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54.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178.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159.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180.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181.xml"/>
  <Override ContentType="application/vnd.openxmlformats-officedocument.presentationml.slide+xml" PartName="/ppt/slides/slide85.xml"/>
  <Override ContentType="application/vnd.openxmlformats-officedocument.presentationml.slide+xml" PartName="/ppt/slides/slide157.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183.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71.xml"/>
  <Override ContentType="application/vnd.openxmlformats-officedocument.presentationml.slide+xml" PartName="/ppt/slides/slide14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160.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15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70.xml"/>
  <Override ContentType="application/vnd.ms-office.chartcolorstyle+xml" PartName="/ppt/charts/colors102.xml"/>
  <Override ContentType="application/vnd.ms-office.chartcolorstyle+xml" PartName="/ppt/charts/colors62.xml"/>
  <Override ContentType="application/vnd.ms-office.chartcolorstyle+xml" PartName="/ppt/charts/colors54.xml"/>
  <Override ContentType="application/vnd.ms-office.chartcolorstyle+xml" PartName="/ppt/charts/colors8.xml"/>
  <Override ContentType="application/vnd.ms-office.chartcolorstyle+xml" PartName="/ppt/charts/colors11.xml"/>
  <Override ContentType="application/vnd.ms-office.chartcolorstyle+xml" PartName="/ppt/charts/colors97.xml"/>
  <Override ContentType="application/vnd.ms-office.chartcolorstyle+xml" PartName="/ppt/charts/colors28.xml"/>
  <Override ContentType="application/vnd.ms-office.chartcolorstyle+xml" PartName="/ppt/charts/colors87.xml"/>
  <Override ContentType="application/vnd.ms-office.chartcolorstyle+xml" PartName="/ppt/charts/colors44.xml"/>
  <Override ContentType="application/vnd.ms-office.chartcolorstyle+xml" PartName="/ppt/charts/colors36.xml"/>
  <Override ContentType="application/vnd.ms-office.chartcolorstyle+xml" PartName="/ppt/charts/colors18.xml"/>
  <Override ContentType="application/vnd.ms-office.chartcolorstyle+xml" PartName="/ppt/charts/colors79.xml"/>
  <Override ContentType="application/vnd.ms-office.chartcolorstyle+xml" PartName="/ppt/charts/colors112.xml"/>
  <Override ContentType="application/vnd.ms-office.chartcolorstyle+xml" PartName="/ppt/charts/colors26.xml"/>
  <Override ContentType="application/vnd.ms-office.chartcolorstyle+xml" PartName="/ppt/charts/colors99.xml"/>
  <Override ContentType="application/vnd.ms-office.chartcolorstyle+xml" PartName="/ppt/charts/colors69.xml"/>
  <Override ContentType="application/vnd.ms-office.chartcolorstyle+xml" PartName="/ppt/charts/colors56.xml"/>
  <Override ContentType="application/vnd.ms-office.chartcolorstyle+xml" PartName="/ppt/charts/colors6.xml"/>
  <Override ContentType="application/vnd.ms-office.chartcolorstyle+xml" PartName="/ppt/charts/colors109.xml"/>
  <Override ContentType="application/vnd.ms-office.chartcolorstyle+xml" PartName="/ppt/charts/colors72.xml"/>
  <Override ContentType="application/vnd.ms-office.chartcolorstyle+xml" PartName="/ppt/charts/colors100.xml"/>
  <Override ContentType="application/vnd.ms-office.chartcolorstyle+xml" PartName="/ppt/charts/colors13.xml"/>
  <Override ContentType="application/vnd.ms-office.chartcolorstyle+xml" PartName="/ppt/charts/colors38.xml"/>
  <Override ContentType="application/vnd.ms-office.chartcolorstyle+xml" PartName="/ppt/charts/colors85.xml"/>
  <Override ContentType="application/vnd.ms-office.chartcolorstyle+xml" PartName="/ppt/charts/colors42.xml"/>
  <Override ContentType="application/vnd.ms-office.chartcolorstyle+xml" PartName="/ppt/charts/colors60.xml"/>
  <Override ContentType="application/vnd.ms-office.chartcolorstyle+xml" PartName="/ppt/charts/colors90.xml"/>
  <Override ContentType="application/vnd.ms-office.chartcolorstyle+xml" PartName="/ppt/charts/colors114.xml"/>
  <Override ContentType="application/vnd.ms-office.chartcolorstyle+xml" PartName="/ppt/charts/colors4.xml"/>
  <Override ContentType="application/vnd.ms-office.chartcolorstyle+xml" PartName="/ppt/charts/colors91.xml"/>
  <Override ContentType="application/vnd.ms-office.chartcolorstyle+xml" PartName="/ppt/charts/colors84.xml"/>
  <Override ContentType="application/vnd.ms-office.chartcolorstyle+xml" PartName="/ppt/charts/colors24.xml"/>
  <Override ContentType="application/vnd.ms-office.chartcolorstyle+xml" PartName="/ppt/charts/colors115.xml"/>
  <Override ContentType="application/vnd.ms-office.chartcolorstyle+xml" PartName="/ppt/charts/colors41.xml"/>
  <Override ContentType="application/vnd.ms-office.chartcolorstyle+xml" PartName="/ppt/charts/colors67.xml"/>
  <Override ContentType="application/vnd.ms-office.chartcolorstyle+xml" PartName="/ppt/charts/colors14.xml"/>
  <Override ContentType="application/vnd.ms-office.chartcolorstyle+xml" PartName="/ppt/charts/colors57.xml"/>
  <Override ContentType="application/vnd.ms-office.chartcolorstyle+xml" PartName="/ppt/charts/colors22.xml"/>
  <Override ContentType="application/vnd.ms-office.chartcolorstyle+xml" PartName="/ppt/charts/colors31.xml"/>
  <Override ContentType="application/vnd.ms-office.chartcolorstyle+xml" PartName="/ppt/charts/colors74.xml"/>
  <Override ContentType="application/vnd.ms-office.chartcolorstyle+xml" PartName="/ppt/charts/colors108.xml"/>
  <Override ContentType="application/vnd.ms-office.chartcolorstyle+xml" PartName="/ppt/charts/colors48.xml"/>
  <Override ContentType="application/vnd.ms-office.chartcolorstyle+xml" PartName="/ppt/charts/colors78.xml"/>
  <Override ContentType="application/vnd.ms-office.chartcolorstyle+xml" PartName="/ppt/charts/colors35.xml"/>
  <Override ContentType="application/vnd.ms-office.chartcolorstyle+xml" PartName="/ppt/charts/colors104.xml"/>
  <Override ContentType="application/vnd.ms-office.chartcolorstyle+xml" PartName="/ppt/charts/colors95.xml"/>
  <Override ContentType="application/vnd.ms-office.chartcolorstyle+xml" PartName="/ppt/charts/colors50.xml"/>
  <Override ContentType="application/vnd.ms-office.chartcolorstyle+xml" PartName="/ppt/charts/colors65.xml"/>
  <Override ContentType="application/vnd.ms-office.chartcolorstyle+xml" PartName="/ppt/charts/colors80.xml"/>
  <Override ContentType="application/vnd.ms-office.chartcolorstyle+xml" PartName="/ppt/charts/colors93.xml"/>
  <Override ContentType="application/vnd.ms-office.chartcolorstyle+xml" PartName="/ppt/charts/colors52.xml"/>
  <Override ContentType="application/vnd.ms-office.chartcolorstyle+xml" PartName="/ppt/charts/colors63.xml"/>
  <Override ContentType="application/vnd.ms-office.chartcolorstyle+xml" PartName="/ppt/charts/colors76.xml"/>
  <Override ContentType="application/vnd.ms-office.chartcolorstyle+xml" PartName="/ppt/charts/colors82.xml"/>
  <Override ContentType="application/vnd.ms-office.chartcolorstyle+xml" PartName="/ppt/charts/colors46.xml"/>
  <Override ContentType="application/vnd.ms-office.chartcolorstyle+xml" PartName="/ppt/charts/colors89.xml"/>
  <Override ContentType="application/vnd.ms-office.chartcolorstyle+xml" PartName="/ppt/charts/colors106.xml"/>
  <Override ContentType="application/vnd.ms-office.chartcolorstyle+xml" PartName="/ppt/charts/colors20.xml"/>
  <Override ContentType="application/vnd.ms-office.chartcolorstyle+xml" PartName="/ppt/charts/colors2.xml"/>
  <Override ContentType="application/vnd.ms-office.chartcolorstyle+xml" PartName="/ppt/charts/colors33.xml"/>
  <Override ContentType="application/vnd.ms-office.chartcolorstyle+xml" PartName="/ppt/charts/colors29.xml"/>
  <Override ContentType="application/vnd.ms-office.chartcolorstyle+xml" PartName="/ppt/charts/colors59.xml"/>
  <Override ContentType="application/vnd.ms-office.chartcolorstyle+xml" PartName="/ppt/charts/colors16.xml"/>
  <Override ContentType="application/vnd.ms-office.chartcolorstyle+xml" PartName="/ppt/charts/colors110.xml"/>
  <Override ContentType="application/vnd.ms-office.chartcolorstyle+xml" PartName="/ppt/charts/colors45.xml"/>
  <Override ContentType="application/vnd.ms-office.chartcolorstyle+xml" PartName="/ppt/charts/colors37.xml"/>
  <Override ContentType="application/vnd.ms-office.chartcolorstyle+xml" PartName="/ppt/charts/colors88.xml"/>
  <Override ContentType="application/vnd.ms-office.chartcolorstyle+xml" PartName="/ppt/charts/colors111.xml"/>
  <Override ContentType="application/vnd.ms-office.chartcolorstyle+xml" PartName="/ppt/charts/colors61.xml"/>
  <Override ContentType="application/vnd.ms-office.chartcolorstyle+xml" PartName="/ppt/charts/colors19.xml"/>
  <Override ContentType="application/vnd.ms-office.chartcolorstyle+xml" PartName="/ppt/charts/colors71.xml"/>
  <Override ContentType="application/vnd.ms-office.chartcolorstyle+xml" PartName="/ppt/charts/colors96.xml"/>
  <Override ContentType="application/vnd.ms-office.chartcolorstyle+xml" PartName="/ppt/charts/colors10.xml"/>
  <Override ContentType="application/vnd.ms-office.chartcolorstyle+xml" PartName="/ppt/charts/colors103.xml"/>
  <Override ContentType="application/vnd.ms-office.chartcolorstyle+xml" PartName="/ppt/charts/colors9.xml"/>
  <Override ContentType="application/vnd.ms-office.chartcolorstyle+xml" PartName="/ppt/charts/colors27.xml"/>
  <Override ContentType="application/vnd.ms-office.chartcolorstyle+xml" PartName="/ppt/charts/colors53.xml"/>
  <Override ContentType="application/vnd.ms-office.chartcolorstyle+xml" PartName="/ppt/charts/colors73.xml"/>
  <Override ContentType="application/vnd.ms-office.chartcolorstyle+xml" PartName="/ppt/charts/colors86.xml"/>
  <Override ContentType="application/vnd.ms-office.chartcolorstyle+xml" PartName="/ppt/charts/colors30.xml"/>
  <Override ContentType="application/vnd.ms-office.chartcolorstyle+xml" PartName="/ppt/charts/colors43.xml"/>
  <Override ContentType="application/vnd.ms-office.chartcolorstyle+xml" PartName="/ppt/charts/colors39.xml"/>
  <Override ContentType="application/vnd.ms-office.chartcolorstyle+xml" PartName="/ppt/charts/colors113.xml"/>
  <Override ContentType="application/vnd.ms-office.chartcolorstyle+xml" PartName="/ppt/charts/colors98.xml"/>
  <Override ContentType="application/vnd.ms-office.chartcolorstyle+xml" PartName="/ppt/charts/colors7.xml"/>
  <Override ContentType="application/vnd.ms-office.chartcolorstyle+xml" PartName="/ppt/charts/colors25.xml"/>
  <Override ContentType="application/vnd.ms-office.chartcolorstyle+xml" PartName="/ppt/charts/colors55.xml"/>
  <Override ContentType="application/vnd.ms-office.chartcolorstyle+xml" PartName="/ppt/charts/colors12.xml"/>
  <Override ContentType="application/vnd.ms-office.chartcolorstyle+xml" PartName="/ppt/charts/colors68.xml"/>
  <Override ContentType="application/vnd.ms-office.chartcolorstyle+xml" PartName="/ppt/charts/colors101.xml"/>
  <Override ContentType="application/vnd.ms-office.chartcolorstyle+xml" PartName="/ppt/charts/colors75.xml"/>
  <Override ContentType="application/vnd.ms-office.chartcolorstyle+xml" PartName="/ppt/charts/colors107.xml"/>
  <Override ContentType="application/vnd.ms-office.chartcolorstyle+xml" PartName="/ppt/charts/colors58.xml"/>
  <Override ContentType="application/vnd.ms-office.chartcolorstyle+xml" PartName="/ppt/charts/colors83.xml"/>
  <Override ContentType="application/vnd.ms-office.chartcolorstyle+xml" PartName="/ppt/charts/colors32.xml"/>
  <Override ContentType="application/vnd.ms-office.chartcolorstyle+xml" PartName="/ppt/charts/colors15.xml"/>
  <Override ContentType="application/vnd.ms-office.chartcolorstyle+xml" PartName="/ppt/charts/colors5.xml"/>
  <Override ContentType="application/vnd.ms-office.chartcolorstyle+xml" PartName="/ppt/charts/colors49.xml"/>
  <Override ContentType="application/vnd.ms-office.chartcolorstyle+xml" PartName="/ppt/charts/colors66.xml"/>
  <Override ContentType="application/vnd.ms-office.chartcolorstyle+xml" PartName="/ppt/charts/colors116.xml"/>
  <Override ContentType="application/vnd.ms-office.chartcolorstyle+xml" PartName="/ppt/charts/colors23.xml"/>
  <Override ContentType="application/vnd.ms-office.chartcolorstyle+xml" PartName="/ppt/charts/colors40.xml"/>
  <Override ContentType="application/vnd.ms-office.chartcolorstyle+xml" PartName="/ppt/charts/colors92.xml"/>
  <Override ContentType="application/vnd.ms-office.chartcolorstyle+xml" PartName="/ppt/charts/colors51.xml"/>
  <Override ContentType="application/vnd.ms-office.chartcolorstyle+xml" PartName="/ppt/charts/colors21.xml"/>
  <Override ContentType="application/vnd.ms-office.chartcolorstyle+xml" PartName="/ppt/charts/colors94.xml"/>
  <Override ContentType="application/vnd.ms-office.chartcolorstyle+xml" PartName="/ppt/charts/colors81.xml"/>
  <Override ContentType="application/vnd.ms-office.chartcolorstyle+xml" PartName="/ppt/charts/colors34.xml"/>
  <Override ContentType="application/vnd.ms-office.chartcolorstyle+xml" PartName="/ppt/charts/colors1.xml"/>
  <Override ContentType="application/vnd.ms-office.chartcolorstyle+xml" PartName="/ppt/charts/colors47.xml"/>
  <Override ContentType="application/vnd.ms-office.chartcolorstyle+xml" PartName="/ppt/charts/colors17.xml"/>
  <Override ContentType="application/vnd.ms-office.chartcolorstyle+xml" PartName="/ppt/charts/colors3.xml"/>
  <Override ContentType="application/vnd.ms-office.chartcolorstyle+xml" PartName="/ppt/charts/colors105.xml"/>
  <Override ContentType="application/vnd.ms-office.chartcolorstyle+xml" PartName="/ppt/charts/colors77.xml"/>
  <Override ContentType="application/vnd.ms-office.chartcolorstyle+xml" PartName="/ppt/charts/colors64.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68.xml"/>
  <Override ContentType="application/vnd.openxmlformats-officedocument.drawingml.chart+xml" PartName="/ppt/charts/chart25.xml"/>
  <Override ContentType="application/vnd.openxmlformats-officedocument.drawingml.chart+xml" PartName="/ppt/charts/chart104.xml"/>
  <Override ContentType="application/vnd.openxmlformats-officedocument.drawingml.chart+xml" PartName="/ppt/charts/chart4.xml"/>
  <Override ContentType="application/vnd.openxmlformats-officedocument.drawingml.chart+xml" PartName="/ppt/charts/chart33.xml"/>
  <Override ContentType="application/vnd.openxmlformats-officedocument.drawingml.chart+xml" PartName="/ppt/charts/chart112.xml"/>
  <Override ContentType="application/vnd.openxmlformats-officedocument.drawingml.chart+xml" PartName="/ppt/charts/chart94.xml"/>
  <Override ContentType="application/vnd.openxmlformats-officedocument.drawingml.chart+xml" PartName="/ppt/charts/chart51.xml"/>
  <Override ContentType="application/vnd.openxmlformats-officedocument.drawingml.chart+xml" PartName="/ppt/charts/chart92.xml"/>
  <Override ContentType="application/vnd.openxmlformats-officedocument.drawingml.chart+xml" PartName="/ppt/charts/chart114.xml"/>
  <Override ContentType="application/vnd.openxmlformats-officedocument.drawingml.chart+xml" PartName="/ppt/charts/chart41.xml"/>
  <Override ContentType="application/vnd.openxmlformats-officedocument.drawingml.chart+xml" PartName="/ppt/charts/chart84.xml"/>
  <Override ContentType="application/vnd.openxmlformats-officedocument.drawingml.chart+xml" PartName="/ppt/charts/chart58.xml"/>
  <Override ContentType="application/vnd.openxmlformats-officedocument.drawingml.chart+xml" PartName="/ppt/charts/chart76.xml"/>
  <Override ContentType="application/vnd.openxmlformats-officedocument.drawingml.chart+xml" PartName="/ppt/charts/chart15.xml"/>
  <Override ContentType="application/vnd.openxmlformats-officedocument.drawingml.chart+xml" PartName="/ppt/charts/chart74.xml"/>
  <Override ContentType="application/vnd.openxmlformats-officedocument.drawingml.chart+xml" PartName="/ppt/charts/chart102.xml"/>
  <Override ContentType="application/vnd.openxmlformats-officedocument.drawingml.chart+xml" PartName="/ppt/charts/chart61.xml"/>
  <Override ContentType="application/vnd.openxmlformats-officedocument.drawingml.chart+xml" PartName="/ppt/charts/chart2.xml"/>
  <Override ContentType="application/vnd.openxmlformats-officedocument.drawingml.chart+xml" PartName="/ppt/charts/chart31.xml"/>
  <Override ContentType="application/vnd.openxmlformats-officedocument.drawingml.chart+xml" PartName="/ppt/charts/chart90.xml"/>
  <Override ContentType="application/vnd.openxmlformats-officedocument.drawingml.chart+xml" PartName="/ppt/charts/chart27.xml"/>
  <Override ContentType="application/vnd.openxmlformats-officedocument.drawingml.chart+xml" PartName="/ppt/charts/chart56.xml"/>
  <Override ContentType="application/vnd.openxmlformats-officedocument.drawingml.chart+xml" PartName="/ppt/charts/chart43.xml"/>
  <Override ContentType="application/vnd.openxmlformats-officedocument.drawingml.chart+xml" PartName="/ppt/charts/chart116.xml"/>
  <Override ContentType="application/vnd.openxmlformats-officedocument.drawingml.chart+xml" PartName="/ppt/charts/chart99.xml"/>
  <Override ContentType="application/vnd.openxmlformats-officedocument.drawingml.chart+xml" PartName="/ppt/charts/chart86.xml"/>
  <Override ContentType="application/vnd.openxmlformats-officedocument.drawingml.chart+xml" PartName="/ppt/charts/chart13.xml"/>
  <Override ContentType="application/vnd.openxmlformats-officedocument.drawingml.chart+xml" PartName="/ppt/charts/chart20.xml"/>
  <Override ContentType="application/vnd.openxmlformats-officedocument.drawingml.chart+xml" PartName="/ppt/charts/chart63.xml"/>
  <Override ContentType="application/vnd.openxmlformats-officedocument.drawingml.chart+xml" PartName="/ppt/charts/chart109.xml"/>
  <Override ContentType="application/vnd.openxmlformats-officedocument.drawingml.chart+xml" PartName="/ppt/charts/chart46.xml"/>
  <Override ContentType="application/vnd.openxmlformats-officedocument.drawingml.chart+xml" PartName="/ppt/charts/chart71.xml"/>
  <Override ContentType="application/vnd.openxmlformats-officedocument.drawingml.chart+xml" PartName="/ppt/charts/chart29.xml"/>
  <Override ContentType="application/vnd.openxmlformats-officedocument.drawingml.chart+xml" PartName="/ppt/charts/chart8.xml"/>
  <Override ContentType="application/vnd.openxmlformats-officedocument.drawingml.chart+xml" PartName="/ppt/charts/chart37.xml"/>
  <Override ContentType="application/vnd.openxmlformats-officedocument.drawingml.chart+xml" PartName="/ppt/charts/chart97.xml"/>
  <Override ContentType="application/vnd.openxmlformats-officedocument.drawingml.chart+xml" PartName="/ppt/charts/chart89.xml"/>
  <Override ContentType="application/vnd.openxmlformats-officedocument.drawingml.chart+xml" PartName="/ppt/charts/chart11.xml"/>
  <Override ContentType="application/vnd.openxmlformats-officedocument.drawingml.chart+xml" PartName="/ppt/charts/chart100.xml"/>
  <Override ContentType="application/vnd.openxmlformats-officedocument.drawingml.chart+xml" PartName="/ppt/charts/chart54.xml"/>
  <Override ContentType="application/vnd.openxmlformats-officedocument.drawingml.chart+xml" PartName="/ppt/charts/chart80.xml"/>
  <Override ContentType="application/vnd.openxmlformats-officedocument.drawingml.chart+xml" PartName="/ppt/charts/chart82.xml"/>
  <Override ContentType="application/vnd.openxmlformats-officedocument.drawingml.chart+xml" PartName="/ppt/charts/chart107.xml"/>
  <Override ContentType="application/vnd.openxmlformats-officedocument.drawingml.chart+xml" PartName="/ppt/charts/chart6.xml"/>
  <Override ContentType="application/vnd.openxmlformats-officedocument.drawingml.chart+xml" PartName="/ppt/charts/chart18.xml"/>
  <Override ContentType="application/vnd.openxmlformats-officedocument.drawingml.chart+xml" PartName="/ppt/charts/chart48.xml"/>
  <Override ContentType="application/vnd.openxmlformats-officedocument.drawingml.chart+xml" PartName="/ppt/charts/chart65.xml"/>
  <Override ContentType="application/vnd.openxmlformats-officedocument.drawingml.chart+xml" PartName="/ppt/charts/chart35.xml"/>
  <Override ContentType="application/vnd.openxmlformats-officedocument.drawingml.chart+xml" PartName="/ppt/charts/chart22.xml"/>
  <Override ContentType="application/vnd.openxmlformats-officedocument.drawingml.chart+xml" PartName="/ppt/charts/chart95.xml"/>
  <Override ContentType="application/vnd.openxmlformats-officedocument.drawingml.chart+xml" PartName="/ppt/charts/chart78.xml"/>
  <Override ContentType="application/vnd.openxmlformats-officedocument.drawingml.chart+xml" PartName="/ppt/charts/chart111.xml"/>
  <Override ContentType="application/vnd.openxmlformats-officedocument.drawingml.chart+xml" PartName="/ppt/charts/chart52.xml"/>
  <Override ContentType="application/vnd.openxmlformats-officedocument.drawingml.chart+xml" PartName="/ppt/charts/chart93.xml"/>
  <Override ContentType="application/vnd.openxmlformats-officedocument.drawingml.chart+xml" PartName="/ppt/charts/chart50.xml"/>
  <Override ContentType="application/vnd.openxmlformats-officedocument.drawingml.chart+xml" PartName="/ppt/charts/chart85.xml"/>
  <Override ContentType="application/vnd.openxmlformats-officedocument.drawingml.chart+xml" PartName="/ppt/charts/chart16.xml"/>
  <Override ContentType="application/vnd.openxmlformats-officedocument.drawingml.chart+xml" PartName="/ppt/charts/chart77.xml"/>
  <Override ContentType="application/vnd.openxmlformats-officedocument.drawingml.chart+xml" PartName="/ppt/charts/chart59.xml"/>
  <Override ContentType="application/vnd.openxmlformats-officedocument.drawingml.chart+xml" PartName="/ppt/charts/chart42.xml"/>
  <Override ContentType="application/vnd.openxmlformats-officedocument.drawingml.chart+xml" PartName="/ppt/charts/chart32.xml"/>
  <Override ContentType="application/vnd.openxmlformats-officedocument.drawingml.chart+xml" PartName="/ppt/charts/chart75.xml"/>
  <Override ContentType="application/vnd.openxmlformats-officedocument.drawingml.chart+xml" PartName="/ppt/charts/chart5.xml"/>
  <Override ContentType="application/vnd.openxmlformats-officedocument.drawingml.chart+xml" PartName="/ppt/charts/chart105.xml"/>
  <Override ContentType="application/vnd.openxmlformats-officedocument.drawingml.chart+xml" PartName="/ppt/charts/chart24.xml"/>
  <Override ContentType="application/vnd.openxmlformats-officedocument.drawingml.chart+xml" PartName="/ppt/charts/chart113.xml"/>
  <Override ContentType="application/vnd.openxmlformats-officedocument.drawingml.chart+xml" PartName="/ppt/charts/chart67.xml"/>
  <Override ContentType="application/vnd.openxmlformats-officedocument.drawingml.chart+xml" PartName="/ppt/charts/chart44.xml"/>
  <Override ContentType="application/vnd.openxmlformats-officedocument.drawingml.chart+xml" PartName="/ppt/charts/chart57.xml"/>
  <Override ContentType="application/vnd.openxmlformats-officedocument.drawingml.chart+xml" PartName="/ppt/charts/chart115.xml"/>
  <Override ContentType="application/vnd.openxmlformats-officedocument.drawingml.chart+xml" PartName="/ppt/charts/chart87.xml"/>
  <Override ContentType="application/vnd.openxmlformats-officedocument.drawingml.chart+xml" PartName="/ppt/charts/chart60.xml"/>
  <Override ContentType="application/vnd.openxmlformats-officedocument.drawingml.chart+xml" PartName="/ppt/charts/chart1.xml"/>
  <Override ContentType="application/vnd.openxmlformats-officedocument.drawingml.chart+xml" PartName="/ppt/charts/chart101.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103.xml"/>
  <Override ContentType="application/vnd.openxmlformats-officedocument.drawingml.chart+xml" PartName="/ppt/charts/chart73.xml"/>
  <Override ContentType="application/vnd.openxmlformats-officedocument.drawingml.chart+xml" PartName="/ppt/charts/chart30.xml"/>
  <Override ContentType="application/vnd.openxmlformats-officedocument.drawingml.chart+xml" PartName="/ppt/charts/chart39.xml"/>
  <Override ContentType="application/vnd.openxmlformats-officedocument.drawingml.chart+xml" PartName="/ppt/charts/chart69.xml"/>
  <Override ContentType="application/vnd.openxmlformats-officedocument.drawingml.chart+xml" PartName="/ppt/charts/chart26.xml"/>
  <Override ContentType="application/vnd.openxmlformats-officedocument.drawingml.chart+xml" PartName="/ppt/charts/chart91.xml"/>
  <Override ContentType="application/vnd.openxmlformats-officedocument.drawingml.chart+xml" PartName="/ppt/charts/chart98.xml"/>
  <Override ContentType="application/vnd.openxmlformats-officedocument.drawingml.chart+xml" PartName="/ppt/charts/chart38.xml"/>
  <Override ContentType="application/vnd.openxmlformats-officedocument.drawingml.chart+xml" PartName="/ppt/charts/chart55.xml"/>
  <Override ContentType="application/vnd.openxmlformats-officedocument.drawingml.chart+xml" PartName="/ppt/charts/chart9.xml"/>
  <Override ContentType="application/vnd.openxmlformats-officedocument.drawingml.chart+xml" PartName="/ppt/charts/chart47.xml"/>
  <Override ContentType="application/vnd.openxmlformats-officedocument.drawingml.chart+xml" PartName="/ppt/charts/chart72.xml"/>
  <Override ContentType="application/vnd.openxmlformats-officedocument.drawingml.chart+xml" PartName="/ppt/charts/chart12.xml"/>
  <Override ContentType="application/vnd.openxmlformats-officedocument.drawingml.chart+xml" PartName="/ppt/charts/chart64.xml"/>
  <Override ContentType="application/vnd.openxmlformats-officedocument.drawingml.chart+xml" PartName="/ppt/charts/chart81.xml"/>
  <Override ContentType="application/vnd.openxmlformats-officedocument.drawingml.chart+xml" PartName="/ppt/charts/chart108.xml"/>
  <Override ContentType="application/vnd.openxmlformats-officedocument.drawingml.chart+xml" PartName="/ppt/charts/chart62.xml"/>
  <Override ContentType="application/vnd.openxmlformats-officedocument.drawingml.chart+xml" PartName="/ppt/charts/chart45.xml"/>
  <Override ContentType="application/vnd.openxmlformats-officedocument.drawingml.chart+xml" PartName="/ppt/charts/chart88.xml"/>
  <Override ContentType="application/vnd.openxmlformats-officedocument.drawingml.chart+xml" PartName="/ppt/charts/chart28.xml"/>
  <Override ContentType="application/vnd.openxmlformats-officedocument.drawingml.chart+xml" PartName="/ppt/charts/chart19.xml"/>
  <Override ContentType="application/vnd.openxmlformats-officedocument.drawingml.chart+xml" PartName="/ppt/charts/chart49.xml"/>
  <Override ContentType="application/vnd.openxmlformats-officedocument.drawingml.chart+xml" PartName="/ppt/charts/chart36.xml"/>
  <Override ContentType="application/vnd.openxmlformats-officedocument.drawingml.chart+xml" PartName="/ppt/charts/chart7.xml"/>
  <Override ContentType="application/vnd.openxmlformats-officedocument.drawingml.chart+xml" PartName="/ppt/charts/chart53.xml"/>
  <Override ContentType="application/vnd.openxmlformats-officedocument.drawingml.chart+xml" PartName="/ppt/charts/chart10.xml"/>
  <Override ContentType="application/vnd.openxmlformats-officedocument.drawingml.chart+xml" PartName="/ppt/charts/chart83.xml"/>
  <Override ContentType="application/vnd.openxmlformats-officedocument.drawingml.chart+xml" PartName="/ppt/charts/chart23.xml"/>
  <Override ContentType="application/vnd.openxmlformats-officedocument.drawingml.chart+xml" PartName="/ppt/charts/chart96.xml"/>
  <Override ContentType="application/vnd.openxmlformats-officedocument.drawingml.chart+xml" PartName="/ppt/charts/chart40.xml"/>
  <Override ContentType="application/vnd.openxmlformats-officedocument.drawingml.chart+xml" PartName="/ppt/charts/chart79.xml"/>
  <Override ContentType="application/vnd.openxmlformats-officedocument.drawingml.chart+xml" PartName="/ppt/charts/chart66.xml"/>
  <Override ContentType="application/vnd.openxmlformats-officedocument.drawingml.chart+xml" PartName="/ppt/charts/chart110.xml"/>
  <Override ContentType="application/vnd.openxmlformats-officedocument.drawingml.chart+xml" PartName="/ppt/charts/chart21.xml"/>
  <Override ContentType="application/vnd.openxmlformats-officedocument.drawingml.chart+xml" PartName="/ppt/charts/chart70.xml"/>
  <Override ContentType="application/vnd.openxmlformats-officedocument.drawingml.chart+xml" PartName="/ppt/charts/chart34.xml"/>
  <Override ContentType="application/vnd.openxmlformats-officedocument.drawingml.chart+xml" PartName="/ppt/charts/chart106.xml"/>
  <Override ContentType="application/vnd.openxmlformats-officedocument.drawingml.chart+xml" PartName="/ppt/charts/chart17.xml"/>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0.xml"/>
  <Override ContentType="application/vnd.openxmlformats-officedocument.presentationml.notesSlide+xml" PartName="/ppt/notesSlides/notesSlide46.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174.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69.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179.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65.xml"/>
  <Override ContentType="application/vnd.openxmlformats-officedocument.presentationml.notesSlide+xml" PartName="/ppt/notesSlides/notesSlide183.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67.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154.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81.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164.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16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6.xml"/>
  <Override ContentType="application/vnd.openxmlformats-officedocument.drawingml.chartshapes+xml" PartName="/ppt/drawings/drawing2.xml"/>
  <Override ContentType="application/vnd.openxmlformats-officedocument.drawingml.chartshapes+xml" PartName="/ppt/drawings/drawing5.xml"/>
  <Override ContentType="application/vnd.openxmlformats-officedocument.drawingml.chartshapes+xml" PartName="/ppt/drawings/drawing1.xml"/>
  <Override ContentType="application/vnd.openxmlformats-officedocument.drawingml.chartshapes+xml" PartName="/ppt/drawings/drawing3.xml"/>
  <Override ContentType="application/vnd.openxmlformats-officedocument.drawingml.chartshapes+xml" PartName="/ppt/drawings/drawing4.xml"/>
  <Override ContentType="application/vnd.ms-office.chartstyle+xml" PartName="/ppt/charts/style108.xml"/>
  <Override ContentType="application/vnd.ms-office.chartstyle+xml" PartName="/ppt/charts/style3.xml"/>
  <Override ContentType="application/vnd.ms-office.chartstyle+xml" PartName="/ppt/charts/style42.xml"/>
  <Override ContentType="application/vnd.ms-office.chartstyle+xml" PartName="/ppt/charts/style85.xml"/>
  <Override ContentType="application/vnd.ms-office.chartstyle+xml" PartName="/ppt/charts/style59.xml"/>
  <Override ContentType="application/vnd.ms-office.chartstyle+xml" PartName="/ppt/charts/style116.xml"/>
  <Override ContentType="application/vnd.ms-office.chartstyle+xml" PartName="/ppt/charts/style16.xml"/>
  <Override ContentType="application/vnd.ms-office.chartstyle+xml" PartName="/ppt/charts/style75.xml"/>
  <Override ContentType="application/vnd.ms-office.chartstyle+xml" PartName="/ppt/charts/style32.xml"/>
  <Override ContentType="application/vnd.ms-office.chartstyle+xml" PartName="/ppt/charts/style24.xml"/>
  <Override ContentType="application/vnd.ms-office.chartstyle+xml" PartName="/ppt/charts/style50.xml"/>
  <Override ContentType="application/vnd.ms-office.chartstyle+xml" PartName="/ppt/charts/style67.xml"/>
  <Override ContentType="application/vnd.ms-office.chartstyle+xml" PartName="/ppt/charts/style93.xml"/>
  <Override ContentType="application/vnd.ms-office.chartstyle+xml" PartName="/ppt/charts/style5.xml"/>
  <Override ContentType="application/vnd.ms-office.chartstyle+xml" PartName="/ppt/charts/style49.xml"/>
  <Override ContentType="application/vnd.ms-office.chartstyle+xml" PartName="/ppt/charts/style22.xml"/>
  <Override ContentType="application/vnd.ms-office.chartstyle+xml" PartName="/ppt/charts/style36.xml"/>
  <Override ContentType="application/vnd.ms-office.chartstyle+xml" PartName="/ppt/charts/style18.xml"/>
  <Override ContentType="application/vnd.ms-office.chartstyle+xml" PartName="/ppt/charts/style79.xml"/>
  <Override ContentType="application/vnd.ms-office.chartstyle+xml" PartName="/ppt/charts/style101.xml"/>
  <Override ContentType="application/vnd.ms-office.chartstyle+xml" PartName="/ppt/charts/style81.xml"/>
  <Override ContentType="application/vnd.ms-office.chartstyle+xml" PartName="/ppt/charts/style40.xml"/>
  <Override ContentType="application/vnd.ms-office.chartstyle+xml" PartName="/ppt/charts/style114.xml"/>
  <Override ContentType="application/vnd.ms-office.chartstyle+xml" PartName="/ppt/charts/style70.xml"/>
  <Override ContentType="application/vnd.ms-office.chartstyle+xml" PartName="/ppt/charts/style83.xml"/>
  <Override ContentType="application/vnd.ms-office.chartstyle+xml" PartName="/ppt/charts/style77.xml"/>
  <Override ContentType="application/vnd.ms-office.chartstyle+xml" PartName="/ppt/charts/style7.xml"/>
  <Override ContentType="application/vnd.ms-office.chartstyle+xml" PartName="/ppt/charts/style47.xml"/>
  <Override ContentType="application/vnd.ms-office.chartstyle+xml" PartName="/ppt/charts/style34.xml"/>
  <Override ContentType="application/vnd.ms-office.chartstyle+xml" PartName="/ppt/charts/style65.xml"/>
  <Override ContentType="application/vnd.ms-office.chartstyle+xml" PartName="/ppt/charts/style95.xml"/>
  <Override ContentType="application/vnd.ms-office.chartstyle+xml" PartName="/ppt/charts/style52.xml"/>
  <Override ContentType="application/vnd.ms-office.chartstyle+xml" PartName="/ppt/charts/style71.xml"/>
  <Override ContentType="application/vnd.ms-office.chartstyle+xml" PartName="/ppt/charts/style8.xml"/>
  <Override ContentType="application/vnd.ms-office.chartstyle+xml" PartName="/ppt/charts/style112.xml"/>
  <Override ContentType="application/vnd.ms-office.chartstyle+xml" PartName="/ppt/charts/style45.xml"/>
  <Override ContentType="application/vnd.ms-office.chartstyle+xml" PartName="/ppt/charts/style37.xml"/>
  <Override ContentType="application/vnd.ms-office.chartstyle+xml" PartName="/ppt/charts/style62.xml"/>
  <Override ContentType="application/vnd.ms-office.chartstyle+xml" PartName="/ppt/charts/style104.xml"/>
  <Override ContentType="application/vnd.ms-office.chartstyle+xml" PartName="/ppt/charts/style88.xml"/>
  <Override ContentType="application/vnd.ms-office.chartstyle+xml" PartName="/ppt/charts/style11.xml"/>
  <Override ContentType="application/vnd.ms-office.chartstyle+xml" PartName="/ppt/charts/style97.xml"/>
  <Override ContentType="application/vnd.ms-office.chartstyle+xml" PartName="/ppt/charts/style28.xml"/>
  <Override ContentType="application/vnd.ms-office.chartstyle+xml" PartName="/ppt/charts/style54.xml"/>
  <Override ContentType="application/vnd.ms-office.chartstyle+xml" PartName="/ppt/charts/style60.xml"/>
  <Override ContentType="application/vnd.ms-office.chartstyle+xml" PartName="/ppt/charts/style106.xml"/>
  <Override ContentType="application/vnd.ms-office.chartstyle+xml" PartName="/ppt/charts/style1.xml"/>
  <Override ContentType="application/vnd.ms-office.chartstyle+xml" PartName="/ppt/charts/style90.xml"/>
  <Override ContentType="application/vnd.ms-office.chartstyle+xml" PartName="/ppt/charts/style110.xml"/>
  <Override ContentType="application/vnd.ms-office.chartstyle+xml" PartName="/ppt/charts/style69.xml"/>
  <Override ContentType="application/vnd.ms-office.chartstyle+xml" PartName="/ppt/charts/style26.xml"/>
  <Override ContentType="application/vnd.ms-office.chartstyle+xml" PartName="/ppt/charts/style99.xml"/>
  <Override ContentType="application/vnd.ms-office.chartstyle+xml" PartName="/ppt/charts/style39.xml"/>
  <Override ContentType="application/vnd.ms-office.chartstyle+xml" PartName="/ppt/charts/style86.xml"/>
  <Override ContentType="application/vnd.ms-office.chartstyle+xml" PartName="/ppt/charts/style73.xml"/>
  <Override ContentType="application/vnd.ms-office.chartstyle+xml" PartName="/ppt/charts/style43.xml"/>
  <Override ContentType="application/vnd.ms-office.chartstyle+xml" PartName="/ppt/charts/style30.xml"/>
  <Override ContentType="application/vnd.ms-office.chartstyle+xml" PartName="/ppt/charts/style13.xml"/>
  <Override ContentType="application/vnd.ms-office.chartstyle+xml" PartName="/ppt/charts/style56.xml"/>
  <Override ContentType="application/vnd.ms-office.chartstyle+xml" PartName="/ppt/charts/style33.xml"/>
  <Override ContentType="application/vnd.ms-office.chartstyle+xml" PartName="/ppt/charts/style76.xml"/>
  <Override ContentType="application/vnd.ms-office.chartstyle+xml" PartName="/ppt/charts/style25.xml"/>
  <Override ContentType="application/vnd.ms-office.chartstyle+xml" PartName="/ppt/charts/style92.xml"/>
  <Override ContentType="application/vnd.ms-office.chartstyle+xml" PartName="/ppt/charts/style68.xml"/>
  <Override ContentType="application/vnd.ms-office.chartstyle+xml" PartName="/ppt/charts/style94.xml"/>
  <Override ContentType="application/vnd.ms-office.chartstyle+xml" PartName="/ppt/charts/style4.xml"/>
  <Override ContentType="application/vnd.ms-office.chartstyle+xml" PartName="/ppt/charts/style58.xml"/>
  <Override ContentType="application/vnd.ms-office.chartstyle+xml" PartName="/ppt/charts/style109.xml"/>
  <Override ContentType="application/vnd.ms-office.chartstyle+xml" PartName="/ppt/charts/style100.xml"/>
  <Override ContentType="application/vnd.ms-office.chartstyle+xml" PartName="/ppt/charts/style84.xml"/>
  <Override ContentType="application/vnd.ms-office.chartstyle+xml" PartName="/ppt/charts/style41.xml"/>
  <Override ContentType="application/vnd.ms-office.chartstyle+xml" PartName="/ppt/charts/style15.xml"/>
  <Override ContentType="application/vnd.ms-office.chartstyle+xml" PartName="/ppt/charts/style82.xml"/>
  <Override ContentType="application/vnd.ms-office.chartstyle+xml" PartName="/ppt/charts/style19.xml"/>
  <Override ContentType="application/vnd.ms-office.chartstyle+xml" PartName="/ppt/charts/style35.xml"/>
  <Override ContentType="application/vnd.ms-office.chartstyle+xml" PartName="/ppt/charts/style66.xml"/>
  <Override ContentType="application/vnd.ms-office.chartstyle+xml" PartName="/ppt/charts/style23.xml"/>
  <Override ContentType="application/vnd.ms-office.chartstyle+xml" PartName="/ppt/charts/style96.xml"/>
  <Override ContentType="application/vnd.ms-office.chartstyle+xml" PartName="/ppt/charts/style53.xml"/>
  <Override ContentType="application/vnd.ms-office.chartstyle+xml" PartName="/ppt/charts/style21.xml"/>
  <Override ContentType="application/vnd.ms-office.chartstyle+xml" PartName="/ppt/charts/style51.xml"/>
  <Override ContentType="application/vnd.ms-office.chartstyle+xml" PartName="/ppt/charts/style115.xml"/>
  <Override ContentType="application/vnd.ms-office.chartstyle+xml" PartName="/ppt/charts/style64.xml"/>
  <Override ContentType="application/vnd.ms-office.chartstyle+xml" PartName="/ppt/charts/style102.xml"/>
  <Override ContentType="application/vnd.ms-office.chartstyle+xml" PartName="/ppt/charts/style48.xml"/>
  <Override ContentType="application/vnd.ms-office.chartstyle+xml" PartName="/ppt/charts/style17.xml"/>
  <Override ContentType="application/vnd.ms-office.chartstyle+xml" PartName="/ppt/charts/style6.xml"/>
  <Override ContentType="application/vnd.ms-office.chartstyle+xml" PartName="/ppt/charts/style78.xml"/>
  <Override ContentType="application/vnd.ms-office.chartstyle+xml" PartName="/ppt/charts/style38.xml"/>
  <Override ContentType="application/vnd.ms-office.chartstyle+xml" PartName="/ppt/charts/style63.xml"/>
  <Override ContentType="application/vnd.ms-office.chartstyle+xml" PartName="/ppt/charts/style103.xml"/>
  <Override ContentType="application/vnd.ms-office.chartstyle+xml" PartName="/ppt/charts/style89.xml"/>
  <Override ContentType="application/vnd.ms-office.chartstyle+xml" PartName="/ppt/charts/style98.xml"/>
  <Override ContentType="application/vnd.ms-office.chartstyle+xml" PartName="/ppt/charts/style46.xml"/>
  <Override ContentType="application/vnd.ms-office.chartstyle+xml" PartName="/ppt/charts/style20.xml"/>
  <Override ContentType="application/vnd.ms-office.chartstyle+xml" PartName="/ppt/charts/style29.xml"/>
  <Override ContentType="application/vnd.ms-office.chartstyle+xml" PartName="/ppt/charts/style12.xml"/>
  <Override ContentType="application/vnd.ms-office.chartstyle+xml" PartName="/ppt/charts/style55.xml"/>
  <Override ContentType="application/vnd.ms-office.chartstyle+xml" PartName="/ppt/charts/style9.xml"/>
  <Override ContentType="application/vnd.ms-office.chartstyle+xml" PartName="/ppt/charts/style10.xml"/>
  <Override ContentType="application/vnd.ms-office.chartstyle+xml" PartName="/ppt/charts/style72.xml"/>
  <Override ContentType="application/vnd.ms-office.chartstyle+xml" PartName="/ppt/charts/style113.xml"/>
  <Override ContentType="application/vnd.ms-office.chartstyle+xml" PartName="/ppt/charts/style80.xml"/>
  <Override ContentType="application/vnd.ms-office.chartstyle+xml" PartName="/ppt/charts/style57.xml"/>
  <Override ContentType="application/vnd.ms-office.chartstyle+xml" PartName="/ppt/charts/style44.xml"/>
  <Override ContentType="application/vnd.ms-office.chartstyle+xml" PartName="/ppt/charts/style74.xml"/>
  <Override ContentType="application/vnd.ms-office.chartstyle+xml" PartName="/ppt/charts/style87.xml"/>
  <Override ContentType="application/vnd.ms-office.chartstyle+xml" PartName="/ppt/charts/style105.xml"/>
  <Override ContentType="application/vnd.ms-office.chartstyle+xml" PartName="/ppt/charts/style31.xml"/>
  <Override ContentType="application/vnd.ms-office.chartstyle+xml" PartName="/ppt/charts/style27.xml"/>
  <Override ContentType="application/vnd.ms-office.chartstyle+xml" PartName="/ppt/charts/style14.xml"/>
  <Override ContentType="application/vnd.ms-office.chartstyle+xml" PartName="/ppt/charts/style107.xml"/>
  <Override ContentType="application/vnd.ms-office.chartstyle+xml" PartName="/ppt/charts/style61.xml"/>
  <Override ContentType="application/vnd.ms-office.chartstyle+xml" PartName="/ppt/charts/style91.xml"/>
  <Override ContentType="application/vnd.ms-office.chartstyle+xml" PartName="/ppt/charts/style2.xml"/>
  <Override ContentType="application/vnd.ms-office.chartstyle+xml" PartName="/ppt/charts/style11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Lst>
  <p:sldSz cy="6858000" cx="12192000"/>
  <p:notesSz cx="6858000" cy="9144000"/>
  <p:embeddedFontLst>
    <p:embeddedFont>
      <p:font typeface="Roboto"/>
      <p:regular r:id="rId189"/>
      <p:bold r:id="rId190"/>
      <p:italic r:id="rId191"/>
      <p:boldItalic r:id="rId192"/>
    </p:embeddedFont>
    <p:embeddedFont>
      <p:font typeface="Courgette"/>
      <p:regular r:id="rId193"/>
    </p:embeddedFont>
    <p:embeddedFont>
      <p:font typeface="Open Sans"/>
      <p:regular r:id="rId194"/>
      <p:bold r:id="rId195"/>
      <p:italic r:id="rId196"/>
      <p:boldItalic r:id="rId19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8" roundtripDataSignature="AMtx7mingYgr6uXwLzfIm0T6+QQvIwPQ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6263A9-1D02-4071-8863-661E829A3205}">
  <a:tblStyle styleId="{C06263A9-1D02-4071-8863-661E829A320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C2BDB6CA-E15E-42F8-8AC0-A921B92CD2AD}"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font" Target="fonts/Roboto-bold.fntdata"/><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font" Target="fonts/OpenSans-regular.fntdata"/><Relationship Id="rId43" Type="http://schemas.openxmlformats.org/officeDocument/2006/relationships/slide" Target="slides/slide38.xml"/><Relationship Id="rId193" Type="http://schemas.openxmlformats.org/officeDocument/2006/relationships/font" Target="fonts/Courgette-regular.fntdata"/><Relationship Id="rId46" Type="http://schemas.openxmlformats.org/officeDocument/2006/relationships/slide" Target="slides/slide41.xml"/><Relationship Id="rId192" Type="http://schemas.openxmlformats.org/officeDocument/2006/relationships/font" Target="fonts/Roboto-boldItalic.fntdata"/><Relationship Id="rId45" Type="http://schemas.openxmlformats.org/officeDocument/2006/relationships/slide" Target="slides/slide40.xml"/><Relationship Id="rId191" Type="http://schemas.openxmlformats.org/officeDocument/2006/relationships/font" Target="fonts/Roboto-italic.fntdata"/><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font" Target="fonts/Roboto-regular.fntdata"/><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customschemas.google.com/relationships/presentationmetadata" Target="metadata"/><Relationship Id="rId14" Type="http://schemas.openxmlformats.org/officeDocument/2006/relationships/slide" Target="slides/slide9.xml"/><Relationship Id="rId197" Type="http://schemas.openxmlformats.org/officeDocument/2006/relationships/font" Target="fonts/OpenSans-boldItalic.fntdata"/><Relationship Id="rId17" Type="http://schemas.openxmlformats.org/officeDocument/2006/relationships/slide" Target="slides/slide12.xml"/><Relationship Id="rId196" Type="http://schemas.openxmlformats.org/officeDocument/2006/relationships/font" Target="fonts/OpenSans-italic.fntdata"/><Relationship Id="rId16" Type="http://schemas.openxmlformats.org/officeDocument/2006/relationships/slide" Target="slides/slide11.xml"/><Relationship Id="rId195"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Sheet10.xlsx"/></Relationships>
</file>

<file path=ppt/charts/_rels/chart100.xml.rels><?xml version="1.0" encoding="UTF-8" standalone="yes"?><Relationships xmlns="http://schemas.openxmlformats.org/package/2006/relationships"><Relationship Id="rId1" Type="http://schemas.microsoft.com/office/2011/relationships/chartStyle" Target="style100.xml"/><Relationship Id="rId2" Type="http://schemas.microsoft.com/office/2011/relationships/chartColorStyle" Target="colors100.xml"/><Relationship Id="rId3" Type="http://schemas.openxmlformats.org/officeDocument/2006/relationships/package" Target="../embeddings/Microsoft_Excel_Sheet94.xlsx"/></Relationships>
</file>

<file path=ppt/charts/_rels/chart101.xml.rels><?xml version="1.0" encoding="UTF-8" standalone="yes"?><Relationships xmlns="http://schemas.openxmlformats.org/package/2006/relationships"><Relationship Id="rId1" Type="http://schemas.microsoft.com/office/2011/relationships/chartStyle" Target="style101.xml"/><Relationship Id="rId2" Type="http://schemas.microsoft.com/office/2011/relationships/chartColorStyle" Target="colors101.xml"/><Relationship Id="rId3" Type="http://schemas.openxmlformats.org/officeDocument/2006/relationships/package" Target="../embeddings/Microsoft_Excel_Sheet95.xlsx"/></Relationships>
</file>

<file path=ppt/charts/_rels/chart102.xml.rels><?xml version="1.0" encoding="UTF-8" standalone="yes"?><Relationships xmlns="http://schemas.openxmlformats.org/package/2006/relationships"><Relationship Id="rId1" Type="http://schemas.microsoft.com/office/2011/relationships/chartStyle" Target="style102.xml"/><Relationship Id="rId2" Type="http://schemas.microsoft.com/office/2011/relationships/chartColorStyle" Target="colors102.xml"/><Relationship Id="rId3" Type="http://schemas.openxmlformats.org/officeDocument/2006/relationships/package" Target="../embeddings/Microsoft_Excel_Sheet96.xlsx"/></Relationships>
</file>

<file path=ppt/charts/_rels/chart103.xml.rels><?xml version="1.0" encoding="UTF-8" standalone="yes"?><Relationships xmlns="http://schemas.openxmlformats.org/package/2006/relationships"><Relationship Id="rId1" Type="http://schemas.microsoft.com/office/2011/relationships/chartStyle" Target="style103.xml"/><Relationship Id="rId2" Type="http://schemas.microsoft.com/office/2011/relationships/chartColorStyle" Target="colors103.xml"/><Relationship Id="rId3" Type="http://schemas.openxmlformats.org/officeDocument/2006/relationships/package" Target="../embeddings/Microsoft_Excel_Sheet97.xlsx"/></Relationships>
</file>

<file path=ppt/charts/_rels/chart104.xml.rels><?xml version="1.0" encoding="UTF-8" standalone="yes"?><Relationships xmlns="http://schemas.openxmlformats.org/package/2006/relationships"><Relationship Id="rId1" Type="http://schemas.microsoft.com/office/2011/relationships/chartStyle" Target="style104.xml"/><Relationship Id="rId2" Type="http://schemas.microsoft.com/office/2011/relationships/chartColorStyle" Target="colors104.xml"/><Relationship Id="rId3" Type="http://schemas.openxmlformats.org/officeDocument/2006/relationships/package" Target="../embeddings/Microsoft_Excel_Sheet98.xlsx"/></Relationships>
</file>

<file path=ppt/charts/_rels/chart105.xml.rels><?xml version="1.0" encoding="UTF-8" standalone="yes"?><Relationships xmlns="http://schemas.openxmlformats.org/package/2006/relationships"><Relationship Id="rId1" Type="http://schemas.microsoft.com/office/2011/relationships/chartStyle" Target="style105.xml"/><Relationship Id="rId2" Type="http://schemas.microsoft.com/office/2011/relationships/chartColorStyle" Target="colors105.xml"/><Relationship Id="rId3" Type="http://schemas.openxmlformats.org/officeDocument/2006/relationships/package" Target="../embeddings/Microsoft_Excel_Sheet99.xlsx"/></Relationships>
</file>

<file path=ppt/charts/_rels/chart106.xml.rels><?xml version="1.0" encoding="UTF-8" standalone="yes"?><Relationships xmlns="http://schemas.openxmlformats.org/package/2006/relationships"><Relationship Id="rId1" Type="http://schemas.microsoft.com/office/2011/relationships/chartStyle" Target="style106.xml"/><Relationship Id="rId2" Type="http://schemas.microsoft.com/office/2011/relationships/chartColorStyle" Target="colors106.xml"/><Relationship Id="rId3" Type="http://schemas.openxmlformats.org/officeDocument/2006/relationships/package" Target="../embeddings/Microsoft_Excel_Sheet100.xlsx"/></Relationships>
</file>

<file path=ppt/charts/_rels/chart107.xml.rels><?xml version="1.0" encoding="UTF-8" standalone="yes"?><Relationships xmlns="http://schemas.openxmlformats.org/package/2006/relationships"><Relationship Id="rId1" Type="http://schemas.microsoft.com/office/2011/relationships/chartStyle" Target="style107.xml"/><Relationship Id="rId2" Type="http://schemas.microsoft.com/office/2011/relationships/chartColorStyle" Target="colors107.xml"/><Relationship Id="rId3" Type="http://schemas.openxmlformats.org/officeDocument/2006/relationships/package" Target="../embeddings/Microsoft_Excel_Sheet101.xlsx"/></Relationships>
</file>

<file path=ppt/charts/_rels/chart108.xml.rels><?xml version="1.0" encoding="UTF-8" standalone="yes"?><Relationships xmlns="http://schemas.openxmlformats.org/package/2006/relationships"><Relationship Id="rId1" Type="http://schemas.microsoft.com/office/2011/relationships/chartStyle" Target="style108.xml"/><Relationship Id="rId2" Type="http://schemas.microsoft.com/office/2011/relationships/chartColorStyle" Target="colors108.xml"/><Relationship Id="rId3" Type="http://schemas.openxmlformats.org/officeDocument/2006/relationships/package" Target="../embeddings/Microsoft_Excel_Sheet102.xlsx"/></Relationships>
</file>

<file path=ppt/charts/_rels/chart109.xml.rels><?xml version="1.0" encoding="UTF-8" standalone="yes"?><Relationships xmlns="http://schemas.openxmlformats.org/package/2006/relationships"><Relationship Id="rId1" Type="http://schemas.microsoft.com/office/2011/relationships/chartStyle" Target="style109.xml"/><Relationship Id="rId2" Type="http://schemas.microsoft.com/office/2011/relationships/chartColorStyle" Target="colors109.xml"/><Relationship Id="rId3" Type="http://schemas.openxmlformats.org/officeDocument/2006/relationships/package" Target="../embeddings/Microsoft_Excel_Sheet103.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Sheet11.xlsx"/></Relationships>
</file>

<file path=ppt/charts/_rels/chart110.xml.rels><?xml version="1.0" encoding="UTF-8" standalone="yes"?><Relationships xmlns="http://schemas.openxmlformats.org/package/2006/relationships"><Relationship Id="rId1" Type="http://schemas.microsoft.com/office/2011/relationships/chartStyle" Target="style110.xml"/><Relationship Id="rId2" Type="http://schemas.microsoft.com/office/2011/relationships/chartColorStyle" Target="colors110.xml"/><Relationship Id="rId3" Type="http://schemas.openxmlformats.org/officeDocument/2006/relationships/package" Target="../embeddings/Microsoft_Excel_Sheet104.xlsx"/></Relationships>
</file>

<file path=ppt/charts/_rels/chart111.xml.rels><?xml version="1.0" encoding="UTF-8" standalone="yes"?><Relationships xmlns="http://schemas.openxmlformats.org/package/2006/relationships"><Relationship Id="rId1" Type="http://schemas.microsoft.com/office/2011/relationships/chartStyle" Target="style111.xml"/><Relationship Id="rId2" Type="http://schemas.microsoft.com/office/2011/relationships/chartColorStyle" Target="colors111.xml"/><Relationship Id="rId3" Type="http://schemas.openxmlformats.org/officeDocument/2006/relationships/package" Target="../embeddings/Microsoft_Excel_Sheet105.xlsx"/></Relationships>
</file>

<file path=ppt/charts/_rels/chart112.xml.rels><?xml version="1.0" encoding="UTF-8" standalone="yes"?><Relationships xmlns="http://schemas.openxmlformats.org/package/2006/relationships"><Relationship Id="rId1" Type="http://schemas.microsoft.com/office/2011/relationships/chartStyle" Target="style112.xml"/><Relationship Id="rId2" Type="http://schemas.microsoft.com/office/2011/relationships/chartColorStyle" Target="colors112.xml"/><Relationship Id="rId3" Type="http://schemas.openxmlformats.org/officeDocument/2006/relationships/package" Target="../embeddings/Microsoft_Excel_Sheet106.xlsx"/></Relationships>
</file>

<file path=ppt/charts/_rels/chart113.xml.rels><?xml version="1.0" encoding="UTF-8" standalone="yes"?><Relationships xmlns="http://schemas.openxmlformats.org/package/2006/relationships"><Relationship Id="rId1" Type="http://schemas.microsoft.com/office/2011/relationships/chartStyle" Target="style113.xml"/><Relationship Id="rId2" Type="http://schemas.microsoft.com/office/2011/relationships/chartColorStyle" Target="colors113.xml"/><Relationship Id="rId3" Type="http://schemas.openxmlformats.org/officeDocument/2006/relationships/package" Target="../embeddings/Microsoft_Excel_Sheet107.xlsx"/><Relationship Id="rId4" Type="http://schemas.openxmlformats.org/officeDocument/2006/relationships/chartUserShapes" Target="../drawings/drawing6.xml"/></Relationships>
</file>

<file path=ppt/charts/_rels/chart114.xml.rels><?xml version="1.0" encoding="UTF-8" standalone="yes"?><Relationships xmlns="http://schemas.openxmlformats.org/package/2006/relationships"><Relationship Id="rId1" Type="http://schemas.microsoft.com/office/2011/relationships/chartStyle" Target="style114.xml"/><Relationship Id="rId2" Type="http://schemas.microsoft.com/office/2011/relationships/chartColorStyle" Target="colors114.xml"/><Relationship Id="rId3" Type="http://schemas.openxmlformats.org/officeDocument/2006/relationships/package" Target="../embeddings/Microsoft_Excel_Sheet108.xlsx"/></Relationships>
</file>

<file path=ppt/charts/_rels/chart115.xml.rels><?xml version="1.0" encoding="UTF-8" standalone="yes"?><Relationships xmlns="http://schemas.openxmlformats.org/package/2006/relationships"><Relationship Id="rId1" Type="http://schemas.microsoft.com/office/2011/relationships/chartStyle" Target="style115.xml"/><Relationship Id="rId2" Type="http://schemas.microsoft.com/office/2011/relationships/chartColorStyle" Target="colors115.xml"/><Relationship Id="rId3" Type="http://schemas.openxmlformats.org/officeDocument/2006/relationships/package" Target="../embeddings/Microsoft_Excel_Sheet109.xlsx"/></Relationships>
</file>

<file path=ppt/charts/_rels/chart116.xml.rels><?xml version="1.0" encoding="UTF-8" standalone="yes"?><Relationships xmlns="http://schemas.openxmlformats.org/package/2006/relationships"><Relationship Id="rId1" Type="http://schemas.microsoft.com/office/2011/relationships/chartStyle" Target="style116.xml"/><Relationship Id="rId2" Type="http://schemas.microsoft.com/office/2011/relationships/chartColorStyle" Target="colors116.xml"/><Relationship Id="rId3" Type="http://schemas.openxmlformats.org/officeDocument/2006/relationships/package" Target="../embeddings/Microsoft_Excel_Sheet1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_Sheet23.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_Sheet24.xlsx"/></Relationships>
</file>

<file path=ppt/charts/_rels/chart25.xml.rels><?xml version="1.0" encoding="UTF-8" standalone="yes"?><Relationships xmlns="http://schemas.openxmlformats.org/package/2006/relationships"><Relationship Id="rId1" Type="http://schemas.microsoft.com/office/2011/relationships/chartStyle" Target="style25.xml"/><Relationship Id="rId2" Type="http://schemas.microsoft.com/office/2011/relationships/chartColorStyle" Target="colors25.xml"/><Relationship Id="rId3" Type="http://schemas.openxmlformats.org/officeDocument/2006/relationships/package" Target="../embeddings/Microsoft_Excel_Sheet25.xlsx"/></Relationships>
</file>

<file path=ppt/charts/_rels/chart26.xml.rels><?xml version="1.0" encoding="UTF-8" standalone="yes"?><Relationships xmlns="http://schemas.openxmlformats.org/package/2006/relationships"><Relationship Id="rId1" Type="http://schemas.microsoft.com/office/2011/relationships/chartStyle" Target="style26.xml"/><Relationship Id="rId2" Type="http://schemas.microsoft.com/office/2011/relationships/chartColorStyle" Target="colors26.xml"/><Relationship Id="rId3" Type="http://schemas.openxmlformats.org/officeDocument/2006/relationships/package" Target="../embeddings/Microsoft_Excel_Sheet26.xlsx"/></Relationships>
</file>

<file path=ppt/charts/_rels/chart27.xml.rels><?xml version="1.0" encoding="UTF-8" standalone="yes"?><Relationships xmlns="http://schemas.openxmlformats.org/package/2006/relationships"><Relationship Id="rId1" Type="http://schemas.microsoft.com/office/2011/relationships/chartStyle" Target="style27.xml"/><Relationship Id="rId2" Type="http://schemas.microsoft.com/office/2011/relationships/chartColorStyle" Target="colors27.xml"/><Relationship Id="rId3" Type="http://schemas.openxmlformats.org/officeDocument/2006/relationships/package" Target="../embeddings/Microsoft_Excel_Sheet27.xlsx"/></Relationships>
</file>

<file path=ppt/charts/_rels/chart28.xml.rels><?xml version="1.0" encoding="UTF-8" standalone="yes"?><Relationships xmlns="http://schemas.openxmlformats.org/package/2006/relationships"><Relationship Id="rId1" Type="http://schemas.microsoft.com/office/2011/relationships/chartStyle" Target="style28.xml"/><Relationship Id="rId2" Type="http://schemas.microsoft.com/office/2011/relationships/chartColorStyle" Target="colors28.xml"/><Relationship Id="rId3" Type="http://schemas.openxmlformats.org/officeDocument/2006/relationships/package" Target="../embeddings/Microsoft_Excel_Sheet28.xlsx"/></Relationships>
</file>

<file path=ppt/charts/_rels/chart29.xml.rels><?xml version="1.0" encoding="UTF-8" standalone="yes"?><Relationships xmlns="http://schemas.openxmlformats.org/package/2006/relationships"><Relationship Id="rId1" Type="http://schemas.microsoft.com/office/2011/relationships/chartStyle" Target="style29.xml"/><Relationship Id="rId2" Type="http://schemas.microsoft.com/office/2011/relationships/chartColorStyle" Target="colors29.xml"/><Relationship Id="rId3" Type="http://schemas.openxmlformats.org/officeDocument/2006/relationships/package" Target="../embeddings/Microsoft_Excel_Sheet29.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30.xml.rels><?xml version="1.0" encoding="UTF-8" standalone="yes"?><Relationships xmlns="http://schemas.openxmlformats.org/package/2006/relationships"><Relationship Id="rId1" Type="http://schemas.microsoft.com/office/2011/relationships/chartStyle" Target="style30.xml"/><Relationship Id="rId2" Type="http://schemas.microsoft.com/office/2011/relationships/chartColorStyle" Target="colors30.xml"/><Relationship Id="rId3" Type="http://schemas.openxmlformats.org/officeDocument/2006/relationships/package" Target="../embeddings/Microsoft_Excel_Sheet30.xlsx"/></Relationships>
</file>

<file path=ppt/charts/_rels/chart31.xml.rels><?xml version="1.0" encoding="UTF-8" standalone="yes"?><Relationships xmlns="http://schemas.openxmlformats.org/package/2006/relationships"><Relationship Id="rId1" Type="http://schemas.microsoft.com/office/2011/relationships/chartStyle" Target="style31.xml"/><Relationship Id="rId2" Type="http://schemas.microsoft.com/office/2011/relationships/chartColorStyle" Target="colors31.xml"/><Relationship Id="rId3" Type="http://schemas.openxmlformats.org/officeDocument/2006/relationships/package" Target="../embeddings/Microsoft_Excel_Sheet31.xlsx"/></Relationships>
</file>

<file path=ppt/charts/_rels/chart32.xml.rels><?xml version="1.0" encoding="UTF-8" standalone="yes"?><Relationships xmlns="http://schemas.openxmlformats.org/package/2006/relationships"><Relationship Id="rId1" Type="http://schemas.microsoft.com/office/2011/relationships/chartStyle" Target="style32.xml"/><Relationship Id="rId2" Type="http://schemas.microsoft.com/office/2011/relationships/chartColorStyle" Target="colors32.xml"/><Relationship Id="rId3" Type="http://schemas.openxmlformats.org/officeDocument/2006/relationships/package" Target="../embeddings/Microsoft_Excel_Sheet32.xlsx"/></Relationships>
</file>

<file path=ppt/charts/_rels/chart33.xml.rels><?xml version="1.0" encoding="UTF-8" standalone="yes"?><Relationships xmlns="http://schemas.openxmlformats.org/package/2006/relationships"><Relationship Id="rId1" Type="http://schemas.microsoft.com/office/2011/relationships/chartStyle" Target="style33.xml"/><Relationship Id="rId2" Type="http://schemas.microsoft.com/office/2011/relationships/chartColorStyle" Target="colors33.xml"/><Relationship Id="rId3" Type="http://schemas.openxmlformats.org/officeDocument/2006/relationships/package" Target="../embeddings/Microsoft_Excel_Sheet33.xlsx"/></Relationships>
</file>

<file path=ppt/charts/_rels/chart34.xml.rels><?xml version="1.0" encoding="UTF-8" standalone="yes"?><Relationships xmlns="http://schemas.openxmlformats.org/package/2006/relationships"><Relationship Id="rId1" Type="http://schemas.microsoft.com/office/2011/relationships/chartStyle" Target="style34.xml"/><Relationship Id="rId2" Type="http://schemas.microsoft.com/office/2011/relationships/chartColorStyle" Target="colors34.xml"/><Relationship Id="rId3" Type="http://schemas.openxmlformats.org/officeDocument/2006/relationships/package" Target="../embeddings/Microsoft_Excel_Sheet34.xlsx"/></Relationships>
</file>

<file path=ppt/charts/_rels/chart35.xml.rels><?xml version="1.0" encoding="UTF-8" standalone="yes"?><Relationships xmlns="http://schemas.openxmlformats.org/package/2006/relationships"><Relationship Id="rId1" Type="http://schemas.microsoft.com/office/2011/relationships/chartStyle" Target="style35.xml"/><Relationship Id="rId2" Type="http://schemas.microsoft.com/office/2011/relationships/chartColorStyle" Target="colors35.xml"/><Relationship Id="rId3" Type="http://schemas.openxmlformats.org/officeDocument/2006/relationships/package" Target="../embeddings/Microsoft_Excel_Sheet35.xlsx"/></Relationships>
</file>

<file path=ppt/charts/_rels/chart36.xml.rels><?xml version="1.0" encoding="UTF-8" standalone="yes"?><Relationships xmlns="http://schemas.openxmlformats.org/package/2006/relationships"><Relationship Id="rId1" Type="http://schemas.microsoft.com/office/2011/relationships/chartStyle" Target="style36.xml"/><Relationship Id="rId2" Type="http://schemas.microsoft.com/office/2011/relationships/chartColorStyle" Target="colors36.xml"/><Relationship Id="rId3" Type="http://schemas.openxmlformats.org/officeDocument/2006/relationships/oleObject" Target="file:////Users\ojaclyn\Desktop\Dashboards%20Fictional%20Data\Causes%20of%20google%20employee%20ER%20visits.xlsx" TargetMode="External"/></Relationships>
</file>

<file path=ppt/charts/_rels/chart37.xml.rels><?xml version="1.0" encoding="UTF-8" standalone="yes"?><Relationships xmlns="http://schemas.openxmlformats.org/package/2006/relationships"><Relationship Id="rId1" Type="http://schemas.microsoft.com/office/2011/relationships/chartStyle" Target="style37.xml"/><Relationship Id="rId2" Type="http://schemas.microsoft.com/office/2011/relationships/chartColorStyle" Target="colors37.xml"/><Relationship Id="rId3" Type="http://schemas.openxmlformats.org/officeDocument/2006/relationships/oleObject" Target="file:////Users\ojaclyn\Desktop\Dashboards%20Fictional%20Data\Causes%20of%20google%20employee%20ER%20visits.xlsx" TargetMode="External"/><Relationship Id="rId4" Type="http://schemas.openxmlformats.org/officeDocument/2006/relationships/chartUserShapes" Target="../drawings/drawing1.xml"/></Relationships>
</file>

<file path=ppt/charts/_rels/chart38.xml.rels><?xml version="1.0" encoding="UTF-8" standalone="yes"?><Relationships xmlns="http://schemas.openxmlformats.org/package/2006/relationships"><Relationship Id="rId1" Type="http://schemas.microsoft.com/office/2011/relationships/chartStyle" Target="style38.xml"/><Relationship Id="rId2" Type="http://schemas.microsoft.com/office/2011/relationships/chartColorStyle" Target="colors38.xml"/><Relationship Id="rId3" Type="http://schemas.openxmlformats.org/officeDocument/2006/relationships/oleObject" Target="file:////Users\ojaclyn\Desktop\Dashboards%20Fictional%20Data\Causes%20of%20google%20employee%20ER%20visits.xlsx" TargetMode="External"/><Relationship Id="rId4" Type="http://schemas.openxmlformats.org/officeDocument/2006/relationships/chartUserShapes" Target="../drawings/drawing2.xml"/></Relationships>
</file>

<file path=ppt/charts/_rels/chart39.xml.rels><?xml version="1.0" encoding="UTF-8" standalone="yes"?><Relationships xmlns="http://schemas.openxmlformats.org/package/2006/relationships"><Relationship Id="rId1" Type="http://schemas.microsoft.com/office/2011/relationships/chartStyle" Target="style39.xml"/><Relationship Id="rId2" Type="http://schemas.microsoft.com/office/2011/relationships/chartColorStyle" Target="colors39.xml"/><Relationship Id="rId3" Type="http://schemas.openxmlformats.org/officeDocument/2006/relationships/oleObject" Target="file:////Users\ojaclyn\Desktop\Dashboards%20Fictional%20Data\Causes%20of%20google%20employee%20ER%20visits.xlsx" TargetMode="Externa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_rels/chart40.xml.rels><?xml version="1.0" encoding="UTF-8" standalone="yes"?><Relationships xmlns="http://schemas.openxmlformats.org/package/2006/relationships"><Relationship Id="rId1" Type="http://schemas.microsoft.com/office/2011/relationships/chartStyle" Target="style40.xml"/><Relationship Id="rId2" Type="http://schemas.microsoft.com/office/2011/relationships/chartColorStyle" Target="colors40.xml"/><Relationship Id="rId3" Type="http://schemas.openxmlformats.org/officeDocument/2006/relationships/oleObject" Target="file:////Users\ojaclyn\Desktop\Dashboards%20Fictional%20Data\Causes%20of%20google%20employee%20ER%20visits.xlsx" TargetMode="External"/><Relationship Id="rId4" Type="http://schemas.openxmlformats.org/officeDocument/2006/relationships/chartUserShapes" Target="../drawings/drawing4.xml"/></Relationships>
</file>

<file path=ppt/charts/_rels/chart41.xml.rels><?xml version="1.0" encoding="UTF-8" standalone="yes"?><Relationships xmlns="http://schemas.openxmlformats.org/package/2006/relationships"><Relationship Id="rId1" Type="http://schemas.microsoft.com/office/2011/relationships/chartStyle" Target="style41.xml"/><Relationship Id="rId2" Type="http://schemas.microsoft.com/office/2011/relationships/chartColorStyle" Target="colors41.xml"/><Relationship Id="rId3" Type="http://schemas.openxmlformats.org/officeDocument/2006/relationships/oleObject" Target="file:////Users\ojaclyn\Desktop\Dashboards%20Fictional%20Data\Causes%20of%20google%20employee%20ER%20visits.xlsx" TargetMode="External"/><Relationship Id="rId4" Type="http://schemas.openxmlformats.org/officeDocument/2006/relationships/chartUserShapes" Target="../drawings/drawing5.xml"/></Relationships>
</file>

<file path=ppt/charts/_rels/chart42.xml.rels><?xml version="1.0" encoding="UTF-8" standalone="yes"?><Relationships xmlns="http://schemas.openxmlformats.org/package/2006/relationships"><Relationship Id="rId1" Type="http://schemas.microsoft.com/office/2011/relationships/chartStyle" Target="style42.xml"/><Relationship Id="rId2" Type="http://schemas.microsoft.com/office/2011/relationships/chartColorStyle" Target="colors42.xml"/><Relationship Id="rId3" Type="http://schemas.openxmlformats.org/officeDocument/2006/relationships/package" Target="../embeddings/Microsoft_Excel_Sheet36.xlsx"/></Relationships>
</file>

<file path=ppt/charts/_rels/chart43.xml.rels><?xml version="1.0" encoding="UTF-8" standalone="yes"?><Relationships xmlns="http://schemas.openxmlformats.org/package/2006/relationships"><Relationship Id="rId1" Type="http://schemas.microsoft.com/office/2011/relationships/chartStyle" Target="style43.xml"/><Relationship Id="rId2" Type="http://schemas.microsoft.com/office/2011/relationships/chartColorStyle" Target="colors43.xml"/><Relationship Id="rId3" Type="http://schemas.openxmlformats.org/officeDocument/2006/relationships/package" Target="../embeddings/Microsoft_Excel_Sheet37.xlsx"/></Relationships>
</file>

<file path=ppt/charts/_rels/chart44.xml.rels><?xml version="1.0" encoding="UTF-8" standalone="yes"?><Relationships xmlns="http://schemas.openxmlformats.org/package/2006/relationships"><Relationship Id="rId1" Type="http://schemas.microsoft.com/office/2011/relationships/chartStyle" Target="style44.xml"/><Relationship Id="rId2" Type="http://schemas.microsoft.com/office/2011/relationships/chartColorStyle" Target="colors44.xml"/><Relationship Id="rId3" Type="http://schemas.openxmlformats.org/officeDocument/2006/relationships/package" Target="../embeddings/Microsoft_Excel_Sheet38.xlsx"/></Relationships>
</file>

<file path=ppt/charts/_rels/chart45.xml.rels><?xml version="1.0" encoding="UTF-8" standalone="yes"?><Relationships xmlns="http://schemas.openxmlformats.org/package/2006/relationships"><Relationship Id="rId1" Type="http://schemas.microsoft.com/office/2011/relationships/chartStyle" Target="style45.xml"/><Relationship Id="rId2" Type="http://schemas.microsoft.com/office/2011/relationships/chartColorStyle" Target="colors45.xml"/><Relationship Id="rId3" Type="http://schemas.openxmlformats.org/officeDocument/2006/relationships/package" Target="../embeddings/Microsoft_Excel_Sheet39.xlsx"/></Relationships>
</file>

<file path=ppt/charts/_rels/chart46.xml.rels><?xml version="1.0" encoding="UTF-8" standalone="yes"?><Relationships xmlns="http://schemas.openxmlformats.org/package/2006/relationships"><Relationship Id="rId1" Type="http://schemas.microsoft.com/office/2011/relationships/chartStyle" Target="style46.xml"/><Relationship Id="rId2" Type="http://schemas.microsoft.com/office/2011/relationships/chartColorStyle" Target="colors46.xml"/><Relationship Id="rId3" Type="http://schemas.openxmlformats.org/officeDocument/2006/relationships/package" Target="../embeddings/Microsoft_Excel_Sheet40.xlsx"/></Relationships>
</file>

<file path=ppt/charts/_rels/chart47.xml.rels><?xml version="1.0" encoding="UTF-8" standalone="yes"?><Relationships xmlns="http://schemas.openxmlformats.org/package/2006/relationships"><Relationship Id="rId1" Type="http://schemas.microsoft.com/office/2011/relationships/chartStyle" Target="style47.xml"/><Relationship Id="rId2" Type="http://schemas.microsoft.com/office/2011/relationships/chartColorStyle" Target="colors47.xml"/><Relationship Id="rId3" Type="http://schemas.openxmlformats.org/officeDocument/2006/relationships/package" Target="../embeddings/Microsoft_Excel_Sheet41.xlsx"/></Relationships>
</file>

<file path=ppt/charts/_rels/chart48.xml.rels><?xml version="1.0" encoding="UTF-8" standalone="yes"?><Relationships xmlns="http://schemas.openxmlformats.org/package/2006/relationships"><Relationship Id="rId1" Type="http://schemas.microsoft.com/office/2011/relationships/chartStyle" Target="style48.xml"/><Relationship Id="rId2" Type="http://schemas.microsoft.com/office/2011/relationships/chartColorStyle" Target="colors48.xml"/><Relationship Id="rId3" Type="http://schemas.openxmlformats.org/officeDocument/2006/relationships/package" Target="../embeddings/Microsoft_Excel_Sheet42.xlsx"/></Relationships>
</file>

<file path=ppt/charts/_rels/chart49.xml.rels><?xml version="1.0" encoding="UTF-8" standalone="yes"?><Relationships xmlns="http://schemas.openxmlformats.org/package/2006/relationships"><Relationship Id="rId1" Type="http://schemas.microsoft.com/office/2011/relationships/chartStyle" Target="style49.xml"/><Relationship Id="rId2" Type="http://schemas.microsoft.com/office/2011/relationships/chartColorStyle" Target="colors49.xml"/><Relationship Id="rId3" Type="http://schemas.openxmlformats.org/officeDocument/2006/relationships/package" Target="../embeddings/Microsoft_Excel_Sheet4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_rels/chart50.xml.rels><?xml version="1.0" encoding="UTF-8" standalone="yes"?><Relationships xmlns="http://schemas.openxmlformats.org/package/2006/relationships"><Relationship Id="rId1" Type="http://schemas.microsoft.com/office/2011/relationships/chartStyle" Target="style50.xml"/><Relationship Id="rId2" Type="http://schemas.microsoft.com/office/2011/relationships/chartColorStyle" Target="colors50.xml"/><Relationship Id="rId3" Type="http://schemas.openxmlformats.org/officeDocument/2006/relationships/package" Target="../embeddings/Microsoft_Excel_Sheet44.xlsx"/></Relationships>
</file>

<file path=ppt/charts/_rels/chart51.xml.rels><?xml version="1.0" encoding="UTF-8" standalone="yes"?><Relationships xmlns="http://schemas.openxmlformats.org/package/2006/relationships"><Relationship Id="rId1" Type="http://schemas.microsoft.com/office/2011/relationships/chartStyle" Target="style51.xml"/><Relationship Id="rId2" Type="http://schemas.microsoft.com/office/2011/relationships/chartColorStyle" Target="colors51.xml"/><Relationship Id="rId3" Type="http://schemas.openxmlformats.org/officeDocument/2006/relationships/package" Target="../embeddings/Microsoft_Excel_Sheet45.xlsx"/></Relationships>
</file>

<file path=ppt/charts/_rels/chart52.xml.rels><?xml version="1.0" encoding="UTF-8" standalone="yes"?><Relationships xmlns="http://schemas.openxmlformats.org/package/2006/relationships"><Relationship Id="rId1" Type="http://schemas.microsoft.com/office/2011/relationships/chartStyle" Target="style52.xml"/><Relationship Id="rId2" Type="http://schemas.microsoft.com/office/2011/relationships/chartColorStyle" Target="colors52.xml"/><Relationship Id="rId3" Type="http://schemas.openxmlformats.org/officeDocument/2006/relationships/package" Target="../embeddings/Microsoft_Excel_Sheet46.xlsx"/></Relationships>
</file>

<file path=ppt/charts/_rels/chart53.xml.rels><?xml version="1.0" encoding="UTF-8" standalone="yes"?><Relationships xmlns="http://schemas.openxmlformats.org/package/2006/relationships"><Relationship Id="rId1" Type="http://schemas.microsoft.com/office/2011/relationships/chartStyle" Target="style53.xml"/><Relationship Id="rId2" Type="http://schemas.microsoft.com/office/2011/relationships/chartColorStyle" Target="colors53.xml"/><Relationship Id="rId3" Type="http://schemas.openxmlformats.org/officeDocument/2006/relationships/package" Target="../embeddings/Microsoft_Excel_Sheet47.xlsx"/></Relationships>
</file>

<file path=ppt/charts/_rels/chart54.xml.rels><?xml version="1.0" encoding="UTF-8" standalone="yes"?><Relationships xmlns="http://schemas.openxmlformats.org/package/2006/relationships"><Relationship Id="rId1" Type="http://schemas.microsoft.com/office/2011/relationships/chartStyle" Target="style54.xml"/><Relationship Id="rId2" Type="http://schemas.microsoft.com/office/2011/relationships/chartColorStyle" Target="colors54.xml"/><Relationship Id="rId3" Type="http://schemas.openxmlformats.org/officeDocument/2006/relationships/package" Target="../embeddings/Microsoft_Excel_Sheet48.xlsx"/></Relationships>
</file>

<file path=ppt/charts/_rels/chart55.xml.rels><?xml version="1.0" encoding="UTF-8" standalone="yes"?><Relationships xmlns="http://schemas.openxmlformats.org/package/2006/relationships"><Relationship Id="rId1" Type="http://schemas.microsoft.com/office/2011/relationships/chartStyle" Target="style55.xml"/><Relationship Id="rId2" Type="http://schemas.microsoft.com/office/2011/relationships/chartColorStyle" Target="colors55.xml"/><Relationship Id="rId3" Type="http://schemas.openxmlformats.org/officeDocument/2006/relationships/package" Target="../embeddings/Microsoft_Excel_Sheet49.xlsx"/></Relationships>
</file>

<file path=ppt/charts/_rels/chart56.xml.rels><?xml version="1.0" encoding="UTF-8" standalone="yes"?><Relationships xmlns="http://schemas.openxmlformats.org/package/2006/relationships"><Relationship Id="rId1" Type="http://schemas.microsoft.com/office/2011/relationships/chartStyle" Target="style56.xml"/><Relationship Id="rId2" Type="http://schemas.microsoft.com/office/2011/relationships/chartColorStyle" Target="colors56.xml"/><Relationship Id="rId3" Type="http://schemas.openxmlformats.org/officeDocument/2006/relationships/package" Target="../embeddings/Microsoft_Excel_Sheet50.xlsx"/></Relationships>
</file>

<file path=ppt/charts/_rels/chart57.xml.rels><?xml version="1.0" encoding="UTF-8" standalone="yes"?><Relationships xmlns="http://schemas.openxmlformats.org/package/2006/relationships"><Relationship Id="rId1" Type="http://schemas.microsoft.com/office/2011/relationships/chartStyle" Target="style57.xml"/><Relationship Id="rId2" Type="http://schemas.microsoft.com/office/2011/relationships/chartColorStyle" Target="colors57.xml"/><Relationship Id="rId3" Type="http://schemas.openxmlformats.org/officeDocument/2006/relationships/package" Target="../embeddings/Microsoft_Excel_Sheet51.xlsx"/></Relationships>
</file>

<file path=ppt/charts/_rels/chart58.xml.rels><?xml version="1.0" encoding="UTF-8" standalone="yes"?><Relationships xmlns="http://schemas.openxmlformats.org/package/2006/relationships"><Relationship Id="rId1" Type="http://schemas.microsoft.com/office/2011/relationships/chartStyle" Target="style58.xml"/><Relationship Id="rId2" Type="http://schemas.microsoft.com/office/2011/relationships/chartColorStyle" Target="colors58.xml"/><Relationship Id="rId3" Type="http://schemas.openxmlformats.org/officeDocument/2006/relationships/package" Target="../embeddings/Microsoft_Excel_Sheet52.xlsx"/></Relationships>
</file>

<file path=ppt/charts/_rels/chart59.xml.rels><?xml version="1.0" encoding="UTF-8" standalone="yes"?><Relationships xmlns="http://schemas.openxmlformats.org/package/2006/relationships"><Relationship Id="rId1" Type="http://schemas.microsoft.com/office/2011/relationships/chartStyle" Target="style59.xml"/><Relationship Id="rId2" Type="http://schemas.microsoft.com/office/2011/relationships/chartColorStyle" Target="colors59.xml"/><Relationship Id="rId3" Type="http://schemas.openxmlformats.org/officeDocument/2006/relationships/package" Target="../embeddings/Microsoft_Excel_Sheet53.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Sheet6.xlsx"/></Relationships>
</file>

<file path=ppt/charts/_rels/chart60.xml.rels><?xml version="1.0" encoding="UTF-8" standalone="yes"?><Relationships xmlns="http://schemas.openxmlformats.org/package/2006/relationships"><Relationship Id="rId1" Type="http://schemas.microsoft.com/office/2011/relationships/chartStyle" Target="style60.xml"/><Relationship Id="rId2" Type="http://schemas.microsoft.com/office/2011/relationships/chartColorStyle" Target="colors60.xml"/><Relationship Id="rId3" Type="http://schemas.openxmlformats.org/officeDocument/2006/relationships/package" Target="../embeddings/Microsoft_Excel_Sheet54.xlsx"/></Relationships>
</file>

<file path=ppt/charts/_rels/chart61.xml.rels><?xml version="1.0" encoding="UTF-8" standalone="yes"?><Relationships xmlns="http://schemas.openxmlformats.org/package/2006/relationships"><Relationship Id="rId1" Type="http://schemas.microsoft.com/office/2011/relationships/chartStyle" Target="style61.xml"/><Relationship Id="rId2" Type="http://schemas.microsoft.com/office/2011/relationships/chartColorStyle" Target="colors61.xml"/><Relationship Id="rId3" Type="http://schemas.openxmlformats.org/officeDocument/2006/relationships/package" Target="../embeddings/Microsoft_Excel_Sheet55.xlsx"/></Relationships>
</file>

<file path=ppt/charts/_rels/chart62.xml.rels><?xml version="1.0" encoding="UTF-8" standalone="yes"?><Relationships xmlns="http://schemas.openxmlformats.org/package/2006/relationships"><Relationship Id="rId1" Type="http://schemas.microsoft.com/office/2011/relationships/chartStyle" Target="style62.xml"/><Relationship Id="rId2" Type="http://schemas.microsoft.com/office/2011/relationships/chartColorStyle" Target="colors62.xml"/><Relationship Id="rId3" Type="http://schemas.openxmlformats.org/officeDocument/2006/relationships/package" Target="../embeddings/Microsoft_Excel_Sheet56.xlsx"/></Relationships>
</file>

<file path=ppt/charts/_rels/chart63.xml.rels><?xml version="1.0" encoding="UTF-8" standalone="yes"?><Relationships xmlns="http://schemas.openxmlformats.org/package/2006/relationships"><Relationship Id="rId1" Type="http://schemas.microsoft.com/office/2011/relationships/chartStyle" Target="style63.xml"/><Relationship Id="rId2" Type="http://schemas.microsoft.com/office/2011/relationships/chartColorStyle" Target="colors63.xml"/><Relationship Id="rId3" Type="http://schemas.openxmlformats.org/officeDocument/2006/relationships/package" Target="../embeddings/Microsoft_Excel_Sheet57.xlsx"/></Relationships>
</file>

<file path=ppt/charts/_rels/chart64.xml.rels><?xml version="1.0" encoding="UTF-8" standalone="yes"?><Relationships xmlns="http://schemas.openxmlformats.org/package/2006/relationships"><Relationship Id="rId1" Type="http://schemas.microsoft.com/office/2011/relationships/chartStyle" Target="style64.xml"/><Relationship Id="rId2" Type="http://schemas.microsoft.com/office/2011/relationships/chartColorStyle" Target="colors64.xml"/><Relationship Id="rId3" Type="http://schemas.openxmlformats.org/officeDocument/2006/relationships/package" Target="../embeddings/Microsoft_Excel_Sheet58.xlsx"/></Relationships>
</file>

<file path=ppt/charts/_rels/chart65.xml.rels><?xml version="1.0" encoding="UTF-8" standalone="yes"?><Relationships xmlns="http://schemas.openxmlformats.org/package/2006/relationships"><Relationship Id="rId1" Type="http://schemas.microsoft.com/office/2011/relationships/chartStyle" Target="style65.xml"/><Relationship Id="rId2" Type="http://schemas.microsoft.com/office/2011/relationships/chartColorStyle" Target="colors65.xml"/><Relationship Id="rId3" Type="http://schemas.openxmlformats.org/officeDocument/2006/relationships/package" Target="../embeddings/Microsoft_Excel_Sheet59.xlsx"/></Relationships>
</file>

<file path=ppt/charts/_rels/chart66.xml.rels><?xml version="1.0" encoding="UTF-8" standalone="yes"?><Relationships xmlns="http://schemas.openxmlformats.org/package/2006/relationships"><Relationship Id="rId1" Type="http://schemas.microsoft.com/office/2011/relationships/chartStyle" Target="style66.xml"/><Relationship Id="rId2" Type="http://schemas.microsoft.com/office/2011/relationships/chartColorStyle" Target="colors66.xml"/><Relationship Id="rId3" Type="http://schemas.openxmlformats.org/officeDocument/2006/relationships/package" Target="../embeddings/Microsoft_Excel_Sheet60.xlsx"/></Relationships>
</file>

<file path=ppt/charts/_rels/chart67.xml.rels><?xml version="1.0" encoding="UTF-8" standalone="yes"?><Relationships xmlns="http://schemas.openxmlformats.org/package/2006/relationships"><Relationship Id="rId1" Type="http://schemas.microsoft.com/office/2011/relationships/chartStyle" Target="style67.xml"/><Relationship Id="rId2" Type="http://schemas.microsoft.com/office/2011/relationships/chartColorStyle" Target="colors67.xml"/><Relationship Id="rId3" Type="http://schemas.openxmlformats.org/officeDocument/2006/relationships/package" Target="../embeddings/Microsoft_Excel_Sheet61.xlsx"/></Relationships>
</file>

<file path=ppt/charts/_rels/chart68.xml.rels><?xml version="1.0" encoding="UTF-8" standalone="yes"?><Relationships xmlns="http://schemas.openxmlformats.org/package/2006/relationships"><Relationship Id="rId1" Type="http://schemas.microsoft.com/office/2011/relationships/chartStyle" Target="style68.xml"/><Relationship Id="rId2" Type="http://schemas.microsoft.com/office/2011/relationships/chartColorStyle" Target="colors68.xml"/><Relationship Id="rId3" Type="http://schemas.openxmlformats.org/officeDocument/2006/relationships/package" Target="../embeddings/Microsoft_Excel_Sheet62.xlsx"/></Relationships>
</file>

<file path=ppt/charts/_rels/chart69.xml.rels><?xml version="1.0" encoding="UTF-8" standalone="yes"?><Relationships xmlns="http://schemas.openxmlformats.org/package/2006/relationships"><Relationship Id="rId1" Type="http://schemas.microsoft.com/office/2011/relationships/chartStyle" Target="style69.xml"/><Relationship Id="rId2" Type="http://schemas.microsoft.com/office/2011/relationships/chartColorStyle" Target="colors69.xml"/><Relationship Id="rId3" Type="http://schemas.openxmlformats.org/officeDocument/2006/relationships/package" Target="../embeddings/Microsoft_Excel_Sheet63.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Sheet7.xlsx"/></Relationships>
</file>

<file path=ppt/charts/_rels/chart70.xml.rels><?xml version="1.0" encoding="UTF-8" standalone="yes"?><Relationships xmlns="http://schemas.openxmlformats.org/package/2006/relationships"><Relationship Id="rId1" Type="http://schemas.microsoft.com/office/2011/relationships/chartStyle" Target="style70.xml"/><Relationship Id="rId2" Type="http://schemas.microsoft.com/office/2011/relationships/chartColorStyle" Target="colors70.xml"/><Relationship Id="rId3" Type="http://schemas.openxmlformats.org/officeDocument/2006/relationships/package" Target="../embeddings/Microsoft_Excel_Sheet64.xlsx"/></Relationships>
</file>

<file path=ppt/charts/_rels/chart71.xml.rels><?xml version="1.0" encoding="UTF-8" standalone="yes"?><Relationships xmlns="http://schemas.openxmlformats.org/package/2006/relationships"><Relationship Id="rId1" Type="http://schemas.microsoft.com/office/2011/relationships/chartStyle" Target="style71.xml"/><Relationship Id="rId2" Type="http://schemas.microsoft.com/office/2011/relationships/chartColorStyle" Target="colors71.xml"/><Relationship Id="rId3" Type="http://schemas.openxmlformats.org/officeDocument/2006/relationships/package" Target="../embeddings/Microsoft_Excel_Sheet65.xlsx"/></Relationships>
</file>

<file path=ppt/charts/_rels/chart72.xml.rels><?xml version="1.0" encoding="UTF-8" standalone="yes"?><Relationships xmlns="http://schemas.openxmlformats.org/package/2006/relationships"><Relationship Id="rId1" Type="http://schemas.microsoft.com/office/2011/relationships/chartStyle" Target="style72.xml"/><Relationship Id="rId2" Type="http://schemas.microsoft.com/office/2011/relationships/chartColorStyle" Target="colors72.xml"/><Relationship Id="rId3" Type="http://schemas.openxmlformats.org/officeDocument/2006/relationships/package" Target="../embeddings/Microsoft_Excel_Sheet66.xlsx"/></Relationships>
</file>

<file path=ppt/charts/_rels/chart73.xml.rels><?xml version="1.0" encoding="UTF-8" standalone="yes"?><Relationships xmlns="http://schemas.openxmlformats.org/package/2006/relationships"><Relationship Id="rId1" Type="http://schemas.microsoft.com/office/2011/relationships/chartStyle" Target="style73.xml"/><Relationship Id="rId2" Type="http://schemas.microsoft.com/office/2011/relationships/chartColorStyle" Target="colors73.xml"/><Relationship Id="rId3" Type="http://schemas.openxmlformats.org/officeDocument/2006/relationships/package" Target="../embeddings/Microsoft_Excel_Sheet67.xlsx"/></Relationships>
</file>

<file path=ppt/charts/_rels/chart74.xml.rels><?xml version="1.0" encoding="UTF-8" standalone="yes"?><Relationships xmlns="http://schemas.openxmlformats.org/package/2006/relationships"><Relationship Id="rId1" Type="http://schemas.microsoft.com/office/2011/relationships/chartStyle" Target="style74.xml"/><Relationship Id="rId2" Type="http://schemas.microsoft.com/office/2011/relationships/chartColorStyle" Target="colors74.xml"/><Relationship Id="rId3" Type="http://schemas.openxmlformats.org/officeDocument/2006/relationships/package" Target="../embeddings/Microsoft_Excel_Sheet68.xlsx"/></Relationships>
</file>

<file path=ppt/charts/_rels/chart75.xml.rels><?xml version="1.0" encoding="UTF-8" standalone="yes"?><Relationships xmlns="http://schemas.openxmlformats.org/package/2006/relationships"><Relationship Id="rId1" Type="http://schemas.microsoft.com/office/2011/relationships/chartStyle" Target="style75.xml"/><Relationship Id="rId2" Type="http://schemas.microsoft.com/office/2011/relationships/chartColorStyle" Target="colors75.xml"/><Relationship Id="rId3" Type="http://schemas.openxmlformats.org/officeDocument/2006/relationships/package" Target="../embeddings/Microsoft_Excel_Sheet69.xlsx"/></Relationships>
</file>

<file path=ppt/charts/_rels/chart76.xml.rels><?xml version="1.0" encoding="UTF-8" standalone="yes"?><Relationships xmlns="http://schemas.openxmlformats.org/package/2006/relationships"><Relationship Id="rId1" Type="http://schemas.microsoft.com/office/2011/relationships/chartStyle" Target="style76.xml"/><Relationship Id="rId2" Type="http://schemas.microsoft.com/office/2011/relationships/chartColorStyle" Target="colors76.xml"/><Relationship Id="rId3" Type="http://schemas.openxmlformats.org/officeDocument/2006/relationships/package" Target="../embeddings/Microsoft_Excel_Sheet70.xlsx"/></Relationships>
</file>

<file path=ppt/charts/_rels/chart77.xml.rels><?xml version="1.0" encoding="UTF-8" standalone="yes"?><Relationships xmlns="http://schemas.openxmlformats.org/package/2006/relationships"><Relationship Id="rId1" Type="http://schemas.microsoft.com/office/2011/relationships/chartStyle" Target="style77.xml"/><Relationship Id="rId2" Type="http://schemas.microsoft.com/office/2011/relationships/chartColorStyle" Target="colors77.xml"/><Relationship Id="rId3" Type="http://schemas.openxmlformats.org/officeDocument/2006/relationships/package" Target="../embeddings/Microsoft_Excel_Sheet71.xlsx"/></Relationships>
</file>

<file path=ppt/charts/_rels/chart78.xml.rels><?xml version="1.0" encoding="UTF-8" standalone="yes"?><Relationships xmlns="http://schemas.openxmlformats.org/package/2006/relationships"><Relationship Id="rId1" Type="http://schemas.microsoft.com/office/2011/relationships/chartStyle" Target="style78.xml"/><Relationship Id="rId2" Type="http://schemas.microsoft.com/office/2011/relationships/chartColorStyle" Target="colors78.xml"/><Relationship Id="rId3" Type="http://schemas.openxmlformats.org/officeDocument/2006/relationships/package" Target="../embeddings/Microsoft_Excel_Sheet72.xlsx"/></Relationships>
</file>

<file path=ppt/charts/_rels/chart79.xml.rels><?xml version="1.0" encoding="UTF-8" standalone="yes"?><Relationships xmlns="http://schemas.openxmlformats.org/package/2006/relationships"><Relationship Id="rId1" Type="http://schemas.microsoft.com/office/2011/relationships/chartStyle" Target="style79.xml"/><Relationship Id="rId2" Type="http://schemas.microsoft.com/office/2011/relationships/chartColorStyle" Target="colors79.xml"/><Relationship Id="rId3" Type="http://schemas.openxmlformats.org/officeDocument/2006/relationships/package" Target="../embeddings/Microsoft_Excel_Sheet73.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Sheet8.xlsx"/></Relationships>
</file>

<file path=ppt/charts/_rels/chart80.xml.rels><?xml version="1.0" encoding="UTF-8" standalone="yes"?><Relationships xmlns="http://schemas.openxmlformats.org/package/2006/relationships"><Relationship Id="rId1" Type="http://schemas.microsoft.com/office/2011/relationships/chartStyle" Target="style80.xml"/><Relationship Id="rId2" Type="http://schemas.microsoft.com/office/2011/relationships/chartColorStyle" Target="colors80.xml"/><Relationship Id="rId3" Type="http://schemas.openxmlformats.org/officeDocument/2006/relationships/package" Target="../embeddings/Microsoft_Excel_Sheet74.xlsx"/></Relationships>
</file>

<file path=ppt/charts/_rels/chart81.xml.rels><?xml version="1.0" encoding="UTF-8" standalone="yes"?><Relationships xmlns="http://schemas.openxmlformats.org/package/2006/relationships"><Relationship Id="rId1" Type="http://schemas.microsoft.com/office/2011/relationships/chartStyle" Target="style81.xml"/><Relationship Id="rId2" Type="http://schemas.microsoft.com/office/2011/relationships/chartColorStyle" Target="colors81.xml"/><Relationship Id="rId3" Type="http://schemas.openxmlformats.org/officeDocument/2006/relationships/package" Target="../embeddings/Microsoft_Excel_Sheet75.xlsx"/></Relationships>
</file>

<file path=ppt/charts/_rels/chart82.xml.rels><?xml version="1.0" encoding="UTF-8" standalone="yes"?><Relationships xmlns="http://schemas.openxmlformats.org/package/2006/relationships"><Relationship Id="rId1" Type="http://schemas.microsoft.com/office/2011/relationships/chartStyle" Target="style82.xml"/><Relationship Id="rId2" Type="http://schemas.microsoft.com/office/2011/relationships/chartColorStyle" Target="colors82.xml"/><Relationship Id="rId3" Type="http://schemas.openxmlformats.org/officeDocument/2006/relationships/package" Target="../embeddings/Microsoft_Excel_Sheet76.xlsx"/></Relationships>
</file>

<file path=ppt/charts/_rels/chart83.xml.rels><?xml version="1.0" encoding="UTF-8" standalone="yes"?><Relationships xmlns="http://schemas.openxmlformats.org/package/2006/relationships"><Relationship Id="rId1" Type="http://schemas.microsoft.com/office/2011/relationships/chartStyle" Target="style83.xml"/><Relationship Id="rId2" Type="http://schemas.microsoft.com/office/2011/relationships/chartColorStyle" Target="colors83.xml"/><Relationship Id="rId3" Type="http://schemas.openxmlformats.org/officeDocument/2006/relationships/package" Target="../embeddings/Microsoft_Excel_Sheet77.xlsx"/></Relationships>
</file>

<file path=ppt/charts/_rels/chart84.xml.rels><?xml version="1.0" encoding="UTF-8" standalone="yes"?><Relationships xmlns="http://schemas.openxmlformats.org/package/2006/relationships"><Relationship Id="rId1" Type="http://schemas.microsoft.com/office/2011/relationships/chartStyle" Target="style84.xml"/><Relationship Id="rId2" Type="http://schemas.microsoft.com/office/2011/relationships/chartColorStyle" Target="colors84.xml"/><Relationship Id="rId3" Type="http://schemas.openxmlformats.org/officeDocument/2006/relationships/package" Target="../embeddings/Microsoft_Excel_Sheet78.xlsx"/></Relationships>
</file>

<file path=ppt/charts/_rels/chart85.xml.rels><?xml version="1.0" encoding="UTF-8" standalone="yes"?><Relationships xmlns="http://schemas.openxmlformats.org/package/2006/relationships"><Relationship Id="rId1" Type="http://schemas.microsoft.com/office/2011/relationships/chartStyle" Target="style85.xml"/><Relationship Id="rId2" Type="http://schemas.microsoft.com/office/2011/relationships/chartColorStyle" Target="colors85.xml"/><Relationship Id="rId3" Type="http://schemas.openxmlformats.org/officeDocument/2006/relationships/package" Target="../embeddings/Microsoft_Excel_Sheet79.xlsx"/></Relationships>
</file>

<file path=ppt/charts/_rels/chart86.xml.rels><?xml version="1.0" encoding="UTF-8" standalone="yes"?><Relationships xmlns="http://schemas.openxmlformats.org/package/2006/relationships"><Relationship Id="rId1" Type="http://schemas.microsoft.com/office/2011/relationships/chartStyle" Target="style86.xml"/><Relationship Id="rId2" Type="http://schemas.microsoft.com/office/2011/relationships/chartColorStyle" Target="colors86.xml"/><Relationship Id="rId3" Type="http://schemas.openxmlformats.org/officeDocument/2006/relationships/package" Target="../embeddings/Microsoft_Excel_Sheet80.xlsx"/></Relationships>
</file>

<file path=ppt/charts/_rels/chart87.xml.rels><?xml version="1.0" encoding="UTF-8" standalone="yes"?><Relationships xmlns="http://schemas.openxmlformats.org/package/2006/relationships"><Relationship Id="rId1" Type="http://schemas.microsoft.com/office/2011/relationships/chartStyle" Target="style87.xml"/><Relationship Id="rId2" Type="http://schemas.microsoft.com/office/2011/relationships/chartColorStyle" Target="colors87.xml"/><Relationship Id="rId3" Type="http://schemas.openxmlformats.org/officeDocument/2006/relationships/package" Target="../embeddings/Microsoft_Excel_Sheet81.xlsx"/></Relationships>
</file>

<file path=ppt/charts/_rels/chart88.xml.rels><?xml version="1.0" encoding="UTF-8" standalone="yes"?><Relationships xmlns="http://schemas.openxmlformats.org/package/2006/relationships"><Relationship Id="rId1" Type="http://schemas.microsoft.com/office/2011/relationships/chartStyle" Target="style88.xml"/><Relationship Id="rId2" Type="http://schemas.microsoft.com/office/2011/relationships/chartColorStyle" Target="colors88.xml"/><Relationship Id="rId3" Type="http://schemas.openxmlformats.org/officeDocument/2006/relationships/package" Target="../embeddings/Microsoft_Excel_Sheet82.xlsx"/></Relationships>
</file>

<file path=ppt/charts/_rels/chart89.xml.rels><?xml version="1.0" encoding="UTF-8" standalone="yes"?><Relationships xmlns="http://schemas.openxmlformats.org/package/2006/relationships"><Relationship Id="rId1" Type="http://schemas.microsoft.com/office/2011/relationships/chartStyle" Target="style89.xml"/><Relationship Id="rId2" Type="http://schemas.microsoft.com/office/2011/relationships/chartColorStyle" Target="colors89.xml"/><Relationship Id="rId3" Type="http://schemas.openxmlformats.org/officeDocument/2006/relationships/package" Target="../embeddings/Microsoft_Excel_Sheet83.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Sheet9.xlsx"/></Relationships>
</file>

<file path=ppt/charts/_rels/chart90.xml.rels><?xml version="1.0" encoding="UTF-8" standalone="yes"?><Relationships xmlns="http://schemas.openxmlformats.org/package/2006/relationships"><Relationship Id="rId1" Type="http://schemas.microsoft.com/office/2011/relationships/chartStyle" Target="style90.xml"/><Relationship Id="rId2" Type="http://schemas.microsoft.com/office/2011/relationships/chartColorStyle" Target="colors90.xml"/><Relationship Id="rId3" Type="http://schemas.openxmlformats.org/officeDocument/2006/relationships/package" Target="../embeddings/Microsoft_Excel_Sheet84.xlsx"/></Relationships>
</file>

<file path=ppt/charts/_rels/chart91.xml.rels><?xml version="1.0" encoding="UTF-8" standalone="yes"?><Relationships xmlns="http://schemas.openxmlformats.org/package/2006/relationships"><Relationship Id="rId1" Type="http://schemas.microsoft.com/office/2011/relationships/chartStyle" Target="style91.xml"/><Relationship Id="rId2" Type="http://schemas.microsoft.com/office/2011/relationships/chartColorStyle" Target="colors91.xml"/><Relationship Id="rId3" Type="http://schemas.openxmlformats.org/officeDocument/2006/relationships/package" Target="../embeddings/Microsoft_Excel_Sheet85.xlsx"/></Relationships>
</file>

<file path=ppt/charts/_rels/chart92.xml.rels><?xml version="1.0" encoding="UTF-8" standalone="yes"?><Relationships xmlns="http://schemas.openxmlformats.org/package/2006/relationships"><Relationship Id="rId1" Type="http://schemas.microsoft.com/office/2011/relationships/chartStyle" Target="style92.xml"/><Relationship Id="rId2" Type="http://schemas.microsoft.com/office/2011/relationships/chartColorStyle" Target="colors92.xml"/><Relationship Id="rId3" Type="http://schemas.openxmlformats.org/officeDocument/2006/relationships/package" Target="../embeddings/Microsoft_Excel_Sheet86.xlsx"/></Relationships>
</file>

<file path=ppt/charts/_rels/chart93.xml.rels><?xml version="1.0" encoding="UTF-8" standalone="yes"?><Relationships xmlns="http://schemas.openxmlformats.org/package/2006/relationships"><Relationship Id="rId1" Type="http://schemas.microsoft.com/office/2011/relationships/chartStyle" Target="style93.xml"/><Relationship Id="rId2" Type="http://schemas.microsoft.com/office/2011/relationships/chartColorStyle" Target="colors93.xml"/><Relationship Id="rId3" Type="http://schemas.openxmlformats.org/officeDocument/2006/relationships/package" Target="../embeddings/Microsoft_Excel_Sheet87.xlsx"/></Relationships>
</file>

<file path=ppt/charts/_rels/chart94.xml.rels><?xml version="1.0" encoding="UTF-8" standalone="yes"?><Relationships xmlns="http://schemas.openxmlformats.org/package/2006/relationships"><Relationship Id="rId1" Type="http://schemas.microsoft.com/office/2011/relationships/chartStyle" Target="style94.xml"/><Relationship Id="rId2" Type="http://schemas.microsoft.com/office/2011/relationships/chartColorStyle" Target="colors94.xml"/><Relationship Id="rId3" Type="http://schemas.openxmlformats.org/officeDocument/2006/relationships/package" Target="../embeddings/Microsoft_Excel_Sheet88.xlsx"/></Relationships>
</file>

<file path=ppt/charts/_rels/chart95.xml.rels><?xml version="1.0" encoding="UTF-8" standalone="yes"?><Relationships xmlns="http://schemas.openxmlformats.org/package/2006/relationships"><Relationship Id="rId1" Type="http://schemas.microsoft.com/office/2011/relationships/chartStyle" Target="style95.xml"/><Relationship Id="rId2" Type="http://schemas.microsoft.com/office/2011/relationships/chartColorStyle" Target="colors95.xml"/><Relationship Id="rId3" Type="http://schemas.openxmlformats.org/officeDocument/2006/relationships/package" Target="../embeddings/Microsoft_Excel_Sheet89.xlsx"/></Relationships>
</file>

<file path=ppt/charts/_rels/chart96.xml.rels><?xml version="1.0" encoding="UTF-8" standalone="yes"?><Relationships xmlns="http://schemas.openxmlformats.org/package/2006/relationships"><Relationship Id="rId1" Type="http://schemas.microsoft.com/office/2011/relationships/chartStyle" Target="style96.xml"/><Relationship Id="rId2" Type="http://schemas.microsoft.com/office/2011/relationships/chartColorStyle" Target="colors96.xml"/><Relationship Id="rId3" Type="http://schemas.openxmlformats.org/officeDocument/2006/relationships/package" Target="../embeddings/Microsoft_Excel_Sheet90.xlsx"/></Relationships>
</file>

<file path=ppt/charts/_rels/chart97.xml.rels><?xml version="1.0" encoding="UTF-8" standalone="yes"?><Relationships xmlns="http://schemas.openxmlformats.org/package/2006/relationships"><Relationship Id="rId1" Type="http://schemas.microsoft.com/office/2011/relationships/chartStyle" Target="style97.xml"/><Relationship Id="rId2" Type="http://schemas.microsoft.com/office/2011/relationships/chartColorStyle" Target="colors97.xml"/><Relationship Id="rId3" Type="http://schemas.openxmlformats.org/officeDocument/2006/relationships/package" Target="../embeddings/Microsoft_Excel_Sheet91.xlsx"/></Relationships>
</file>

<file path=ppt/charts/_rels/chart98.xml.rels><?xml version="1.0" encoding="UTF-8" standalone="yes"?><Relationships xmlns="http://schemas.openxmlformats.org/package/2006/relationships"><Relationship Id="rId1" Type="http://schemas.microsoft.com/office/2011/relationships/chartStyle" Target="style98.xml"/><Relationship Id="rId2" Type="http://schemas.microsoft.com/office/2011/relationships/chartColorStyle" Target="colors98.xml"/><Relationship Id="rId3" Type="http://schemas.openxmlformats.org/officeDocument/2006/relationships/package" Target="../embeddings/Microsoft_Excel_Sheet92.xlsx"/></Relationships>
</file>

<file path=ppt/charts/_rels/chart99.xml.rels><?xml version="1.0" encoding="UTF-8" standalone="yes"?><Relationships xmlns="http://schemas.openxmlformats.org/package/2006/relationships"><Relationship Id="rId1" Type="http://schemas.microsoft.com/office/2011/relationships/chartStyle" Target="style99.xml"/><Relationship Id="rId2" Type="http://schemas.microsoft.com/office/2011/relationships/chartColorStyle" Target="colors99.xml"/><Relationship Id="rId3" Type="http://schemas.openxmlformats.org/officeDocument/2006/relationships/package" Target="../embeddings/Microsoft_Excel_Sheet9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baseline="0" dirty="0">
                <a:solidFill>
                  <a:schemeClr val="tx1"/>
                </a:solidFill>
              </a:rPr>
              <a:t>Teachers’ Ability to Estimate Fraction Problems </a:t>
            </a:r>
            <a:endParaRPr lang="en-US" sz="28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668055604345671E-2"/>
          <c:y val="0.1226039979669422"/>
          <c:w val="0.94944936537076241"/>
          <c:h val="0.72500892982963294"/>
        </c:manualLayout>
      </c:layout>
      <c:barChart>
        <c:barDir val="col"/>
        <c:grouping val="stacked"/>
        <c:varyColors val="0"/>
        <c:ser>
          <c:idx val="0"/>
          <c:order val="0"/>
          <c:tx>
            <c:strRef>
              <c:f>Sheet1!$B$1</c:f>
              <c:strCache>
                <c:ptCount val="1"/>
                <c:pt idx="0">
                  <c:v>Answer in Reasonable Range</c:v>
                </c:pt>
              </c:strCache>
            </c:strRef>
          </c:tx>
          <c:spPr>
            <a:solidFill>
              <a:schemeClr val="accent1"/>
            </a:solidFill>
            <a:ln>
              <a:noFill/>
            </a:ln>
            <a:effectLst/>
          </c:spPr>
          <c:invertIfNegative val="0"/>
          <c:cat>
            <c:strRef>
              <c:f>Sheet1!$A$2:$A$5</c:f>
              <c:strCache>
                <c:ptCount val="3"/>
                <c:pt idx="0">
                  <c:v>Addition</c:v>
                </c:pt>
                <c:pt idx="1">
                  <c:v>Division</c:v>
                </c:pt>
                <c:pt idx="2">
                  <c:v>Addition or Division</c:v>
                </c:pt>
              </c:strCache>
            </c:strRef>
          </c:cat>
          <c:val>
            <c:numRef>
              <c:f>Sheet1!$B$2:$B$5</c:f>
              <c:numCache>
                <c:formatCode>General</c:formatCode>
                <c:ptCount val="4"/>
                <c:pt idx="0">
                  <c:v>75.599999999999994</c:v>
                </c:pt>
                <c:pt idx="1">
                  <c:v>54.1</c:v>
                </c:pt>
              </c:numCache>
            </c:numRef>
          </c:val>
          <c:extLst>
            <c:ext xmlns:c16="http://schemas.microsoft.com/office/drawing/2014/chart" uri="{C3380CC4-5D6E-409C-BE32-E72D297353CC}">
              <c16:uniqueId val="{00000000-E39E-4845-8D02-94006B7F2BF2}"/>
            </c:ext>
          </c:extLst>
        </c:ser>
        <c:ser>
          <c:idx val="1"/>
          <c:order val="1"/>
          <c:tx>
            <c:strRef>
              <c:f>Sheet1!$C$1</c:f>
              <c:strCache>
                <c:ptCount val="1"/>
                <c:pt idx="0">
                  <c:v>Not Reasonable</c:v>
                </c:pt>
              </c:strCache>
            </c:strRef>
          </c:tx>
          <c:spPr>
            <a:solidFill>
              <a:schemeClr val="accent2"/>
            </a:solidFill>
            <a:ln>
              <a:noFill/>
            </a:ln>
            <a:effectLst/>
          </c:spPr>
          <c:invertIfNegative val="0"/>
          <c:cat>
            <c:strRef>
              <c:f>Sheet1!$A$2:$A$5</c:f>
              <c:strCache>
                <c:ptCount val="3"/>
                <c:pt idx="0">
                  <c:v>Addition</c:v>
                </c:pt>
                <c:pt idx="1">
                  <c:v>Division</c:v>
                </c:pt>
                <c:pt idx="2">
                  <c:v>Addition or Division</c:v>
                </c:pt>
              </c:strCache>
            </c:strRef>
          </c:cat>
          <c:val>
            <c:numRef>
              <c:f>Sheet1!$C$2:$C$5</c:f>
              <c:numCache>
                <c:formatCode>General</c:formatCode>
                <c:ptCount val="4"/>
                <c:pt idx="0">
                  <c:v>24.400000000000006</c:v>
                </c:pt>
                <c:pt idx="1">
                  <c:v>45.9</c:v>
                </c:pt>
              </c:numCache>
            </c:numRef>
          </c:val>
          <c:extLst>
            <c:ext xmlns:c16="http://schemas.microsoft.com/office/drawing/2014/chart" uri="{C3380CC4-5D6E-409C-BE32-E72D297353CC}">
              <c16:uniqueId val="{00000001-E39E-4845-8D02-94006B7F2BF2}"/>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3"/>
                <c:pt idx="0">
                  <c:v>Addition</c:v>
                </c:pt>
                <c:pt idx="1">
                  <c:v>Division</c:v>
                </c:pt>
                <c:pt idx="2">
                  <c:v>Addition or Division</c:v>
                </c:pt>
              </c:strCache>
            </c:strRef>
          </c:cat>
          <c:val>
            <c:numRef>
              <c:f>Sheet1!$D$2:$D$5</c:f>
            </c:numRef>
          </c:val>
          <c:extLst>
            <c:ext xmlns:c16="http://schemas.microsoft.com/office/drawing/2014/chart" uri="{C3380CC4-5D6E-409C-BE32-E72D297353CC}">
              <c16:uniqueId val="{00000002-E39E-4845-8D02-94006B7F2BF2}"/>
            </c:ext>
          </c:extLst>
        </c:ser>
        <c:ser>
          <c:idx val="3"/>
          <c:order val="3"/>
          <c:tx>
            <c:strRef>
              <c:f>Sheet1!$E$1</c:f>
              <c:strCache>
                <c:ptCount val="1"/>
                <c:pt idx="0">
                  <c:v>Reasonable for Both</c:v>
                </c:pt>
              </c:strCache>
            </c:strRef>
          </c:tx>
          <c:spPr>
            <a:solidFill>
              <a:schemeClr val="accent1">
                <a:lumMod val="50000"/>
              </a:schemeClr>
            </a:solidFill>
            <a:ln>
              <a:noFill/>
            </a:ln>
            <a:effectLst/>
          </c:spPr>
          <c:invertIfNegative val="0"/>
          <c:cat>
            <c:strRef>
              <c:f>Sheet1!$A$2:$A$5</c:f>
              <c:strCache>
                <c:ptCount val="3"/>
                <c:pt idx="0">
                  <c:v>Addition</c:v>
                </c:pt>
                <c:pt idx="1">
                  <c:v>Division</c:v>
                </c:pt>
                <c:pt idx="2">
                  <c:v>Addition or Division</c:v>
                </c:pt>
              </c:strCache>
            </c:strRef>
          </c:cat>
          <c:val>
            <c:numRef>
              <c:f>Sheet1!$E$2:$E$5</c:f>
              <c:numCache>
                <c:formatCode>General</c:formatCode>
                <c:ptCount val="4"/>
                <c:pt idx="2">
                  <c:v>45</c:v>
                </c:pt>
              </c:numCache>
            </c:numRef>
          </c:val>
          <c:extLst>
            <c:ext xmlns:c16="http://schemas.microsoft.com/office/drawing/2014/chart" uri="{C3380CC4-5D6E-409C-BE32-E72D297353CC}">
              <c16:uniqueId val="{00000001-0A12-E742-B5B8-60976A365138}"/>
            </c:ext>
          </c:extLst>
        </c:ser>
        <c:ser>
          <c:idx val="4"/>
          <c:order val="4"/>
          <c:tx>
            <c:strRef>
              <c:f>Sheet1!$F$1</c:f>
              <c:strCache>
                <c:ptCount val="1"/>
                <c:pt idx="0">
                  <c:v>Reasonable for One</c:v>
                </c:pt>
              </c:strCache>
            </c:strRef>
          </c:tx>
          <c:spPr>
            <a:solidFill>
              <a:schemeClr val="accent4">
                <a:lumMod val="20000"/>
                <a:lumOff val="80000"/>
              </a:schemeClr>
            </a:solidFill>
            <a:ln>
              <a:noFill/>
            </a:ln>
            <a:effectLst/>
          </c:spPr>
          <c:invertIfNegative val="0"/>
          <c:cat>
            <c:strRef>
              <c:f>Sheet1!$A$2:$A$5</c:f>
              <c:strCache>
                <c:ptCount val="3"/>
                <c:pt idx="0">
                  <c:v>Addition</c:v>
                </c:pt>
                <c:pt idx="1">
                  <c:v>Division</c:v>
                </c:pt>
                <c:pt idx="2">
                  <c:v>Addition or Division</c:v>
                </c:pt>
              </c:strCache>
            </c:strRef>
          </c:cat>
          <c:val>
            <c:numRef>
              <c:f>Sheet1!$F$2:$F$5</c:f>
              <c:numCache>
                <c:formatCode>General</c:formatCode>
                <c:ptCount val="4"/>
                <c:pt idx="2">
                  <c:v>40.5</c:v>
                </c:pt>
              </c:numCache>
            </c:numRef>
          </c:val>
          <c:extLst>
            <c:ext xmlns:c16="http://schemas.microsoft.com/office/drawing/2014/chart" uri="{C3380CC4-5D6E-409C-BE32-E72D297353CC}">
              <c16:uniqueId val="{00000002-0A12-E742-B5B8-60976A365138}"/>
            </c:ext>
          </c:extLst>
        </c:ser>
        <c:ser>
          <c:idx val="5"/>
          <c:order val="5"/>
          <c:tx>
            <c:strRef>
              <c:f>Sheet1!$G$1</c:f>
              <c:strCache>
                <c:ptCount val="1"/>
                <c:pt idx="0">
                  <c:v>No Reasonable Answer for Either </c:v>
                </c:pt>
              </c:strCache>
            </c:strRef>
          </c:tx>
          <c:spPr>
            <a:solidFill>
              <a:srgbClr val="FF791A"/>
            </a:solidFill>
            <a:ln>
              <a:noFill/>
            </a:ln>
            <a:effectLst/>
          </c:spPr>
          <c:invertIfNegative val="0"/>
          <c:cat>
            <c:strRef>
              <c:f>Sheet1!$A$2:$A$5</c:f>
              <c:strCache>
                <c:ptCount val="3"/>
                <c:pt idx="0">
                  <c:v>Addition</c:v>
                </c:pt>
                <c:pt idx="1">
                  <c:v>Division</c:v>
                </c:pt>
                <c:pt idx="2">
                  <c:v>Addition or Division</c:v>
                </c:pt>
              </c:strCache>
            </c:strRef>
          </c:cat>
          <c:val>
            <c:numRef>
              <c:f>Sheet1!$G$2:$G$5</c:f>
              <c:numCache>
                <c:formatCode>General</c:formatCode>
                <c:ptCount val="4"/>
                <c:pt idx="2">
                  <c:v>14.5</c:v>
                </c:pt>
              </c:numCache>
            </c:numRef>
          </c:val>
          <c:extLst>
            <c:ext xmlns:c16="http://schemas.microsoft.com/office/drawing/2014/chart" uri="{C3380CC4-5D6E-409C-BE32-E72D297353CC}">
              <c16:uniqueId val="{00000003-0A12-E742-B5B8-60976A365138}"/>
            </c:ext>
          </c:extLst>
        </c:ser>
        <c:dLbls>
          <c:showLegendKey val="0"/>
          <c:showVal val="0"/>
          <c:showCatName val="0"/>
          <c:showSerName val="0"/>
          <c:showPercent val="0"/>
          <c:showBubbleSize val="0"/>
        </c:dLbls>
        <c:gapWidth val="150"/>
        <c:overlap val="100"/>
        <c:axId val="1890743695"/>
        <c:axId val="2030015055"/>
      </c:barChart>
      <c:catAx>
        <c:axId val="1890743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030015055"/>
        <c:crosses val="autoZero"/>
        <c:auto val="1"/>
        <c:lblAlgn val="ctr"/>
        <c:lblOffset val="100"/>
        <c:noMultiLvlLbl val="0"/>
      </c:catAx>
      <c:valAx>
        <c:axId val="20300150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0743695"/>
        <c:crosses val="autoZero"/>
        <c:crossBetween val="between"/>
      </c:valAx>
      <c:spPr>
        <a:noFill/>
        <a:ln>
          <a:noFill/>
        </a:ln>
        <a:effectLst/>
      </c:spPr>
    </c:plotArea>
    <c:legend>
      <c:legendPos val="b"/>
      <c:layout>
        <c:manualLayout>
          <c:xMode val="edge"/>
          <c:yMode val="edge"/>
          <c:x val="0.77806208830414847"/>
          <c:y val="0.19394082117818245"/>
          <c:w val="0.20328056147014636"/>
          <c:h val="0.51923401609167885"/>
        </c:manualLayout>
      </c:layout>
      <c:overlay val="0"/>
      <c:spPr>
        <a:solidFill>
          <a:schemeClr val="bg1"/>
        </a:solidFill>
        <a:ln w="38100">
          <a:solidFill>
            <a:schemeClr val="tx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91</c:v>
                </c:pt>
                <c:pt idx="1">
                  <c:v>93</c:v>
                </c:pt>
                <c:pt idx="2">
                  <c:v>87</c:v>
                </c:pt>
                <c:pt idx="3">
                  <c:v>85</c:v>
                </c:pt>
                <c:pt idx="4">
                  <c:v>95</c:v>
                </c:pt>
                <c:pt idx="5">
                  <c:v>98</c:v>
                </c:pt>
                <c:pt idx="6">
                  <c:v>93</c:v>
                </c:pt>
                <c:pt idx="7">
                  <c:v>97</c:v>
                </c:pt>
                <c:pt idx="8">
                  <c:v>86</c:v>
                </c:pt>
                <c:pt idx="9">
                  <c:v>89</c:v>
                </c:pt>
                <c:pt idx="10">
                  <c:v>89</c:v>
                </c:pt>
                <c:pt idx="11">
                  <c:v>98</c:v>
                </c:pt>
                <c:pt idx="12">
                  <c:v>91</c:v>
                </c:pt>
                <c:pt idx="13">
                  <c:v>93</c:v>
                </c:pt>
                <c:pt idx="14">
                  <c:v>75</c:v>
                </c:pt>
                <c:pt idx="15">
                  <c:v>85</c:v>
                </c:pt>
                <c:pt idx="16">
                  <c:v>93</c:v>
                </c:pt>
                <c:pt idx="17">
                  <c:v>94</c:v>
                </c:pt>
                <c:pt idx="18">
                  <c:v>92</c:v>
                </c:pt>
                <c:pt idx="19">
                  <c:v>96</c:v>
                </c:pt>
                <c:pt idx="20">
                  <c:v>65</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92</c:v>
                </c:pt>
                <c:pt idx="1">
                  <c:v>78</c:v>
                </c:pt>
                <c:pt idx="2">
                  <c:v>85</c:v>
                </c:pt>
                <c:pt idx="3">
                  <c:v>93</c:v>
                </c:pt>
                <c:pt idx="4">
                  <c:v>96</c:v>
                </c:pt>
                <c:pt idx="5">
                  <c:v>93</c:v>
                </c:pt>
                <c:pt idx="6">
                  <c:v>97</c:v>
                </c:pt>
                <c:pt idx="7">
                  <c:v>78</c:v>
                </c:pt>
                <c:pt idx="8">
                  <c:v>84</c:v>
                </c:pt>
                <c:pt idx="9">
                  <c:v>78</c:v>
                </c:pt>
                <c:pt idx="10">
                  <c:v>85</c:v>
                </c:pt>
                <c:pt idx="11">
                  <c:v>93</c:v>
                </c:pt>
                <c:pt idx="12">
                  <c:v>96</c:v>
                </c:pt>
                <c:pt idx="13">
                  <c:v>93</c:v>
                </c:pt>
                <c:pt idx="14">
                  <c:v>97</c:v>
                </c:pt>
                <c:pt idx="15">
                  <c:v>78</c:v>
                </c:pt>
                <c:pt idx="16">
                  <c:v>84</c:v>
                </c:pt>
                <c:pt idx="17">
                  <c:v>87</c:v>
                </c:pt>
                <c:pt idx="18">
                  <c:v>98</c:v>
                </c:pt>
                <c:pt idx="19">
                  <c:v>91</c:v>
                </c:pt>
                <c:pt idx="20">
                  <c:v>71</c:v>
                </c:pt>
                <c:pt idx="21">
                  <c:v>75</c:v>
                </c:pt>
              </c:numCache>
            </c:numRef>
          </c:val>
          <c:extLst>
            <c:ext xmlns:c16="http://schemas.microsoft.com/office/drawing/2014/chart" uri="{C3380CC4-5D6E-409C-BE32-E72D297353CC}">
              <c16:uniqueId val="{00000001-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Hours studied outside of class</c:v>
                </c:pt>
              </c:strCache>
            </c:strRef>
          </c:tx>
          <c:spPr>
            <a:solidFill>
              <a:schemeClr val="accent1"/>
            </a:solidFill>
            <a:ln>
              <a:solidFill>
                <a:srgbClr val="002060">
                  <a:alpha val="87060"/>
                </a:srgbClr>
              </a:solidFill>
            </a:ln>
            <a:effectLst/>
          </c:spPr>
          <c:cat>
            <c:strRef>
              <c:f>Sheet1!$A$2:$A$10</c:f>
              <c:strCache>
                <c:ptCount val="9"/>
                <c:pt idx="0">
                  <c:v>Week 1</c:v>
                </c:pt>
                <c:pt idx="1">
                  <c:v>Week 2</c:v>
                </c:pt>
                <c:pt idx="2">
                  <c:v>Week 3</c:v>
                </c:pt>
                <c:pt idx="3">
                  <c:v>Week 4</c:v>
                </c:pt>
                <c:pt idx="4">
                  <c:v>Week 5</c:v>
                </c:pt>
                <c:pt idx="5">
                  <c:v>Week 6</c:v>
                </c:pt>
                <c:pt idx="6">
                  <c:v>Week 7</c:v>
                </c:pt>
                <c:pt idx="7">
                  <c:v>Week 8</c:v>
                </c:pt>
                <c:pt idx="8">
                  <c:v>Week 9</c:v>
                </c:pt>
              </c:strCache>
            </c:strRef>
          </c:cat>
          <c:val>
            <c:numRef>
              <c:f>Sheet1!$B$2:$B$10</c:f>
              <c:numCache>
                <c:formatCode>General</c:formatCode>
                <c:ptCount val="9"/>
                <c:pt idx="0">
                  <c:v>12</c:v>
                </c:pt>
                <c:pt idx="1">
                  <c:v>15</c:v>
                </c:pt>
                <c:pt idx="2">
                  <c:v>20</c:v>
                </c:pt>
                <c:pt idx="3">
                  <c:v>22</c:v>
                </c:pt>
                <c:pt idx="4">
                  <c:v>21</c:v>
                </c:pt>
                <c:pt idx="5">
                  <c:v>16</c:v>
                </c:pt>
                <c:pt idx="6">
                  <c:v>15</c:v>
                </c:pt>
                <c:pt idx="7">
                  <c:v>17</c:v>
                </c:pt>
                <c:pt idx="8">
                  <c:v>9</c:v>
                </c:pt>
              </c:numCache>
            </c:numRef>
          </c:val>
          <c:extLst>
            <c:ext xmlns:c16="http://schemas.microsoft.com/office/drawing/2014/chart" uri="{C3380CC4-5D6E-409C-BE32-E72D297353CC}">
              <c16:uniqueId val="{00000000-E791-7A45-8098-0DEB8CD03603}"/>
            </c:ext>
          </c:extLst>
        </c:ser>
        <c:dLbls>
          <c:showLegendKey val="0"/>
          <c:showVal val="0"/>
          <c:showCatName val="0"/>
          <c:showSerName val="0"/>
          <c:showPercent val="0"/>
          <c:showBubbleSize val="0"/>
        </c:dLbls>
        <c:axId val="868282720"/>
        <c:axId val="868284448"/>
      </c:areaChart>
      <c:catAx>
        <c:axId val="868282720"/>
        <c:scaling>
          <c:orientation val="minMax"/>
        </c:scaling>
        <c:delete val="1"/>
        <c:axPos val="b"/>
        <c:numFmt formatCode="General" sourceLinked="1"/>
        <c:majorTickMark val="out"/>
        <c:minorTickMark val="none"/>
        <c:tickLblPos val="nextTo"/>
        <c:crossAx val="868284448"/>
        <c:crosses val="autoZero"/>
        <c:auto val="1"/>
        <c:lblAlgn val="ctr"/>
        <c:lblOffset val="100"/>
        <c:noMultiLvlLbl val="0"/>
      </c:catAx>
      <c:valAx>
        <c:axId val="868284448"/>
        <c:scaling>
          <c:orientation val="minMax"/>
          <c:max val="50"/>
        </c:scaling>
        <c:delete val="1"/>
        <c:axPos val="l"/>
        <c:numFmt formatCode="General" sourceLinked="1"/>
        <c:majorTickMark val="out"/>
        <c:minorTickMark val="none"/>
        <c:tickLblPos val="nextTo"/>
        <c:crossAx val="8682827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Percentage Calculus-Based Problems</c:v>
                </c:pt>
              </c:strCache>
            </c:strRef>
          </c:tx>
          <c:spPr>
            <a:solidFill>
              <a:srgbClr val="FF8582"/>
            </a:solidFill>
            <a:ln>
              <a:solidFill>
                <a:schemeClr val="tx1"/>
              </a:solid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Hours studied outside of class</c:v>
                </c:pt>
              </c:strCache>
            </c:strRef>
          </c:tx>
          <c:spPr>
            <a:solidFill>
              <a:schemeClr val="accent1"/>
            </a:solidFill>
            <a:ln>
              <a:noFill/>
            </a:ln>
            <a:effectLst/>
          </c:spPr>
          <c:cat>
            <c:strRef>
              <c:f>Sheet1!$A$2:$A$10</c:f>
              <c:strCache>
                <c:ptCount val="9"/>
                <c:pt idx="0">
                  <c:v>Week 1</c:v>
                </c:pt>
                <c:pt idx="1">
                  <c:v>Week 2</c:v>
                </c:pt>
                <c:pt idx="2">
                  <c:v>Week 3</c:v>
                </c:pt>
                <c:pt idx="3">
                  <c:v>Week 4</c:v>
                </c:pt>
                <c:pt idx="4">
                  <c:v>Week 5</c:v>
                </c:pt>
                <c:pt idx="5">
                  <c:v>Week 6</c:v>
                </c:pt>
                <c:pt idx="6">
                  <c:v>Week 7</c:v>
                </c:pt>
                <c:pt idx="7">
                  <c:v>Week 8</c:v>
                </c:pt>
                <c:pt idx="8">
                  <c:v>Week 9</c:v>
                </c:pt>
              </c:strCache>
            </c:strRef>
          </c:cat>
          <c:val>
            <c:numRef>
              <c:f>Sheet1!$B$2:$B$10</c:f>
              <c:numCache>
                <c:formatCode>General</c:formatCode>
                <c:ptCount val="9"/>
                <c:pt idx="0">
                  <c:v>12</c:v>
                </c:pt>
                <c:pt idx="1">
                  <c:v>15</c:v>
                </c:pt>
                <c:pt idx="2">
                  <c:v>20</c:v>
                </c:pt>
                <c:pt idx="3">
                  <c:v>22</c:v>
                </c:pt>
                <c:pt idx="4">
                  <c:v>21</c:v>
                </c:pt>
                <c:pt idx="5">
                  <c:v>16</c:v>
                </c:pt>
                <c:pt idx="6">
                  <c:v>15</c:v>
                </c:pt>
                <c:pt idx="7">
                  <c:v>17</c:v>
                </c:pt>
                <c:pt idx="8">
                  <c:v>9</c:v>
                </c:pt>
              </c:numCache>
            </c:numRef>
          </c:val>
          <c:extLst>
            <c:ext xmlns:c16="http://schemas.microsoft.com/office/drawing/2014/chart" uri="{C3380CC4-5D6E-409C-BE32-E72D297353CC}">
              <c16:uniqueId val="{00000000-E791-7A45-8098-0DEB8CD03603}"/>
            </c:ext>
          </c:extLst>
        </c:ser>
        <c:dLbls>
          <c:showLegendKey val="0"/>
          <c:showVal val="0"/>
          <c:showCatName val="0"/>
          <c:showSerName val="0"/>
          <c:showPercent val="0"/>
          <c:showBubbleSize val="0"/>
        </c:dLbls>
        <c:axId val="868282720"/>
        <c:axId val="868284448"/>
      </c:areaChart>
      <c:catAx>
        <c:axId val="868282720"/>
        <c:scaling>
          <c:orientation val="minMax"/>
        </c:scaling>
        <c:delete val="1"/>
        <c:axPos val="b"/>
        <c:numFmt formatCode="General" sourceLinked="1"/>
        <c:majorTickMark val="out"/>
        <c:minorTickMark val="none"/>
        <c:tickLblPos val="nextTo"/>
        <c:crossAx val="868284448"/>
        <c:crosses val="autoZero"/>
        <c:auto val="1"/>
        <c:lblAlgn val="ctr"/>
        <c:lblOffset val="100"/>
        <c:noMultiLvlLbl val="0"/>
      </c:catAx>
      <c:valAx>
        <c:axId val="868284448"/>
        <c:scaling>
          <c:orientation val="minMax"/>
          <c:max val="50"/>
        </c:scaling>
        <c:delete val="1"/>
        <c:axPos val="l"/>
        <c:numFmt formatCode="General" sourceLinked="1"/>
        <c:majorTickMark val="out"/>
        <c:minorTickMark val="none"/>
        <c:tickLblPos val="nextTo"/>
        <c:crossAx val="8682827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Hours studied outside of class</c:v>
                </c:pt>
              </c:strCache>
            </c:strRef>
          </c:tx>
          <c:spPr>
            <a:solidFill>
              <a:schemeClr val="accent1"/>
            </a:solidFill>
            <a:ln>
              <a:noFill/>
            </a:ln>
            <a:effectLst/>
          </c:spPr>
          <c:cat>
            <c:strRef>
              <c:f>Sheet1!$A$2:$A$10</c:f>
              <c:strCache>
                <c:ptCount val="9"/>
                <c:pt idx="0">
                  <c:v>Week 1</c:v>
                </c:pt>
                <c:pt idx="1">
                  <c:v>Week 2</c:v>
                </c:pt>
                <c:pt idx="2">
                  <c:v>Week 3</c:v>
                </c:pt>
                <c:pt idx="3">
                  <c:v>Week 4</c:v>
                </c:pt>
                <c:pt idx="4">
                  <c:v>Week 5</c:v>
                </c:pt>
                <c:pt idx="5">
                  <c:v>Week 6</c:v>
                </c:pt>
                <c:pt idx="6">
                  <c:v>Week 7</c:v>
                </c:pt>
                <c:pt idx="7">
                  <c:v>Week 8</c:v>
                </c:pt>
                <c:pt idx="8">
                  <c:v>Week 9</c:v>
                </c:pt>
              </c:strCache>
            </c:strRef>
          </c:cat>
          <c:val>
            <c:numRef>
              <c:f>Sheet1!$B$2:$B$10</c:f>
              <c:numCache>
                <c:formatCode>General</c:formatCode>
                <c:ptCount val="9"/>
                <c:pt idx="0">
                  <c:v>6</c:v>
                </c:pt>
                <c:pt idx="1">
                  <c:v>7</c:v>
                </c:pt>
                <c:pt idx="2">
                  <c:v>1</c:v>
                </c:pt>
                <c:pt idx="3">
                  <c:v>15</c:v>
                </c:pt>
                <c:pt idx="4">
                  <c:v>22</c:v>
                </c:pt>
                <c:pt idx="5">
                  <c:v>7</c:v>
                </c:pt>
                <c:pt idx="6">
                  <c:v>8</c:v>
                </c:pt>
                <c:pt idx="7">
                  <c:v>5</c:v>
                </c:pt>
                <c:pt idx="8">
                  <c:v>4</c:v>
                </c:pt>
              </c:numCache>
            </c:numRef>
          </c:val>
          <c:extLst>
            <c:ext xmlns:c16="http://schemas.microsoft.com/office/drawing/2014/chart" uri="{C3380CC4-5D6E-409C-BE32-E72D297353CC}">
              <c16:uniqueId val="{00000000-11C1-ED4A-9EE8-CADA90974C8C}"/>
            </c:ext>
          </c:extLst>
        </c:ser>
        <c:dLbls>
          <c:showLegendKey val="0"/>
          <c:showVal val="0"/>
          <c:showCatName val="0"/>
          <c:showSerName val="0"/>
          <c:showPercent val="0"/>
          <c:showBubbleSize val="0"/>
        </c:dLbls>
        <c:axId val="868282720"/>
        <c:axId val="868284448"/>
      </c:areaChart>
      <c:catAx>
        <c:axId val="868282720"/>
        <c:scaling>
          <c:orientation val="minMax"/>
        </c:scaling>
        <c:delete val="1"/>
        <c:axPos val="b"/>
        <c:numFmt formatCode="General" sourceLinked="1"/>
        <c:majorTickMark val="out"/>
        <c:minorTickMark val="none"/>
        <c:tickLblPos val="nextTo"/>
        <c:crossAx val="868284448"/>
        <c:crosses val="autoZero"/>
        <c:auto val="1"/>
        <c:lblAlgn val="ctr"/>
        <c:lblOffset val="100"/>
        <c:noMultiLvlLbl val="0"/>
      </c:catAx>
      <c:valAx>
        <c:axId val="868284448"/>
        <c:scaling>
          <c:orientation val="minMax"/>
          <c:max val="50"/>
        </c:scaling>
        <c:delete val="1"/>
        <c:axPos val="l"/>
        <c:numFmt formatCode="General" sourceLinked="1"/>
        <c:majorTickMark val="out"/>
        <c:minorTickMark val="none"/>
        <c:tickLblPos val="nextTo"/>
        <c:crossAx val="8682827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Hours worked at "part-time" job that week</c:v>
                </c:pt>
              </c:strCache>
            </c:strRef>
          </c:tx>
          <c:spPr>
            <a:solidFill>
              <a:schemeClr val="accent6">
                <a:lumMod val="75000"/>
              </a:schemeClr>
            </a:solidFill>
            <a:ln>
              <a:solidFill>
                <a:srgbClr val="FFFF00"/>
              </a:solid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60</c:v>
                </c:pt>
                <c:pt idx="1">
                  <c:v>58</c:v>
                </c:pt>
                <c:pt idx="2">
                  <c:v>80</c:v>
                </c:pt>
                <c:pt idx="3">
                  <c:v>54</c:v>
                </c:pt>
                <c:pt idx="4">
                  <c:v>55</c:v>
                </c:pt>
                <c:pt idx="5">
                  <c:v>55</c:v>
                </c:pt>
                <c:pt idx="6">
                  <c:v>60</c:v>
                </c:pt>
                <c:pt idx="7">
                  <c:v>60</c:v>
                </c:pt>
                <c:pt idx="8">
                  <c:v>52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Hours studied outside of class</c:v>
                </c:pt>
              </c:strCache>
            </c:strRef>
          </c:tx>
          <c:spPr>
            <a:solidFill>
              <a:schemeClr val="accent1"/>
            </a:solidFill>
            <a:ln>
              <a:noFill/>
            </a:ln>
            <a:effectLst/>
          </c:spPr>
          <c:cat>
            <c:strRef>
              <c:f>Sheet1!$A$2:$A$10</c:f>
              <c:strCache>
                <c:ptCount val="9"/>
                <c:pt idx="0">
                  <c:v>Week 1</c:v>
                </c:pt>
                <c:pt idx="1">
                  <c:v>Week 2</c:v>
                </c:pt>
                <c:pt idx="2">
                  <c:v>Week 3</c:v>
                </c:pt>
                <c:pt idx="3">
                  <c:v>Week 4</c:v>
                </c:pt>
                <c:pt idx="4">
                  <c:v>Week 5</c:v>
                </c:pt>
                <c:pt idx="5">
                  <c:v>Week 6</c:v>
                </c:pt>
                <c:pt idx="6">
                  <c:v>Week 7</c:v>
                </c:pt>
                <c:pt idx="7">
                  <c:v>Week 8</c:v>
                </c:pt>
                <c:pt idx="8">
                  <c:v>Week 9</c:v>
                </c:pt>
              </c:strCache>
            </c:strRef>
          </c:cat>
          <c:val>
            <c:numRef>
              <c:f>Sheet1!$B$2:$B$10</c:f>
              <c:numCache>
                <c:formatCode>General</c:formatCode>
                <c:ptCount val="9"/>
                <c:pt idx="0">
                  <c:v>6</c:v>
                </c:pt>
                <c:pt idx="1">
                  <c:v>7</c:v>
                </c:pt>
                <c:pt idx="2">
                  <c:v>1</c:v>
                </c:pt>
                <c:pt idx="3">
                  <c:v>15</c:v>
                </c:pt>
                <c:pt idx="4">
                  <c:v>22</c:v>
                </c:pt>
                <c:pt idx="5">
                  <c:v>7</c:v>
                </c:pt>
                <c:pt idx="6">
                  <c:v>8</c:v>
                </c:pt>
                <c:pt idx="7">
                  <c:v>5</c:v>
                </c:pt>
                <c:pt idx="8">
                  <c:v>4</c:v>
                </c:pt>
              </c:numCache>
            </c:numRef>
          </c:val>
          <c:extLst>
            <c:ext xmlns:c16="http://schemas.microsoft.com/office/drawing/2014/chart" uri="{C3380CC4-5D6E-409C-BE32-E72D297353CC}">
              <c16:uniqueId val="{00000000-57B5-7C4C-97BD-1525FDE24AF4}"/>
            </c:ext>
          </c:extLst>
        </c:ser>
        <c:dLbls>
          <c:showLegendKey val="0"/>
          <c:showVal val="0"/>
          <c:showCatName val="0"/>
          <c:showSerName val="0"/>
          <c:showPercent val="0"/>
          <c:showBubbleSize val="0"/>
        </c:dLbls>
        <c:axId val="868282720"/>
        <c:axId val="868284448"/>
      </c:areaChart>
      <c:catAx>
        <c:axId val="868282720"/>
        <c:scaling>
          <c:orientation val="minMax"/>
        </c:scaling>
        <c:delete val="1"/>
        <c:axPos val="b"/>
        <c:numFmt formatCode="General" sourceLinked="1"/>
        <c:majorTickMark val="out"/>
        <c:minorTickMark val="none"/>
        <c:tickLblPos val="nextTo"/>
        <c:crossAx val="868284448"/>
        <c:crosses val="autoZero"/>
        <c:auto val="1"/>
        <c:lblAlgn val="ctr"/>
        <c:lblOffset val="100"/>
        <c:noMultiLvlLbl val="0"/>
      </c:catAx>
      <c:valAx>
        <c:axId val="868284448"/>
        <c:scaling>
          <c:orientation val="minMax"/>
          <c:max val="50"/>
        </c:scaling>
        <c:delete val="1"/>
        <c:axPos val="l"/>
        <c:numFmt formatCode="General" sourceLinked="1"/>
        <c:majorTickMark val="out"/>
        <c:minorTickMark val="none"/>
        <c:tickLblPos val="nextTo"/>
        <c:crossAx val="868282720"/>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0-E1B4-724C-8502-25ED082FAB69}"/>
              </c:ext>
            </c:extLst>
          </c:dPt>
          <c:dPt>
            <c:idx val="3"/>
            <c:invertIfNegative val="0"/>
            <c:bubble3D val="0"/>
            <c:spPr>
              <a:noFill/>
              <a:ln>
                <a:noFill/>
              </a:ln>
              <a:effectLst/>
            </c:spPr>
            <c:extLst>
              <c:ext xmlns:c16="http://schemas.microsoft.com/office/drawing/2014/chart" uri="{C3380CC4-5D6E-409C-BE32-E72D297353CC}">
                <c16:uniqueId val="{00000001-E1B4-724C-8502-25ED082FAB69}"/>
              </c:ext>
            </c:extLst>
          </c:dPt>
          <c:dPt>
            <c:idx val="4"/>
            <c:invertIfNegative val="0"/>
            <c:bubble3D val="0"/>
            <c:spPr>
              <a:noFill/>
              <a:ln>
                <a:noFill/>
              </a:ln>
              <a:effectLst/>
            </c:spPr>
            <c:extLst>
              <c:ext xmlns:c16="http://schemas.microsoft.com/office/drawing/2014/chart" uri="{C3380CC4-5D6E-409C-BE32-E72D297353CC}">
                <c16:uniqueId val="{00000002-E1B4-724C-8502-25ED082FAB69}"/>
              </c:ext>
            </c:extLst>
          </c:dPt>
          <c:dPt>
            <c:idx val="5"/>
            <c:invertIfNegative val="0"/>
            <c:bubble3D val="0"/>
            <c:spPr>
              <a:noFill/>
              <a:ln>
                <a:noFill/>
              </a:ln>
              <a:effectLst/>
            </c:spPr>
            <c:extLst>
              <c:ext xmlns:c16="http://schemas.microsoft.com/office/drawing/2014/chart" uri="{C3380CC4-5D6E-409C-BE32-E72D297353CC}">
                <c16:uniqueId val="{00000003-E1B4-724C-8502-25ED082FAB69}"/>
              </c:ext>
            </c:extLst>
          </c:dPt>
          <c:dPt>
            <c:idx val="6"/>
            <c:invertIfNegative val="0"/>
            <c:bubble3D val="0"/>
            <c:spPr>
              <a:noFill/>
              <a:ln>
                <a:noFill/>
              </a:ln>
              <a:effectLst/>
            </c:spPr>
            <c:extLst>
              <c:ext xmlns:c16="http://schemas.microsoft.com/office/drawing/2014/chart" uri="{C3380CC4-5D6E-409C-BE32-E72D297353CC}">
                <c16:uniqueId val="{00000004-E1B4-724C-8502-25ED082FAB69}"/>
              </c:ext>
            </c:extLst>
          </c:dPt>
          <c:dPt>
            <c:idx val="7"/>
            <c:invertIfNegative val="0"/>
            <c:bubble3D val="0"/>
            <c:spPr>
              <a:noFill/>
              <a:ln>
                <a:noFill/>
              </a:ln>
              <a:effectLst/>
            </c:spPr>
            <c:extLst>
              <c:ext xmlns:c16="http://schemas.microsoft.com/office/drawing/2014/chart" uri="{C3380CC4-5D6E-409C-BE32-E72D297353CC}">
                <c16:uniqueId val="{00000005-E1B4-724C-8502-25ED082FAB69}"/>
              </c:ext>
            </c:extLst>
          </c:dPt>
          <c:dPt>
            <c:idx val="8"/>
            <c:invertIfNegative val="0"/>
            <c:bubble3D val="0"/>
            <c:spPr>
              <a:noFill/>
              <a:ln>
                <a:noFill/>
              </a:ln>
              <a:effectLst/>
            </c:spPr>
            <c:extLst>
              <c:ext xmlns:c16="http://schemas.microsoft.com/office/drawing/2014/chart" uri="{C3380CC4-5D6E-409C-BE32-E72D297353CC}">
                <c16:uniqueId val="{00000006-E1B4-724C-8502-25ED082FAB69}"/>
              </c:ext>
            </c:extLst>
          </c:dPt>
          <c:cat>
            <c:strRef>
              <c:f>Sheet1!$A$2:$A$10</c:f>
              <c:strCache>
                <c:ptCount val="9"/>
                <c:pt idx="0">
                  <c:v>Quiz 1</c:v>
                </c:pt>
                <c:pt idx="1">
                  <c:v>Quiz 2</c:v>
                </c:pt>
                <c:pt idx="2">
                  <c:v>Quiz 3</c:v>
                </c:pt>
                <c:pt idx="3">
                  <c:v>Quiz 4</c:v>
                </c:pt>
                <c:pt idx="4">
                  <c:v>Quiz 5</c:v>
                </c:pt>
                <c:pt idx="5">
                  <c:v>Quiz 6</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Quiz 2</c:v>
                </c:pt>
                <c:pt idx="2">
                  <c:v>Quiz 3</c:v>
                </c:pt>
                <c:pt idx="3">
                  <c:v>Quiz 4</c:v>
                </c:pt>
                <c:pt idx="4">
                  <c:v>Quiz 5</c:v>
                </c:pt>
                <c:pt idx="5">
                  <c:v>Quiz 6</c:v>
                </c:pt>
                <c:pt idx="6">
                  <c:v>Quiz 7</c:v>
                </c:pt>
                <c:pt idx="7">
                  <c:v>Quiz 8</c:v>
                </c:pt>
                <c:pt idx="8">
                  <c:v>Quiz 9</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Hours worked at "part-time" job that week</c:v>
                </c:pt>
              </c:strCache>
            </c:strRef>
          </c:tx>
          <c:spPr>
            <a:solidFill>
              <a:schemeClr val="accent6">
                <a:lumMod val="75000"/>
              </a:schemeClr>
            </a:solidFill>
            <a:ln>
              <a:solidFill>
                <a:srgbClr val="FFFF00"/>
              </a:solid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60</c:v>
                </c:pt>
                <c:pt idx="1">
                  <c:v>58</c:v>
                </c:pt>
                <c:pt idx="2">
                  <c:v>80</c:v>
                </c:pt>
                <c:pt idx="3">
                  <c:v>54</c:v>
                </c:pt>
                <c:pt idx="4">
                  <c:v>55</c:v>
                </c:pt>
                <c:pt idx="5">
                  <c:v>55</c:v>
                </c:pt>
                <c:pt idx="6">
                  <c:v>60</c:v>
                </c:pt>
                <c:pt idx="7">
                  <c:v>60</c:v>
                </c:pt>
                <c:pt idx="8">
                  <c:v>52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dPt>
            <c:idx val="20"/>
            <c:invertIfNegative val="0"/>
            <c:bubble3D val="0"/>
            <c:spPr>
              <a:solidFill>
                <a:schemeClr val="accent1"/>
              </a:solidFill>
              <a:ln w="12700">
                <a:solidFill>
                  <a:srgbClr val="FF791A"/>
                </a:solidFill>
              </a:ln>
              <a:effectLst/>
            </c:spPr>
            <c:extLst>
              <c:ext xmlns:c16="http://schemas.microsoft.com/office/drawing/2014/chart" uri="{C3380CC4-5D6E-409C-BE32-E72D297353CC}">
                <c16:uniqueId val="{00000001-C462-DC4C-9577-E98024FB49AD}"/>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98.5</c:v>
                </c:pt>
                <c:pt idx="1">
                  <c:v>99.5</c:v>
                </c:pt>
                <c:pt idx="2">
                  <c:v>95.5</c:v>
                </c:pt>
                <c:pt idx="3">
                  <c:v>98.5</c:v>
                </c:pt>
                <c:pt idx="4">
                  <c:v>97.5</c:v>
                </c:pt>
                <c:pt idx="5">
                  <c:v>95.5</c:v>
                </c:pt>
                <c:pt idx="6">
                  <c:v>95</c:v>
                </c:pt>
                <c:pt idx="7">
                  <c:v>94.5</c:v>
                </c:pt>
                <c:pt idx="8">
                  <c:v>95.5</c:v>
                </c:pt>
                <c:pt idx="9">
                  <c:v>94</c:v>
                </c:pt>
                <c:pt idx="10">
                  <c:v>97.5</c:v>
                </c:pt>
                <c:pt idx="11">
                  <c:v>99</c:v>
                </c:pt>
                <c:pt idx="12">
                  <c:v>94</c:v>
                </c:pt>
                <c:pt idx="13">
                  <c:v>97.5</c:v>
                </c:pt>
                <c:pt idx="14">
                  <c:v>96</c:v>
                </c:pt>
                <c:pt idx="15">
                  <c:v>95</c:v>
                </c:pt>
                <c:pt idx="16">
                  <c:v>94</c:v>
                </c:pt>
                <c:pt idx="17">
                  <c:v>92</c:v>
                </c:pt>
                <c:pt idx="18">
                  <c:v>95</c:v>
                </c:pt>
                <c:pt idx="19">
                  <c:v>95</c:v>
                </c:pt>
                <c:pt idx="20">
                  <c:v>84</c:v>
                </c:pt>
                <c:pt idx="21">
                  <c:v>99.5</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1</c:v>
                </c:pt>
              </c:strCache>
            </c:strRef>
          </c:tx>
          <c:spPr>
            <a:solidFill>
              <a:schemeClr val="accent5">
                <a:lumMod val="60000"/>
                <a:lumOff val="40000"/>
              </a:schemeClr>
            </a:solidFill>
            <a:ln>
              <a:noFill/>
            </a:ln>
            <a:effectLst/>
          </c:spPr>
          <c:invertIfNegative val="0"/>
          <c:dPt>
            <c:idx val="20"/>
            <c:invertIfNegative val="0"/>
            <c:bubble3D val="0"/>
            <c:spPr>
              <a:solidFill>
                <a:schemeClr val="accent5">
                  <a:lumMod val="60000"/>
                  <a:lumOff val="40000"/>
                </a:schemeClr>
              </a:solidFill>
              <a:ln>
                <a:solidFill>
                  <a:srgbClr val="FF791A"/>
                </a:solidFill>
              </a:ln>
              <a:effectLst/>
            </c:spPr>
            <c:extLst>
              <c:ext xmlns:c16="http://schemas.microsoft.com/office/drawing/2014/chart" uri="{C3380CC4-5D6E-409C-BE32-E72D297353CC}">
                <c16:uniqueId val="{00000002-A341-0A46-90A2-C926E87817BD}"/>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97</c:v>
                </c:pt>
                <c:pt idx="1">
                  <c:v>99</c:v>
                </c:pt>
                <c:pt idx="2">
                  <c:v>93</c:v>
                </c:pt>
                <c:pt idx="3">
                  <c:v>100</c:v>
                </c:pt>
                <c:pt idx="4">
                  <c:v>98</c:v>
                </c:pt>
                <c:pt idx="5">
                  <c:v>91</c:v>
                </c:pt>
                <c:pt idx="6">
                  <c:v>92</c:v>
                </c:pt>
                <c:pt idx="7">
                  <c:v>98</c:v>
                </c:pt>
                <c:pt idx="8">
                  <c:v>98</c:v>
                </c:pt>
                <c:pt idx="9">
                  <c:v>93</c:v>
                </c:pt>
                <c:pt idx="10">
                  <c:v>95</c:v>
                </c:pt>
                <c:pt idx="11">
                  <c:v>100</c:v>
                </c:pt>
                <c:pt idx="12">
                  <c:v>90</c:v>
                </c:pt>
                <c:pt idx="13">
                  <c:v>95</c:v>
                </c:pt>
                <c:pt idx="14">
                  <c:v>97</c:v>
                </c:pt>
                <c:pt idx="15">
                  <c:v>93</c:v>
                </c:pt>
                <c:pt idx="16">
                  <c:v>95</c:v>
                </c:pt>
                <c:pt idx="17">
                  <c:v>92</c:v>
                </c:pt>
                <c:pt idx="18">
                  <c:v>93</c:v>
                </c:pt>
                <c:pt idx="19">
                  <c:v>92</c:v>
                </c:pt>
                <c:pt idx="20">
                  <c:v>85</c:v>
                </c:pt>
                <c:pt idx="21">
                  <c:v>99</c:v>
                </c:pt>
              </c:numCache>
            </c:numRef>
          </c:val>
          <c:extLst>
            <c:ext xmlns:c16="http://schemas.microsoft.com/office/drawing/2014/chart" uri="{C3380CC4-5D6E-409C-BE32-E72D297353CC}">
              <c16:uniqueId val="{00000000-A341-0A46-90A2-C926E87817BD}"/>
            </c:ext>
          </c:extLst>
        </c:ser>
        <c:ser>
          <c:idx val="1"/>
          <c:order val="1"/>
          <c:tx>
            <c:strRef>
              <c:f>Sheet1!$C$1</c:f>
              <c:strCache>
                <c:ptCount val="1"/>
                <c:pt idx="0">
                  <c:v>Quis 2</c:v>
                </c:pt>
              </c:strCache>
            </c:strRef>
          </c:tx>
          <c:spPr>
            <a:solidFill>
              <a:schemeClr val="accent5">
                <a:lumMod val="20000"/>
                <a:lumOff val="80000"/>
              </a:schemeClr>
            </a:solidFill>
            <a:ln>
              <a:noFill/>
            </a:ln>
            <a:effectLst/>
          </c:spPr>
          <c:invertIfNegative val="0"/>
          <c:dPt>
            <c:idx val="20"/>
            <c:invertIfNegative val="0"/>
            <c:bubble3D val="0"/>
            <c:spPr>
              <a:solidFill>
                <a:schemeClr val="accent5">
                  <a:lumMod val="20000"/>
                  <a:lumOff val="80000"/>
                </a:schemeClr>
              </a:solidFill>
              <a:ln>
                <a:solidFill>
                  <a:srgbClr val="FF791A"/>
                </a:solidFill>
              </a:ln>
              <a:effectLst/>
            </c:spPr>
            <c:extLst>
              <c:ext xmlns:c16="http://schemas.microsoft.com/office/drawing/2014/chart" uri="{C3380CC4-5D6E-409C-BE32-E72D297353CC}">
                <c16:uniqueId val="{00000003-A341-0A46-90A2-C926E87817BD}"/>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100</c:v>
                </c:pt>
                <c:pt idx="1">
                  <c:v>100</c:v>
                </c:pt>
                <c:pt idx="2">
                  <c:v>98</c:v>
                </c:pt>
                <c:pt idx="3">
                  <c:v>97</c:v>
                </c:pt>
                <c:pt idx="4">
                  <c:v>97</c:v>
                </c:pt>
                <c:pt idx="5">
                  <c:v>100</c:v>
                </c:pt>
                <c:pt idx="6">
                  <c:v>98</c:v>
                </c:pt>
                <c:pt idx="7">
                  <c:v>91</c:v>
                </c:pt>
                <c:pt idx="8">
                  <c:v>93</c:v>
                </c:pt>
                <c:pt idx="9">
                  <c:v>95</c:v>
                </c:pt>
                <c:pt idx="10">
                  <c:v>100</c:v>
                </c:pt>
                <c:pt idx="11">
                  <c:v>98</c:v>
                </c:pt>
                <c:pt idx="12">
                  <c:v>98</c:v>
                </c:pt>
                <c:pt idx="13">
                  <c:v>100</c:v>
                </c:pt>
                <c:pt idx="14">
                  <c:v>95</c:v>
                </c:pt>
                <c:pt idx="15">
                  <c:v>97</c:v>
                </c:pt>
                <c:pt idx="16">
                  <c:v>93</c:v>
                </c:pt>
                <c:pt idx="17">
                  <c:v>92</c:v>
                </c:pt>
                <c:pt idx="18">
                  <c:v>97</c:v>
                </c:pt>
                <c:pt idx="19">
                  <c:v>98</c:v>
                </c:pt>
                <c:pt idx="20">
                  <c:v>83</c:v>
                </c:pt>
                <c:pt idx="21">
                  <c:v>100</c:v>
                </c:pt>
              </c:numCache>
            </c:numRef>
          </c:val>
          <c:extLst>
            <c:ext xmlns:c16="http://schemas.microsoft.com/office/drawing/2014/chart" uri="{C3380CC4-5D6E-409C-BE32-E72D297353CC}">
              <c16:uniqueId val="{00000001-A341-0A46-90A2-C926E87817BD}"/>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dPt>
            <c:idx val="4"/>
            <c:invertIfNegative val="0"/>
            <c:bubble3D val="0"/>
            <c:spPr>
              <a:noFill/>
              <a:ln>
                <a:noFill/>
              </a:ln>
              <a:effectLst/>
            </c:spPr>
            <c:extLst>
              <c:ext xmlns:c16="http://schemas.microsoft.com/office/drawing/2014/chart" uri="{C3380CC4-5D6E-409C-BE32-E72D297353CC}">
                <c16:uniqueId val="{00000000-CBB5-3148-B12D-6B2C4F251903}"/>
              </c:ext>
            </c:extLst>
          </c:dPt>
          <c:dPt>
            <c:idx val="5"/>
            <c:invertIfNegative val="0"/>
            <c:bubble3D val="0"/>
            <c:spPr>
              <a:noFill/>
              <a:ln>
                <a:noFill/>
              </a:ln>
              <a:effectLst/>
            </c:spPr>
            <c:extLst>
              <c:ext xmlns:c16="http://schemas.microsoft.com/office/drawing/2014/chart" uri="{C3380CC4-5D6E-409C-BE32-E72D297353CC}">
                <c16:uniqueId val="{00000001-CBB5-3148-B12D-6B2C4F251903}"/>
              </c:ext>
            </c:extLst>
          </c:dPt>
          <c:dPt>
            <c:idx val="6"/>
            <c:invertIfNegative val="0"/>
            <c:bubble3D val="0"/>
            <c:spPr>
              <a:noFill/>
              <a:ln>
                <a:noFill/>
              </a:ln>
              <a:effectLst/>
            </c:spPr>
            <c:extLst>
              <c:ext xmlns:c16="http://schemas.microsoft.com/office/drawing/2014/chart" uri="{C3380CC4-5D6E-409C-BE32-E72D297353CC}">
                <c16:uniqueId val="{00000002-CBB5-3148-B12D-6B2C4F251903}"/>
              </c:ext>
            </c:extLst>
          </c:dPt>
          <c:dPt>
            <c:idx val="7"/>
            <c:invertIfNegative val="0"/>
            <c:bubble3D val="0"/>
            <c:spPr>
              <a:noFill/>
              <a:ln>
                <a:noFill/>
              </a:ln>
              <a:effectLst/>
            </c:spPr>
            <c:extLst>
              <c:ext xmlns:c16="http://schemas.microsoft.com/office/drawing/2014/chart" uri="{C3380CC4-5D6E-409C-BE32-E72D297353CC}">
                <c16:uniqueId val="{00000003-CBB5-3148-B12D-6B2C4F251903}"/>
              </c:ext>
            </c:extLst>
          </c:dPt>
          <c:dPt>
            <c:idx val="8"/>
            <c:invertIfNegative val="0"/>
            <c:bubble3D val="0"/>
            <c:spPr>
              <a:noFill/>
              <a:ln>
                <a:noFill/>
              </a:ln>
              <a:effectLst/>
            </c:spPr>
            <c:extLst>
              <c:ext xmlns:c16="http://schemas.microsoft.com/office/drawing/2014/chart" uri="{C3380CC4-5D6E-409C-BE32-E72D297353CC}">
                <c16:uniqueId val="{00000004-CBB5-3148-B12D-6B2C4F251903}"/>
              </c:ext>
            </c:extLst>
          </c:dPt>
          <c:cat>
            <c:strRef>
              <c:f>Sheet1!$A$2:$A$10</c:f>
              <c:strCache>
                <c:ptCount val="9"/>
                <c:pt idx="0">
                  <c:v>Quiz 1</c:v>
                </c:pt>
                <c:pt idx="1">
                  <c:v>Quiz 2</c:v>
                </c:pt>
                <c:pt idx="2">
                  <c:v>Quiz 3</c:v>
                </c:pt>
                <c:pt idx="3">
                  <c:v>Quiz 4</c:v>
                </c:pt>
                <c:pt idx="4">
                  <c:v>Quiz 5</c:v>
                </c:pt>
                <c:pt idx="5">
                  <c:v>Quiz 6</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Quiz 2</c:v>
                </c:pt>
                <c:pt idx="2">
                  <c:v>Quiz 3</c:v>
                </c:pt>
                <c:pt idx="3">
                  <c:v>Quiz 4</c:v>
                </c:pt>
                <c:pt idx="4">
                  <c:v>Quiz 5</c:v>
                </c:pt>
                <c:pt idx="5">
                  <c:v>Quiz 6</c:v>
                </c:pt>
                <c:pt idx="6">
                  <c:v>Quiz 7</c:v>
                </c:pt>
                <c:pt idx="7">
                  <c:v>Quiz 8</c:v>
                </c:pt>
                <c:pt idx="8">
                  <c:v>Quiz 9</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3</c:v>
                </c:pt>
              </c:strCache>
            </c:strRef>
          </c:tx>
          <c:spPr>
            <a:solidFill>
              <a:schemeClr val="accent5">
                <a:lumMod val="60000"/>
                <a:lumOff val="40000"/>
              </a:schemeClr>
            </a:solidFill>
            <a:ln>
              <a:noFill/>
            </a:ln>
            <a:effectLst/>
          </c:spPr>
          <c:invertIfNegative val="0"/>
          <c:dPt>
            <c:idx val="12"/>
            <c:invertIfNegative val="0"/>
            <c:bubble3D val="0"/>
            <c:spPr>
              <a:solidFill>
                <a:schemeClr val="accent5">
                  <a:lumMod val="60000"/>
                  <a:lumOff val="40000"/>
                </a:schemeClr>
              </a:solidFill>
              <a:ln>
                <a:solidFill>
                  <a:srgbClr val="FF791A"/>
                </a:solidFill>
              </a:ln>
              <a:effectLst/>
            </c:spPr>
            <c:extLst>
              <c:ext xmlns:c16="http://schemas.microsoft.com/office/drawing/2014/chart" uri="{C3380CC4-5D6E-409C-BE32-E72D297353CC}">
                <c16:uniqueId val="{00000003-53AD-AB4A-82C4-515ABA320685}"/>
              </c:ext>
            </c:extLst>
          </c:dPt>
          <c:dPt>
            <c:idx val="16"/>
            <c:invertIfNegative val="0"/>
            <c:bubble3D val="0"/>
            <c:spPr>
              <a:solidFill>
                <a:schemeClr val="accent5">
                  <a:lumMod val="60000"/>
                  <a:lumOff val="40000"/>
                </a:schemeClr>
              </a:solidFill>
              <a:ln>
                <a:solidFill>
                  <a:srgbClr val="FF791A"/>
                </a:solidFill>
              </a:ln>
              <a:effectLst/>
            </c:spPr>
            <c:extLst>
              <c:ext xmlns:c16="http://schemas.microsoft.com/office/drawing/2014/chart" uri="{C3380CC4-5D6E-409C-BE32-E72D297353CC}">
                <c16:uniqueId val="{00000002-53AD-AB4A-82C4-515ABA320685}"/>
              </c:ext>
            </c:extLst>
          </c:dPt>
          <c:dPt>
            <c:idx val="20"/>
            <c:invertIfNegative val="0"/>
            <c:bubble3D val="0"/>
            <c:spPr>
              <a:solidFill>
                <a:schemeClr val="accent5">
                  <a:lumMod val="60000"/>
                  <a:lumOff val="40000"/>
                </a:schemeClr>
              </a:solidFill>
              <a:ln>
                <a:solidFill>
                  <a:srgbClr val="FF791A"/>
                </a:solidFill>
              </a:ln>
              <a:effectLst/>
            </c:spPr>
            <c:extLst>
              <c:ext xmlns:c16="http://schemas.microsoft.com/office/drawing/2014/chart" uri="{C3380CC4-5D6E-409C-BE32-E72D297353CC}">
                <c16:uniqueId val="{00000001-53AD-AB4A-82C4-515ABA320685}"/>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75</c:v>
                </c:pt>
                <c:pt idx="1">
                  <c:v>100</c:v>
                </c:pt>
                <c:pt idx="2">
                  <c:v>87</c:v>
                </c:pt>
                <c:pt idx="3">
                  <c:v>80</c:v>
                </c:pt>
                <c:pt idx="4">
                  <c:v>89</c:v>
                </c:pt>
                <c:pt idx="5">
                  <c:v>90</c:v>
                </c:pt>
                <c:pt idx="6">
                  <c:v>75</c:v>
                </c:pt>
                <c:pt idx="7">
                  <c:v>85</c:v>
                </c:pt>
                <c:pt idx="8">
                  <c:v>93</c:v>
                </c:pt>
                <c:pt idx="9">
                  <c:v>92</c:v>
                </c:pt>
                <c:pt idx="10">
                  <c:v>97</c:v>
                </c:pt>
                <c:pt idx="11">
                  <c:v>98</c:v>
                </c:pt>
                <c:pt idx="12">
                  <c:v>70</c:v>
                </c:pt>
                <c:pt idx="13">
                  <c:v>82</c:v>
                </c:pt>
                <c:pt idx="14">
                  <c:v>83</c:v>
                </c:pt>
                <c:pt idx="15">
                  <c:v>80</c:v>
                </c:pt>
                <c:pt idx="16">
                  <c:v>45</c:v>
                </c:pt>
                <c:pt idx="17">
                  <c:v>76</c:v>
                </c:pt>
                <c:pt idx="18">
                  <c:v>80</c:v>
                </c:pt>
                <c:pt idx="19">
                  <c:v>81</c:v>
                </c:pt>
                <c:pt idx="20">
                  <c:v>62</c:v>
                </c:pt>
                <c:pt idx="21">
                  <c:v>90</c:v>
                </c:pt>
              </c:numCache>
            </c:numRef>
          </c:val>
          <c:extLst>
            <c:ext xmlns:c16="http://schemas.microsoft.com/office/drawing/2014/chart" uri="{C3380CC4-5D6E-409C-BE32-E72D297353CC}">
              <c16:uniqueId val="{00000000-2DD6-0E47-8F0A-D8ED7005A141}"/>
            </c:ext>
          </c:extLst>
        </c:ser>
        <c:ser>
          <c:idx val="1"/>
          <c:order val="1"/>
          <c:tx>
            <c:strRef>
              <c:f>Sheet1!$C$1</c:f>
              <c:strCache>
                <c:ptCount val="1"/>
                <c:pt idx="0">
                  <c:v>Quiz 4</c:v>
                </c:pt>
              </c:strCache>
            </c:strRef>
          </c:tx>
          <c:spPr>
            <a:solidFill>
              <a:schemeClr val="accent5">
                <a:lumMod val="20000"/>
                <a:lumOff val="80000"/>
              </a:schemeClr>
            </a:solidFill>
            <a:ln>
              <a:noFill/>
            </a:ln>
            <a:effectLst/>
          </c:spPr>
          <c:invertIfNegative val="0"/>
          <c:dPt>
            <c:idx val="12"/>
            <c:invertIfNegative val="0"/>
            <c:bubble3D val="0"/>
            <c:spPr>
              <a:solidFill>
                <a:schemeClr val="accent5">
                  <a:lumMod val="20000"/>
                  <a:lumOff val="80000"/>
                </a:schemeClr>
              </a:solidFill>
              <a:ln>
                <a:solidFill>
                  <a:srgbClr val="FF791A"/>
                </a:solidFill>
              </a:ln>
              <a:effectLst/>
            </c:spPr>
            <c:extLst>
              <c:ext xmlns:c16="http://schemas.microsoft.com/office/drawing/2014/chart" uri="{C3380CC4-5D6E-409C-BE32-E72D297353CC}">
                <c16:uniqueId val="{00000004-53AD-AB4A-82C4-515ABA320685}"/>
              </c:ext>
            </c:extLst>
          </c:dPt>
          <c:dPt>
            <c:idx val="16"/>
            <c:invertIfNegative val="0"/>
            <c:bubble3D val="0"/>
            <c:spPr>
              <a:solidFill>
                <a:schemeClr val="accent5">
                  <a:lumMod val="20000"/>
                  <a:lumOff val="80000"/>
                </a:schemeClr>
              </a:solidFill>
              <a:ln>
                <a:solidFill>
                  <a:srgbClr val="FF791A"/>
                </a:solidFill>
              </a:ln>
              <a:effectLst/>
            </c:spPr>
            <c:extLst>
              <c:ext xmlns:c16="http://schemas.microsoft.com/office/drawing/2014/chart" uri="{C3380CC4-5D6E-409C-BE32-E72D297353CC}">
                <c16:uniqueId val="{00000005-53AD-AB4A-82C4-515ABA320685}"/>
              </c:ext>
            </c:extLst>
          </c:dPt>
          <c:dPt>
            <c:idx val="20"/>
            <c:invertIfNegative val="0"/>
            <c:bubble3D val="0"/>
            <c:spPr>
              <a:solidFill>
                <a:schemeClr val="accent5">
                  <a:lumMod val="20000"/>
                  <a:lumOff val="80000"/>
                </a:schemeClr>
              </a:solidFill>
              <a:ln>
                <a:solidFill>
                  <a:srgbClr val="FF791A"/>
                </a:solidFill>
              </a:ln>
              <a:effectLst/>
            </c:spPr>
            <c:extLst>
              <c:ext xmlns:c16="http://schemas.microsoft.com/office/drawing/2014/chart" uri="{C3380CC4-5D6E-409C-BE32-E72D297353CC}">
                <c16:uniqueId val="{00000000-53AD-AB4A-82C4-515ABA320685}"/>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88</c:v>
                </c:pt>
                <c:pt idx="1">
                  <c:v>87</c:v>
                </c:pt>
                <c:pt idx="2">
                  <c:v>93</c:v>
                </c:pt>
                <c:pt idx="3">
                  <c:v>92</c:v>
                </c:pt>
                <c:pt idx="4">
                  <c:v>97</c:v>
                </c:pt>
                <c:pt idx="5">
                  <c:v>98</c:v>
                </c:pt>
                <c:pt idx="6">
                  <c:v>78</c:v>
                </c:pt>
                <c:pt idx="7">
                  <c:v>85</c:v>
                </c:pt>
                <c:pt idx="8">
                  <c:v>93</c:v>
                </c:pt>
                <c:pt idx="9">
                  <c:v>96</c:v>
                </c:pt>
                <c:pt idx="10">
                  <c:v>97</c:v>
                </c:pt>
                <c:pt idx="11">
                  <c:v>98</c:v>
                </c:pt>
                <c:pt idx="12">
                  <c:v>78</c:v>
                </c:pt>
                <c:pt idx="13">
                  <c:v>84</c:v>
                </c:pt>
                <c:pt idx="14">
                  <c:v>87</c:v>
                </c:pt>
                <c:pt idx="15">
                  <c:v>98</c:v>
                </c:pt>
                <c:pt idx="16">
                  <c:v>91</c:v>
                </c:pt>
                <c:pt idx="17">
                  <c:v>93</c:v>
                </c:pt>
                <c:pt idx="18">
                  <c:v>95</c:v>
                </c:pt>
                <c:pt idx="19">
                  <c:v>95</c:v>
                </c:pt>
                <c:pt idx="20">
                  <c:v>63</c:v>
                </c:pt>
                <c:pt idx="21">
                  <c:v>97</c:v>
                </c:pt>
              </c:numCache>
            </c:numRef>
          </c:val>
          <c:extLst>
            <c:ext xmlns:c16="http://schemas.microsoft.com/office/drawing/2014/chart" uri="{C3380CC4-5D6E-409C-BE32-E72D297353CC}">
              <c16:uniqueId val="{00000001-2DD6-0E47-8F0A-D8ED7005A141}"/>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dPt>
            <c:idx val="16"/>
            <c:invertIfNegative val="0"/>
            <c:bubble3D val="0"/>
            <c:spPr>
              <a:solidFill>
                <a:schemeClr val="accent1"/>
              </a:solidFill>
              <a:ln>
                <a:solidFill>
                  <a:srgbClr val="FF791A"/>
                </a:solidFill>
              </a:ln>
              <a:effectLst/>
            </c:spPr>
            <c:extLst>
              <c:ext xmlns:c16="http://schemas.microsoft.com/office/drawing/2014/chart" uri="{C3380CC4-5D6E-409C-BE32-E72D297353CC}">
                <c16:uniqueId val="{00000001-E7DC-B44D-98D2-880E21F2C4F3}"/>
              </c:ext>
            </c:extLst>
          </c:dPt>
          <c:dPt>
            <c:idx val="20"/>
            <c:invertIfNegative val="0"/>
            <c:bubble3D val="0"/>
            <c:spPr>
              <a:solidFill>
                <a:schemeClr val="accent1"/>
              </a:solidFill>
              <a:ln>
                <a:solidFill>
                  <a:srgbClr val="FF791A"/>
                </a:solidFill>
              </a:ln>
              <a:effectLst/>
            </c:spPr>
            <c:extLst>
              <c:ext xmlns:c16="http://schemas.microsoft.com/office/drawing/2014/chart" uri="{C3380CC4-5D6E-409C-BE32-E72D297353CC}">
                <c16:uniqueId val="{00000000-E7DC-B44D-98D2-880E21F2C4F3}"/>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c:v>
                </c:pt>
                <c:pt idx="1">
                  <c:v>96.5</c:v>
                </c:pt>
                <c:pt idx="2">
                  <c:v>92.75</c:v>
                </c:pt>
                <c:pt idx="3">
                  <c:v>92.25</c:v>
                </c:pt>
                <c:pt idx="4">
                  <c:v>95.25</c:v>
                </c:pt>
                <c:pt idx="5">
                  <c:v>94.75</c:v>
                </c:pt>
                <c:pt idx="6">
                  <c:v>85.75</c:v>
                </c:pt>
                <c:pt idx="7">
                  <c:v>89.75</c:v>
                </c:pt>
                <c:pt idx="8">
                  <c:v>94.25</c:v>
                </c:pt>
                <c:pt idx="9">
                  <c:v>94</c:v>
                </c:pt>
                <c:pt idx="10">
                  <c:v>97.25</c:v>
                </c:pt>
                <c:pt idx="11">
                  <c:v>98.5</c:v>
                </c:pt>
                <c:pt idx="12">
                  <c:v>84</c:v>
                </c:pt>
                <c:pt idx="13">
                  <c:v>90.25</c:v>
                </c:pt>
                <c:pt idx="14">
                  <c:v>90.5</c:v>
                </c:pt>
                <c:pt idx="15">
                  <c:v>92</c:v>
                </c:pt>
                <c:pt idx="16">
                  <c:v>81</c:v>
                </c:pt>
                <c:pt idx="17">
                  <c:v>88.25</c:v>
                </c:pt>
                <c:pt idx="18">
                  <c:v>91.25</c:v>
                </c:pt>
                <c:pt idx="19">
                  <c:v>91.5</c:v>
                </c:pt>
                <c:pt idx="20">
                  <c:v>73.25</c:v>
                </c:pt>
                <c:pt idx="21">
                  <c:v>96.5</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20"/>
            <c:invertIfNegative val="0"/>
            <c:bubble3D val="0"/>
            <c:spPr>
              <a:solidFill>
                <a:schemeClr val="accent5">
                  <a:lumMod val="60000"/>
                  <a:lumOff val="40000"/>
                </a:schemeClr>
              </a:solidFill>
              <a:ln>
                <a:solidFill>
                  <a:srgbClr val="FF791A"/>
                </a:solidFill>
              </a:ln>
              <a:effectLst/>
            </c:spPr>
            <c:extLst>
              <c:ext xmlns:c16="http://schemas.microsoft.com/office/drawing/2014/chart" uri="{C3380CC4-5D6E-409C-BE32-E72D297353CC}">
                <c16:uniqueId val="{00000003-9154-764D-A3EF-A5817B12D0A8}"/>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91</c:v>
                </c:pt>
                <c:pt idx="1">
                  <c:v>93</c:v>
                </c:pt>
                <c:pt idx="2">
                  <c:v>87</c:v>
                </c:pt>
                <c:pt idx="3">
                  <c:v>85</c:v>
                </c:pt>
                <c:pt idx="4">
                  <c:v>95</c:v>
                </c:pt>
                <c:pt idx="5">
                  <c:v>98</c:v>
                </c:pt>
                <c:pt idx="6">
                  <c:v>93</c:v>
                </c:pt>
                <c:pt idx="7">
                  <c:v>97</c:v>
                </c:pt>
                <c:pt idx="8">
                  <c:v>86</c:v>
                </c:pt>
                <c:pt idx="9">
                  <c:v>89</c:v>
                </c:pt>
                <c:pt idx="10">
                  <c:v>89</c:v>
                </c:pt>
                <c:pt idx="11">
                  <c:v>98</c:v>
                </c:pt>
                <c:pt idx="12">
                  <c:v>91</c:v>
                </c:pt>
                <c:pt idx="13">
                  <c:v>93</c:v>
                </c:pt>
                <c:pt idx="14">
                  <c:v>75</c:v>
                </c:pt>
                <c:pt idx="15">
                  <c:v>85</c:v>
                </c:pt>
                <c:pt idx="16">
                  <c:v>93</c:v>
                </c:pt>
                <c:pt idx="17">
                  <c:v>94</c:v>
                </c:pt>
                <c:pt idx="18">
                  <c:v>92</c:v>
                </c:pt>
                <c:pt idx="19">
                  <c:v>96</c:v>
                </c:pt>
                <c:pt idx="20">
                  <c:v>65</c:v>
                </c:pt>
                <c:pt idx="21">
                  <c:v>98</c:v>
                </c:pt>
              </c:numCache>
            </c:numRef>
          </c:val>
          <c:extLst>
            <c:ext xmlns:c16="http://schemas.microsoft.com/office/drawing/2014/chart" uri="{C3380CC4-5D6E-409C-BE32-E72D297353CC}">
              <c16:uniqueId val="{00000000-9154-764D-A3EF-A5817B12D0A8}"/>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20"/>
            <c:invertIfNegative val="0"/>
            <c:bubble3D val="0"/>
            <c:spPr>
              <a:solidFill>
                <a:schemeClr val="accent5">
                  <a:lumMod val="20000"/>
                  <a:lumOff val="80000"/>
                </a:schemeClr>
              </a:solidFill>
              <a:ln>
                <a:solidFill>
                  <a:srgbClr val="FF791A"/>
                </a:solidFill>
              </a:ln>
              <a:effectLst/>
            </c:spPr>
            <c:extLst>
              <c:ext xmlns:c16="http://schemas.microsoft.com/office/drawing/2014/chart" uri="{C3380CC4-5D6E-409C-BE32-E72D297353CC}">
                <c16:uniqueId val="{00000002-9154-764D-A3EF-A5817B12D0A8}"/>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92</c:v>
                </c:pt>
                <c:pt idx="1">
                  <c:v>78</c:v>
                </c:pt>
                <c:pt idx="2">
                  <c:v>85</c:v>
                </c:pt>
                <c:pt idx="3">
                  <c:v>93</c:v>
                </c:pt>
                <c:pt idx="4">
                  <c:v>96</c:v>
                </c:pt>
                <c:pt idx="5">
                  <c:v>93</c:v>
                </c:pt>
                <c:pt idx="6">
                  <c:v>97</c:v>
                </c:pt>
                <c:pt idx="7">
                  <c:v>78</c:v>
                </c:pt>
                <c:pt idx="8">
                  <c:v>84</c:v>
                </c:pt>
                <c:pt idx="9">
                  <c:v>78</c:v>
                </c:pt>
                <c:pt idx="10">
                  <c:v>85</c:v>
                </c:pt>
                <c:pt idx="11">
                  <c:v>93</c:v>
                </c:pt>
                <c:pt idx="12">
                  <c:v>96</c:v>
                </c:pt>
                <c:pt idx="13">
                  <c:v>93</c:v>
                </c:pt>
                <c:pt idx="14">
                  <c:v>97</c:v>
                </c:pt>
                <c:pt idx="15">
                  <c:v>78</c:v>
                </c:pt>
                <c:pt idx="16">
                  <c:v>84</c:v>
                </c:pt>
                <c:pt idx="17">
                  <c:v>87</c:v>
                </c:pt>
                <c:pt idx="18">
                  <c:v>98</c:v>
                </c:pt>
                <c:pt idx="19">
                  <c:v>91</c:v>
                </c:pt>
                <c:pt idx="20">
                  <c:v>71</c:v>
                </c:pt>
                <c:pt idx="21">
                  <c:v>75</c:v>
                </c:pt>
              </c:numCache>
            </c:numRef>
          </c:val>
          <c:extLst>
            <c:ext xmlns:c16="http://schemas.microsoft.com/office/drawing/2014/chart" uri="{C3380CC4-5D6E-409C-BE32-E72D297353CC}">
              <c16:uniqueId val="{00000001-9154-764D-A3EF-A5817B12D0A8}"/>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dPt>
            <c:idx val="20"/>
            <c:invertIfNegative val="0"/>
            <c:bubble3D val="0"/>
            <c:spPr>
              <a:solidFill>
                <a:schemeClr val="accent1"/>
              </a:solidFill>
              <a:ln>
                <a:solidFill>
                  <a:srgbClr val="FF791A"/>
                </a:solidFill>
              </a:ln>
              <a:effectLst/>
            </c:spPr>
            <c:extLst>
              <c:ext xmlns:c16="http://schemas.microsoft.com/office/drawing/2014/chart" uri="{C3380CC4-5D6E-409C-BE32-E72D297353CC}">
                <c16:uniqueId val="{00000001-5DDE-FD4C-9CB8-D9662BB7453E}"/>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90.714285714285708</c:v>
                </c:pt>
                <c:pt idx="1">
                  <c:v>93.428571428571431</c:v>
                </c:pt>
                <c:pt idx="2">
                  <c:v>91.571428571428569</c:v>
                </c:pt>
                <c:pt idx="3">
                  <c:v>89.285714285714292</c:v>
                </c:pt>
                <c:pt idx="4">
                  <c:v>93.857142857142861</c:v>
                </c:pt>
                <c:pt idx="5">
                  <c:v>94.714285714285708</c:v>
                </c:pt>
                <c:pt idx="6">
                  <c:v>89.857142857142861</c:v>
                </c:pt>
                <c:pt idx="7">
                  <c:v>89.571428571428569</c:v>
                </c:pt>
                <c:pt idx="8">
                  <c:v>92</c:v>
                </c:pt>
                <c:pt idx="9">
                  <c:v>88.714285714285708</c:v>
                </c:pt>
                <c:pt idx="10">
                  <c:v>92.428571428571431</c:v>
                </c:pt>
                <c:pt idx="11">
                  <c:v>96</c:v>
                </c:pt>
                <c:pt idx="12">
                  <c:v>88.714285714285708</c:v>
                </c:pt>
                <c:pt idx="13">
                  <c:v>91.142857142857139</c:v>
                </c:pt>
                <c:pt idx="14">
                  <c:v>89.571428571428569</c:v>
                </c:pt>
                <c:pt idx="15">
                  <c:v>86.571428571428569</c:v>
                </c:pt>
                <c:pt idx="16">
                  <c:v>83.714285714285708</c:v>
                </c:pt>
                <c:pt idx="17">
                  <c:v>89.571428571428569</c:v>
                </c:pt>
                <c:pt idx="18">
                  <c:v>90.714285714285708</c:v>
                </c:pt>
                <c:pt idx="19">
                  <c:v>91.142857142857139</c:v>
                </c:pt>
                <c:pt idx="20">
                  <c:v>72.428571428571431</c:v>
                </c:pt>
                <c:pt idx="21">
                  <c:v>91.714285714285708</c:v>
                </c:pt>
              </c:numCache>
            </c:numRef>
          </c:val>
          <c:extLst>
            <c:ext xmlns:c16="http://schemas.microsoft.com/office/drawing/2014/chart" uri="{C3380CC4-5D6E-409C-BE32-E72D297353CC}">
              <c16:uniqueId val="{00000000-5DDE-FD4C-9CB8-D9662BB7453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dPt>
            <c:idx val="7"/>
            <c:invertIfNegative val="0"/>
            <c:bubble3D val="0"/>
            <c:spPr>
              <a:noFill/>
              <a:ln>
                <a:noFill/>
              </a:ln>
              <a:effectLst/>
            </c:spPr>
            <c:extLst>
              <c:ext xmlns:c16="http://schemas.microsoft.com/office/drawing/2014/chart" uri="{C3380CC4-5D6E-409C-BE32-E72D297353CC}">
                <c16:uniqueId val="{00000000-5B95-C947-A6D7-1571F2D97E8A}"/>
              </c:ext>
            </c:extLst>
          </c:dPt>
          <c:dPt>
            <c:idx val="8"/>
            <c:invertIfNegative val="0"/>
            <c:bubble3D val="0"/>
            <c:spPr>
              <a:noFill/>
              <a:ln>
                <a:noFill/>
              </a:ln>
              <a:effectLst/>
            </c:spPr>
            <c:extLst>
              <c:ext xmlns:c16="http://schemas.microsoft.com/office/drawing/2014/chart" uri="{C3380CC4-5D6E-409C-BE32-E72D297353CC}">
                <c16:uniqueId val="{00000001-5B95-C947-A6D7-1571F2D97E8A}"/>
              </c:ext>
            </c:extLst>
          </c:dPt>
          <c:cat>
            <c:strRef>
              <c:f>Sheet1!$A$2:$A$10</c:f>
              <c:strCache>
                <c:ptCount val="9"/>
                <c:pt idx="0">
                  <c:v>Quiz 1</c:v>
                </c:pt>
                <c:pt idx="1">
                  <c:v>Quiz 2</c:v>
                </c:pt>
                <c:pt idx="2">
                  <c:v>Quiz 3</c:v>
                </c:pt>
                <c:pt idx="3">
                  <c:v>Quiz 4</c:v>
                </c:pt>
                <c:pt idx="4">
                  <c:v>Quiz 5</c:v>
                </c:pt>
                <c:pt idx="5">
                  <c:v>Quiz 6</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Quiz 2</c:v>
                </c:pt>
                <c:pt idx="2">
                  <c:v>Quiz 3</c:v>
                </c:pt>
                <c:pt idx="3">
                  <c:v>Quiz 4</c:v>
                </c:pt>
                <c:pt idx="4">
                  <c:v>Quiz 5</c:v>
                </c:pt>
                <c:pt idx="5">
                  <c:v>Quiz 6</c:v>
                </c:pt>
                <c:pt idx="6">
                  <c:v>Quiz 7</c:v>
                </c:pt>
                <c:pt idx="7">
                  <c:v>Quiz 8</c:v>
                </c:pt>
                <c:pt idx="8">
                  <c:v>Quiz 9</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0-E1B4-724C-8502-25ED082FAB69}"/>
              </c:ext>
            </c:extLst>
          </c:dPt>
          <c:dPt>
            <c:idx val="3"/>
            <c:invertIfNegative val="0"/>
            <c:bubble3D val="0"/>
            <c:spPr>
              <a:noFill/>
              <a:ln>
                <a:noFill/>
              </a:ln>
              <a:effectLst/>
            </c:spPr>
            <c:extLst>
              <c:ext xmlns:c16="http://schemas.microsoft.com/office/drawing/2014/chart" uri="{C3380CC4-5D6E-409C-BE32-E72D297353CC}">
                <c16:uniqueId val="{00000001-E1B4-724C-8502-25ED082FAB69}"/>
              </c:ext>
            </c:extLst>
          </c:dPt>
          <c:dPt>
            <c:idx val="4"/>
            <c:invertIfNegative val="0"/>
            <c:bubble3D val="0"/>
            <c:spPr>
              <a:noFill/>
              <a:ln>
                <a:noFill/>
              </a:ln>
              <a:effectLst/>
            </c:spPr>
            <c:extLst>
              <c:ext xmlns:c16="http://schemas.microsoft.com/office/drawing/2014/chart" uri="{C3380CC4-5D6E-409C-BE32-E72D297353CC}">
                <c16:uniqueId val="{00000002-E1B4-724C-8502-25ED082FAB69}"/>
              </c:ext>
            </c:extLst>
          </c:dPt>
          <c:dPt>
            <c:idx val="5"/>
            <c:invertIfNegative val="0"/>
            <c:bubble3D val="0"/>
            <c:spPr>
              <a:noFill/>
              <a:ln>
                <a:noFill/>
              </a:ln>
              <a:effectLst/>
            </c:spPr>
            <c:extLst>
              <c:ext xmlns:c16="http://schemas.microsoft.com/office/drawing/2014/chart" uri="{C3380CC4-5D6E-409C-BE32-E72D297353CC}">
                <c16:uniqueId val="{00000003-E1B4-724C-8502-25ED082FAB69}"/>
              </c:ext>
            </c:extLst>
          </c:dPt>
          <c:dPt>
            <c:idx val="6"/>
            <c:invertIfNegative val="0"/>
            <c:bubble3D val="0"/>
            <c:spPr>
              <a:noFill/>
              <a:ln>
                <a:noFill/>
              </a:ln>
              <a:effectLst/>
            </c:spPr>
            <c:extLst>
              <c:ext xmlns:c16="http://schemas.microsoft.com/office/drawing/2014/chart" uri="{C3380CC4-5D6E-409C-BE32-E72D297353CC}">
                <c16:uniqueId val="{00000004-E1B4-724C-8502-25ED082FAB69}"/>
              </c:ext>
            </c:extLst>
          </c:dPt>
          <c:dPt>
            <c:idx val="7"/>
            <c:invertIfNegative val="0"/>
            <c:bubble3D val="0"/>
            <c:spPr>
              <a:noFill/>
              <a:ln>
                <a:noFill/>
              </a:ln>
              <a:effectLst/>
            </c:spPr>
            <c:extLst>
              <c:ext xmlns:c16="http://schemas.microsoft.com/office/drawing/2014/chart" uri="{C3380CC4-5D6E-409C-BE32-E72D297353CC}">
                <c16:uniqueId val="{00000005-E1B4-724C-8502-25ED082FAB69}"/>
              </c:ext>
            </c:extLst>
          </c:dPt>
          <c:dPt>
            <c:idx val="8"/>
            <c:invertIfNegative val="0"/>
            <c:bubble3D val="0"/>
            <c:spPr>
              <a:noFill/>
              <a:ln>
                <a:noFill/>
              </a:ln>
              <a:effectLst/>
            </c:spPr>
            <c:extLst>
              <c:ext xmlns:c16="http://schemas.microsoft.com/office/drawing/2014/chart" uri="{C3380CC4-5D6E-409C-BE32-E72D297353CC}">
                <c16:uniqueId val="{00000006-E1B4-724C-8502-25ED082FAB69}"/>
              </c:ext>
            </c:extLst>
          </c:dPt>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17</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B0B-1D44-B50B-AC0AB7BCECE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B0B-1D44-B50B-AC0AB7BCECE5}"/>
              </c:ext>
            </c:extLst>
          </c:dPt>
          <c:cat>
            <c:strRef>
              <c:f>Sheet1!$A$2:$A$3</c:f>
              <c:strCache>
                <c:ptCount val="2"/>
                <c:pt idx="0">
                  <c:v>% Correct</c:v>
                </c:pt>
                <c:pt idx="1">
                  <c:v>% Incorrect</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0-7C5E-D14D-8CC9-BE70D6D8DC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95-B14E-BC09-D412152E8D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95-B14E-BC09-D412152E8D78}"/>
              </c:ext>
            </c:extLst>
          </c:dPt>
          <c:cat>
            <c:strRef>
              <c:f>Sheet1!$A$2:$A$3</c:f>
              <c:strCache>
                <c:ptCount val="2"/>
                <c:pt idx="0">
                  <c:v>% Correct</c:v>
                </c:pt>
                <c:pt idx="1">
                  <c:v>% Incorrect</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6995-B14E-BC09-D412152E8D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6BE6-9344-8928-BE287BB5E00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2411-1646-8333-C9D46B4A727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8E9F-4646-A619-3905952A30D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17</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2D38-F844-B7D8-F204CCCAC8F4}"/>
              </c:ext>
            </c:extLst>
          </c:dPt>
          <c:dPt>
            <c:idx val="1"/>
            <c:bubble3D val="0"/>
            <c:spPr>
              <a:solidFill>
                <a:srgbClr val="845A50"/>
              </a:solidFill>
              <a:ln w="19050">
                <a:solidFill>
                  <a:schemeClr val="lt1"/>
                </a:solidFill>
              </a:ln>
              <a:effectLst/>
            </c:spPr>
            <c:extLst>
              <c:ext xmlns:c16="http://schemas.microsoft.com/office/drawing/2014/chart" uri="{C3380CC4-5D6E-409C-BE32-E72D297353CC}">
                <c16:uniqueId val="{00000003-2D38-F844-B7D8-F204CCCAC8F4}"/>
              </c:ext>
            </c:extLst>
          </c:dPt>
          <c:cat>
            <c:strRef>
              <c:f>Sheet1!$A$2:$A$3</c:f>
              <c:strCache>
                <c:ptCount val="2"/>
                <c:pt idx="0">
                  <c:v>% Correct</c:v>
                </c:pt>
                <c:pt idx="1">
                  <c:v>% Incorrect</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0-7C5E-D14D-8CC9-BE70D6D8DC4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21</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6995-B14E-BC09-D412152E8D78}"/>
              </c:ext>
            </c:extLst>
          </c:dPt>
          <c:dPt>
            <c:idx val="1"/>
            <c:bubble3D val="0"/>
            <c:spPr>
              <a:solidFill>
                <a:srgbClr val="845A50"/>
              </a:solidFill>
              <a:ln w="19050">
                <a:solidFill>
                  <a:schemeClr val="lt1"/>
                </a:solidFill>
              </a:ln>
              <a:effectLst/>
            </c:spPr>
            <c:extLst>
              <c:ext xmlns:c16="http://schemas.microsoft.com/office/drawing/2014/chart" uri="{C3380CC4-5D6E-409C-BE32-E72D297353CC}">
                <c16:uniqueId val="{00000003-6995-B14E-BC09-D412152E8D78}"/>
              </c:ext>
            </c:extLst>
          </c:dPt>
          <c:cat>
            <c:strRef>
              <c:f>Sheet1!$A$2:$A$3</c:f>
              <c:strCache>
                <c:ptCount val="2"/>
                <c:pt idx="0">
                  <c:v>% Correct</c:v>
                </c:pt>
                <c:pt idx="1">
                  <c:v>% Incorrect</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6995-B14E-BC09-D412152E8D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6BE6-9344-8928-BE287BB5E00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tx2">
                <a:lumMod val="60000"/>
                <a:lumOff val="40000"/>
              </a:schemeClr>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2411-1646-8333-C9D46B4A727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tx2">
                <a:lumMod val="60000"/>
                <a:lumOff val="40000"/>
              </a:schemeClr>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8E9F-4646-A619-3905952A30D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dPt>
            <c:idx val="20"/>
            <c:invertIfNegative val="0"/>
            <c:bubble3D val="0"/>
            <c:spPr>
              <a:solidFill>
                <a:schemeClr val="accent1"/>
              </a:solidFill>
              <a:ln w="12700">
                <a:noFill/>
              </a:ln>
              <a:effectLst/>
            </c:spPr>
            <c:extLst>
              <c:ext xmlns:c16="http://schemas.microsoft.com/office/drawing/2014/chart" uri="{C3380CC4-5D6E-409C-BE32-E72D297353CC}">
                <c16:uniqueId val="{00000001-110C-B449-8BD9-49586DE85B75}"/>
              </c:ext>
            </c:extLst>
          </c:dPt>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98.5</c:v>
                </c:pt>
                <c:pt idx="1">
                  <c:v>99.5</c:v>
                </c:pt>
                <c:pt idx="2">
                  <c:v>95.5</c:v>
                </c:pt>
                <c:pt idx="3">
                  <c:v>98.5</c:v>
                </c:pt>
                <c:pt idx="4">
                  <c:v>97.5</c:v>
                </c:pt>
                <c:pt idx="5">
                  <c:v>95.5</c:v>
                </c:pt>
                <c:pt idx="6">
                  <c:v>95</c:v>
                </c:pt>
                <c:pt idx="7">
                  <c:v>94.5</c:v>
                </c:pt>
                <c:pt idx="8">
                  <c:v>95.5</c:v>
                </c:pt>
                <c:pt idx="9">
                  <c:v>94</c:v>
                </c:pt>
                <c:pt idx="10">
                  <c:v>97.5</c:v>
                </c:pt>
                <c:pt idx="11">
                  <c:v>99</c:v>
                </c:pt>
                <c:pt idx="12">
                  <c:v>94</c:v>
                </c:pt>
                <c:pt idx="13">
                  <c:v>97.5</c:v>
                </c:pt>
                <c:pt idx="14">
                  <c:v>96</c:v>
                </c:pt>
                <c:pt idx="15">
                  <c:v>95</c:v>
                </c:pt>
                <c:pt idx="16">
                  <c:v>94</c:v>
                </c:pt>
                <c:pt idx="17">
                  <c:v>92</c:v>
                </c:pt>
                <c:pt idx="18">
                  <c:v>95</c:v>
                </c:pt>
                <c:pt idx="19">
                  <c:v>95</c:v>
                </c:pt>
                <c:pt idx="20">
                  <c:v>84</c:v>
                </c:pt>
                <c:pt idx="21">
                  <c:v>99.5</c:v>
                </c:pt>
              </c:numCache>
            </c:numRef>
          </c:val>
          <c:extLst>
            <c:ext xmlns:c16="http://schemas.microsoft.com/office/drawing/2014/chart" uri="{C3380CC4-5D6E-409C-BE32-E72D297353CC}">
              <c16:uniqueId val="{00000002-110C-B449-8BD9-49586DE85B75}"/>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tx2">
                <a:lumMod val="60000"/>
                <a:lumOff val="40000"/>
              </a:schemeClr>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6BE6-9344-8928-BE287BB5E00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2411-1646-8333-C9D46B4A727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8E9F-4646-A619-3905952A30D9}"/>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17</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B647-8C44-9750-65F21BC1A61D}"/>
              </c:ext>
            </c:extLst>
          </c:dPt>
          <c:dPt>
            <c:idx val="1"/>
            <c:bubble3D val="0"/>
            <c:spPr>
              <a:solidFill>
                <a:srgbClr val="845A50"/>
              </a:solidFill>
              <a:ln w="19050">
                <a:solidFill>
                  <a:schemeClr val="lt1"/>
                </a:solidFill>
              </a:ln>
              <a:effectLst/>
            </c:spPr>
            <c:extLst>
              <c:ext xmlns:c16="http://schemas.microsoft.com/office/drawing/2014/chart" uri="{C3380CC4-5D6E-409C-BE32-E72D297353CC}">
                <c16:uniqueId val="{00000003-B647-8C44-9750-65F21BC1A61D}"/>
              </c:ext>
            </c:extLst>
          </c:dPt>
          <c:cat>
            <c:strRef>
              <c:f>Sheet1!$A$2:$A$3</c:f>
              <c:strCache>
                <c:ptCount val="2"/>
                <c:pt idx="0">
                  <c:v>% Correct</c:v>
                </c:pt>
                <c:pt idx="1">
                  <c:v>% Incorrect</c:v>
                </c:pt>
              </c:strCache>
            </c:strRef>
          </c:cat>
          <c:val>
            <c:numRef>
              <c:f>Sheet1!$B$2:$B$3</c:f>
              <c:numCache>
                <c:formatCode>General</c:formatCode>
                <c:ptCount val="2"/>
                <c:pt idx="0">
                  <c:v>62</c:v>
                </c:pt>
                <c:pt idx="1">
                  <c:v>38</c:v>
                </c:pt>
              </c:numCache>
            </c:numRef>
          </c:val>
          <c:extLst>
            <c:ext xmlns:c16="http://schemas.microsoft.com/office/drawing/2014/chart" uri="{C3380CC4-5D6E-409C-BE32-E72D297353CC}">
              <c16:uniqueId val="{00000004-B647-8C44-9750-65F21BC1A61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21</c:v>
                </c:pt>
              </c:strCache>
            </c:strRef>
          </c:tx>
          <c:dPt>
            <c:idx val="0"/>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1-1489-EB41-91DB-5685BED7DC72}"/>
              </c:ext>
            </c:extLst>
          </c:dPt>
          <c:dPt>
            <c:idx val="1"/>
            <c:bubble3D val="0"/>
            <c:spPr>
              <a:solidFill>
                <a:srgbClr val="845A50"/>
              </a:solidFill>
              <a:ln w="19050">
                <a:solidFill>
                  <a:schemeClr val="lt1"/>
                </a:solidFill>
              </a:ln>
              <a:effectLst/>
            </c:spPr>
            <c:extLst>
              <c:ext xmlns:c16="http://schemas.microsoft.com/office/drawing/2014/chart" uri="{C3380CC4-5D6E-409C-BE32-E72D297353CC}">
                <c16:uniqueId val="{00000003-1489-EB41-91DB-5685BED7DC72}"/>
              </c:ext>
            </c:extLst>
          </c:dPt>
          <c:cat>
            <c:strRef>
              <c:f>Sheet1!$A$2:$A$3</c:f>
              <c:strCache>
                <c:ptCount val="2"/>
                <c:pt idx="0">
                  <c:v>% Correct</c:v>
                </c:pt>
                <c:pt idx="1">
                  <c:v>% Incorrect</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1489-EB41-91DB-5685BED7DC7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Skill 1</c:v>
                </c:pt>
              </c:strCache>
            </c:strRef>
          </c:tx>
          <c:spPr>
            <a:ln w="28575" cap="rnd">
              <a:solidFill>
                <a:schemeClr val="tx2">
                  <a:lumMod val="20000"/>
                  <a:lumOff val="80000"/>
                </a:schemeClr>
              </a:solidFill>
              <a:round/>
            </a:ln>
            <a:effectLst/>
          </c:spPr>
          <c:marker>
            <c:symbol val="circle"/>
            <c:size val="5"/>
            <c:spPr>
              <a:solidFill>
                <a:schemeClr val="accent1"/>
              </a:solidFill>
              <a:ln w="9525">
                <a:solidFill>
                  <a:schemeClr val="tx2">
                    <a:lumMod val="20000"/>
                    <a:lumOff val="80000"/>
                  </a:schemeClr>
                </a:solidFill>
              </a:ln>
              <a:effectLst/>
            </c:spPr>
          </c:marker>
          <c:cat>
            <c:strRef>
              <c:f>Sheet1!$A$2:$A$11</c:f>
              <c:strCache>
                <c:ptCount val="10"/>
                <c:pt idx="0">
                  <c:v>Attempt 1</c:v>
                </c:pt>
                <c:pt idx="1">
                  <c:v>Attempt 2</c:v>
                </c:pt>
                <c:pt idx="2">
                  <c:v>Attempt 3</c:v>
                </c:pt>
                <c:pt idx="3">
                  <c:v>Attempt 4</c:v>
                </c:pt>
                <c:pt idx="4">
                  <c:v>Attempt 5</c:v>
                </c:pt>
                <c:pt idx="5">
                  <c:v>Attempt 6</c:v>
                </c:pt>
                <c:pt idx="6">
                  <c:v>Attempt 7</c:v>
                </c:pt>
                <c:pt idx="7">
                  <c:v>Attempt 8</c:v>
                </c:pt>
                <c:pt idx="8">
                  <c:v>Attempt 9</c:v>
                </c:pt>
                <c:pt idx="9">
                  <c:v>Attempt 10</c:v>
                </c:pt>
              </c:strCache>
            </c:strRef>
          </c:cat>
          <c:val>
            <c:numRef>
              <c:f>Sheet1!$B$2:$B$11</c:f>
              <c:numCache>
                <c:formatCode>General</c:formatCode>
                <c:ptCount val="10"/>
                <c:pt idx="0">
                  <c:v>0.1</c:v>
                </c:pt>
                <c:pt idx="1">
                  <c:v>0.1</c:v>
                </c:pt>
                <c:pt idx="2">
                  <c:v>0.15</c:v>
                </c:pt>
                <c:pt idx="3">
                  <c:v>0.15</c:v>
                </c:pt>
                <c:pt idx="4">
                  <c:v>0.5</c:v>
                </c:pt>
                <c:pt idx="5">
                  <c:v>0.2</c:v>
                </c:pt>
                <c:pt idx="6">
                  <c:v>0.9</c:v>
                </c:pt>
                <c:pt idx="7">
                  <c:v>0.9</c:v>
                </c:pt>
                <c:pt idx="8">
                  <c:v>1</c:v>
                </c:pt>
                <c:pt idx="9">
                  <c:v>1</c:v>
                </c:pt>
              </c:numCache>
            </c:numRef>
          </c:val>
          <c:smooth val="0"/>
          <c:extLst>
            <c:ext xmlns:c16="http://schemas.microsoft.com/office/drawing/2014/chart" uri="{C3380CC4-5D6E-409C-BE32-E72D297353CC}">
              <c16:uniqueId val="{00000000-D718-FC4A-A333-375FFA1FD747}"/>
            </c:ext>
          </c:extLst>
        </c:ser>
        <c:ser>
          <c:idx val="1"/>
          <c:order val="1"/>
          <c:tx>
            <c:strRef>
              <c:f>Sheet1!$C$1</c:f>
              <c:strCache>
                <c:ptCount val="1"/>
                <c:pt idx="0">
                  <c:v>Skill 2</c:v>
                </c:pt>
              </c:strCache>
            </c:strRef>
          </c:tx>
          <c:spPr>
            <a:ln w="28575" cap="rnd">
              <a:solidFill>
                <a:schemeClr val="tx1">
                  <a:lumMod val="95000"/>
                  <a:lumOff val="5000"/>
                </a:schemeClr>
              </a:solidFill>
              <a:round/>
            </a:ln>
            <a:effectLst/>
          </c:spPr>
          <c:marker>
            <c:symbol val="circle"/>
            <c:size val="5"/>
            <c:spPr>
              <a:solidFill>
                <a:schemeClr val="tx1"/>
              </a:solidFill>
              <a:ln w="9525">
                <a:solidFill>
                  <a:schemeClr val="tx1">
                    <a:lumMod val="95000"/>
                    <a:lumOff val="5000"/>
                  </a:schemeClr>
                </a:solidFill>
              </a:ln>
              <a:effectLst/>
            </c:spPr>
          </c:marker>
          <c:cat>
            <c:strRef>
              <c:f>Sheet1!$A$2:$A$11</c:f>
              <c:strCache>
                <c:ptCount val="10"/>
                <c:pt idx="0">
                  <c:v>Attempt 1</c:v>
                </c:pt>
                <c:pt idx="1">
                  <c:v>Attempt 2</c:v>
                </c:pt>
                <c:pt idx="2">
                  <c:v>Attempt 3</c:v>
                </c:pt>
                <c:pt idx="3">
                  <c:v>Attempt 4</c:v>
                </c:pt>
                <c:pt idx="4">
                  <c:v>Attempt 5</c:v>
                </c:pt>
                <c:pt idx="5">
                  <c:v>Attempt 6</c:v>
                </c:pt>
                <c:pt idx="6">
                  <c:v>Attempt 7</c:v>
                </c:pt>
                <c:pt idx="7">
                  <c:v>Attempt 8</c:v>
                </c:pt>
                <c:pt idx="8">
                  <c:v>Attempt 9</c:v>
                </c:pt>
                <c:pt idx="9">
                  <c:v>Attempt 10</c:v>
                </c:pt>
              </c:strCache>
            </c:strRef>
          </c:cat>
          <c:val>
            <c:numRef>
              <c:f>Sheet1!$C$2:$C$11</c:f>
              <c:numCache>
                <c:formatCode>General</c:formatCode>
                <c:ptCount val="10"/>
                <c:pt idx="0">
                  <c:v>0.15</c:v>
                </c:pt>
                <c:pt idx="1">
                  <c:v>0.15</c:v>
                </c:pt>
                <c:pt idx="2">
                  <c:v>0.5</c:v>
                </c:pt>
                <c:pt idx="3">
                  <c:v>0.2</c:v>
                </c:pt>
                <c:pt idx="4">
                  <c:v>0.15</c:v>
                </c:pt>
                <c:pt idx="5">
                  <c:v>0.15</c:v>
                </c:pt>
                <c:pt idx="6">
                  <c:v>0.5</c:v>
                </c:pt>
                <c:pt idx="7">
                  <c:v>0.2</c:v>
                </c:pt>
                <c:pt idx="8">
                  <c:v>0.7</c:v>
                </c:pt>
                <c:pt idx="9">
                  <c:v>0.7</c:v>
                </c:pt>
              </c:numCache>
            </c:numRef>
          </c:val>
          <c:smooth val="0"/>
          <c:extLst>
            <c:ext xmlns:c16="http://schemas.microsoft.com/office/drawing/2014/chart" uri="{C3380CC4-5D6E-409C-BE32-E72D297353CC}">
              <c16:uniqueId val="{00000001-D718-FC4A-A333-375FFA1FD747}"/>
            </c:ext>
          </c:extLst>
        </c:ser>
        <c:ser>
          <c:idx val="2"/>
          <c:order val="2"/>
          <c:tx>
            <c:strRef>
              <c:f>Sheet1!$D$1</c:f>
              <c:strCache>
                <c:ptCount val="1"/>
                <c:pt idx="0">
                  <c:v>Skill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Sheet1!$A$2:$A$11</c:f>
              <c:strCache>
                <c:ptCount val="10"/>
                <c:pt idx="0">
                  <c:v>Attempt 1</c:v>
                </c:pt>
                <c:pt idx="1">
                  <c:v>Attempt 2</c:v>
                </c:pt>
                <c:pt idx="2">
                  <c:v>Attempt 3</c:v>
                </c:pt>
                <c:pt idx="3">
                  <c:v>Attempt 4</c:v>
                </c:pt>
                <c:pt idx="4">
                  <c:v>Attempt 5</c:v>
                </c:pt>
                <c:pt idx="5">
                  <c:v>Attempt 6</c:v>
                </c:pt>
                <c:pt idx="6">
                  <c:v>Attempt 7</c:v>
                </c:pt>
                <c:pt idx="7">
                  <c:v>Attempt 8</c:v>
                </c:pt>
                <c:pt idx="8">
                  <c:v>Attempt 9</c:v>
                </c:pt>
                <c:pt idx="9">
                  <c:v>Attempt 10</c:v>
                </c:pt>
              </c:strCache>
            </c:strRef>
          </c:cat>
          <c:val>
            <c:numRef>
              <c:f>Sheet1!$D$2:$D$11</c:f>
              <c:numCache>
                <c:formatCode>General</c:formatCode>
                <c:ptCount val="10"/>
                <c:pt idx="0">
                  <c:v>0.6</c:v>
                </c:pt>
                <c:pt idx="1">
                  <c:v>0.6</c:v>
                </c:pt>
                <c:pt idx="2">
                  <c:v>0.7</c:v>
                </c:pt>
                <c:pt idx="3">
                  <c:v>1</c:v>
                </c:pt>
                <c:pt idx="4">
                  <c:v>1</c:v>
                </c:pt>
                <c:pt idx="5">
                  <c:v>1</c:v>
                </c:pt>
                <c:pt idx="6">
                  <c:v>1</c:v>
                </c:pt>
                <c:pt idx="7">
                  <c:v>1</c:v>
                </c:pt>
                <c:pt idx="8">
                  <c:v>1</c:v>
                </c:pt>
                <c:pt idx="9">
                  <c:v>1</c:v>
                </c:pt>
              </c:numCache>
            </c:numRef>
          </c:val>
          <c:smooth val="0"/>
          <c:extLst>
            <c:ext xmlns:c16="http://schemas.microsoft.com/office/drawing/2014/chart" uri="{C3380CC4-5D6E-409C-BE32-E72D297353CC}">
              <c16:uniqueId val="{00000002-D718-FC4A-A333-375FFA1FD747}"/>
            </c:ext>
          </c:extLst>
        </c:ser>
        <c:dLbls>
          <c:showLegendKey val="0"/>
          <c:showVal val="0"/>
          <c:showCatName val="0"/>
          <c:showSerName val="0"/>
          <c:showPercent val="0"/>
          <c:showBubbleSize val="0"/>
        </c:dLbls>
        <c:marker val="1"/>
        <c:smooth val="0"/>
        <c:axId val="700715552"/>
        <c:axId val="700717280"/>
      </c:lineChart>
      <c:catAx>
        <c:axId val="70071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700717280"/>
        <c:crosses val="autoZero"/>
        <c:auto val="1"/>
        <c:lblAlgn val="ctr"/>
        <c:lblOffset val="100"/>
        <c:noMultiLvlLbl val="0"/>
      </c:catAx>
      <c:valAx>
        <c:axId val="7007172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0715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Causes of Google Employee ER Visists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ED-BA40-934F-6E2E802DA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ED-BA40-934F-6E2E802DA1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ED-BA40-934F-6E2E802DA1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ED-BA40-934F-6E2E802DA1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ED-BA40-934F-6E2E802DA1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ED-BA40-934F-6E2E802DA1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ED-BA40-934F-6E2E802DA1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ED-BA40-934F-6E2E802DA1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ED-BA40-934F-6E2E802DA1F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ED-BA40-934F-6E2E802DA1F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ED-BA40-934F-6E2E802DA1F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ED-BA40-934F-6E2E802DA1F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ED-BA40-934F-6E2E802DA1F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ED-BA40-934F-6E2E802DA1F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ED-BA40-934F-6E2E802DA1F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ED-BA40-934F-6E2E802DA1F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ED-BA40-934F-6E2E802DA1F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78ED-BA40-934F-6E2E802DA1F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78ED-BA40-934F-6E2E802DA1F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78ED-BA40-934F-6E2E802DA1F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78ED-BA40-934F-6E2E802DA1F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78ED-BA40-934F-6E2E802DA1F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78ED-BA40-934F-6E2E802DA1F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78ED-BA40-934F-6E2E802DA1F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78ED-BA40-934F-6E2E802DA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Sheet2!$A$1:$A$25</c:f>
              <c:strCache>
                <c:ptCount val="25"/>
                <c:pt idx="0">
                  <c:v>bears</c:v>
                </c:pt>
                <c:pt idx="1">
                  <c:v>tigers</c:v>
                </c:pt>
                <c:pt idx="2">
                  <c:v>honey badgers</c:v>
                </c:pt>
                <c:pt idx="3">
                  <c:v>aardvarks</c:v>
                </c:pt>
                <c:pt idx="4">
                  <c:v>caimens</c:v>
                </c:pt>
                <c:pt idx="5">
                  <c:v>sasquatch</c:v>
                </c:pt>
                <c:pt idx="6">
                  <c:v>house cat</c:v>
                </c:pt>
                <c:pt idx="7">
                  <c:v>dog</c:v>
                </c:pt>
                <c:pt idx="8">
                  <c:v>beaver</c:v>
                </c:pt>
                <c:pt idx="9">
                  <c:v>green frog</c:v>
                </c:pt>
                <c:pt idx="10">
                  <c:v>barn toad</c:v>
                </c:pt>
                <c:pt idx="11">
                  <c:v>littleneck clam</c:v>
                </c:pt>
                <c:pt idx="12">
                  <c:v>tasmanian devil</c:v>
                </c:pt>
                <c:pt idx="13">
                  <c:v>cardinals</c:v>
                </c:pt>
                <c:pt idx="14">
                  <c:v>flame throwers</c:v>
                </c:pt>
                <c:pt idx="15">
                  <c:v>shitake</c:v>
                </c:pt>
                <c:pt idx="16">
                  <c:v>wombats</c:v>
                </c:pt>
                <c:pt idx="17">
                  <c:v>quokka</c:v>
                </c:pt>
                <c:pt idx="18">
                  <c:v>blobfish</c:v>
                </c:pt>
                <c:pt idx="19">
                  <c:v>ibex</c:v>
                </c:pt>
                <c:pt idx="20">
                  <c:v>ifrit</c:v>
                </c:pt>
                <c:pt idx="21">
                  <c:v>quaggga</c:v>
                </c:pt>
                <c:pt idx="22">
                  <c:v>hyena</c:v>
                </c:pt>
                <c:pt idx="23">
                  <c:v>velociraptor</c:v>
                </c:pt>
                <c:pt idx="24">
                  <c:v>axolotl</c:v>
                </c:pt>
              </c:strCache>
            </c:strRef>
          </c:cat>
          <c:val>
            <c:numRef>
              <c:f>Sheet2!$B$1:$B$25</c:f>
              <c:numCache>
                <c:formatCode>0%</c:formatCode>
                <c:ptCount val="25"/>
                <c:pt idx="0">
                  <c:v>0.31</c:v>
                </c:pt>
                <c:pt idx="1">
                  <c:v>0.3</c:v>
                </c:pt>
                <c:pt idx="2">
                  <c:v>0.28999999999999998</c:v>
                </c:pt>
                <c:pt idx="3">
                  <c:v>0.01</c:v>
                </c:pt>
                <c:pt idx="4">
                  <c:v>0.02</c:v>
                </c:pt>
                <c:pt idx="5">
                  <c:v>0.01</c:v>
                </c:pt>
                <c:pt idx="6">
                  <c:v>1.2999999999999999E-2</c:v>
                </c:pt>
                <c:pt idx="7">
                  <c:v>1.4999999999999999E-2</c:v>
                </c:pt>
                <c:pt idx="8">
                  <c:v>1.9E-2</c:v>
                </c:pt>
                <c:pt idx="9">
                  <c:v>2.1999999999999999E-2</c:v>
                </c:pt>
                <c:pt idx="10">
                  <c:v>2.8000000000000001E-2</c:v>
                </c:pt>
                <c:pt idx="11">
                  <c:v>4.1000000000000002E-2</c:v>
                </c:pt>
                <c:pt idx="12">
                  <c:v>1.4E-2</c:v>
                </c:pt>
                <c:pt idx="13">
                  <c:v>0.06</c:v>
                </c:pt>
                <c:pt idx="14">
                  <c:v>2.23E-2</c:v>
                </c:pt>
                <c:pt idx="15">
                  <c:v>1.2999999999999999E-2</c:v>
                </c:pt>
                <c:pt idx="16">
                  <c:v>1.11E-2</c:v>
                </c:pt>
                <c:pt idx="17">
                  <c:v>1.95E-2</c:v>
                </c:pt>
                <c:pt idx="18">
                  <c:v>1.67E-2</c:v>
                </c:pt>
                <c:pt idx="19">
                  <c:v>1.3899999999999999E-2</c:v>
                </c:pt>
                <c:pt idx="20">
                  <c:v>1.3899999999999999E-2</c:v>
                </c:pt>
                <c:pt idx="21">
                  <c:v>8.3999999999999995E-3</c:v>
                </c:pt>
                <c:pt idx="22">
                  <c:v>2.8E-3</c:v>
                </c:pt>
                <c:pt idx="24">
                  <c:v>1.95E-2</c:v>
                </c:pt>
              </c:numCache>
            </c:numRef>
          </c:val>
          <c:extLst>
            <c:ext xmlns:c16="http://schemas.microsoft.com/office/drawing/2014/chart" uri="{C3380CC4-5D6E-409C-BE32-E72D297353CC}">
              <c16:uniqueId val="{00000032-78ED-BA40-934F-6E2E802DA1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Causes of Google Employee ER Visists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ED-BA40-934F-6E2E802DA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ED-BA40-934F-6E2E802DA1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ED-BA40-934F-6E2E802DA1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ED-BA40-934F-6E2E802DA1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ED-BA40-934F-6E2E802DA1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ED-BA40-934F-6E2E802DA1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ED-BA40-934F-6E2E802DA1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ED-BA40-934F-6E2E802DA1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ED-BA40-934F-6E2E802DA1F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ED-BA40-934F-6E2E802DA1F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ED-BA40-934F-6E2E802DA1F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ED-BA40-934F-6E2E802DA1F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ED-BA40-934F-6E2E802DA1F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ED-BA40-934F-6E2E802DA1F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ED-BA40-934F-6E2E802DA1F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ED-BA40-934F-6E2E802DA1F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ED-BA40-934F-6E2E802DA1F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78ED-BA40-934F-6E2E802DA1F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78ED-BA40-934F-6E2E802DA1F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78ED-BA40-934F-6E2E802DA1F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78ED-BA40-934F-6E2E802DA1F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78ED-BA40-934F-6E2E802DA1F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78ED-BA40-934F-6E2E802DA1F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78ED-BA40-934F-6E2E802DA1F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78ED-BA40-934F-6E2E802DA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Sheet2!$A$1:$A$25</c:f>
              <c:strCache>
                <c:ptCount val="25"/>
                <c:pt idx="0">
                  <c:v>bears</c:v>
                </c:pt>
                <c:pt idx="1">
                  <c:v>tigers</c:v>
                </c:pt>
                <c:pt idx="2">
                  <c:v>honey badgers</c:v>
                </c:pt>
                <c:pt idx="3">
                  <c:v>aardvarks</c:v>
                </c:pt>
                <c:pt idx="4">
                  <c:v>caimens</c:v>
                </c:pt>
                <c:pt idx="5">
                  <c:v>sasquatch</c:v>
                </c:pt>
                <c:pt idx="6">
                  <c:v>house cat</c:v>
                </c:pt>
                <c:pt idx="7">
                  <c:v>dog</c:v>
                </c:pt>
                <c:pt idx="8">
                  <c:v>beaver</c:v>
                </c:pt>
                <c:pt idx="9">
                  <c:v>green frog</c:v>
                </c:pt>
                <c:pt idx="10">
                  <c:v>barn toad</c:v>
                </c:pt>
                <c:pt idx="11">
                  <c:v>littleneck clam</c:v>
                </c:pt>
                <c:pt idx="12">
                  <c:v>tasmanian devil</c:v>
                </c:pt>
                <c:pt idx="13">
                  <c:v>cardinals</c:v>
                </c:pt>
                <c:pt idx="14">
                  <c:v>flame throwers</c:v>
                </c:pt>
                <c:pt idx="15">
                  <c:v>shitake</c:v>
                </c:pt>
                <c:pt idx="16">
                  <c:v>wombats</c:v>
                </c:pt>
                <c:pt idx="17">
                  <c:v>quokka</c:v>
                </c:pt>
                <c:pt idx="18">
                  <c:v>blobfish</c:v>
                </c:pt>
                <c:pt idx="19">
                  <c:v>ibex</c:v>
                </c:pt>
                <c:pt idx="20">
                  <c:v>ifrit</c:v>
                </c:pt>
                <c:pt idx="21">
                  <c:v>quaggga</c:v>
                </c:pt>
                <c:pt idx="22">
                  <c:v>hyena</c:v>
                </c:pt>
                <c:pt idx="23">
                  <c:v>velociraptor</c:v>
                </c:pt>
                <c:pt idx="24">
                  <c:v>axolotl</c:v>
                </c:pt>
              </c:strCache>
            </c:strRef>
          </c:cat>
          <c:val>
            <c:numRef>
              <c:f>Sheet2!$B$1:$B$25</c:f>
              <c:numCache>
                <c:formatCode>0%</c:formatCode>
                <c:ptCount val="25"/>
                <c:pt idx="0">
                  <c:v>0.31</c:v>
                </c:pt>
                <c:pt idx="1">
                  <c:v>0.3</c:v>
                </c:pt>
                <c:pt idx="2">
                  <c:v>0.28999999999999998</c:v>
                </c:pt>
                <c:pt idx="3">
                  <c:v>0.01</c:v>
                </c:pt>
                <c:pt idx="4">
                  <c:v>0.02</c:v>
                </c:pt>
                <c:pt idx="5">
                  <c:v>0.01</c:v>
                </c:pt>
                <c:pt idx="6">
                  <c:v>1.2999999999999999E-2</c:v>
                </c:pt>
                <c:pt idx="7">
                  <c:v>1.4999999999999999E-2</c:v>
                </c:pt>
                <c:pt idx="8">
                  <c:v>1.9E-2</c:v>
                </c:pt>
                <c:pt idx="9">
                  <c:v>2.1999999999999999E-2</c:v>
                </c:pt>
                <c:pt idx="10">
                  <c:v>2.8000000000000001E-2</c:v>
                </c:pt>
                <c:pt idx="11">
                  <c:v>4.1000000000000002E-2</c:v>
                </c:pt>
                <c:pt idx="12">
                  <c:v>1.4E-2</c:v>
                </c:pt>
                <c:pt idx="13">
                  <c:v>0.06</c:v>
                </c:pt>
                <c:pt idx="14">
                  <c:v>2.23E-2</c:v>
                </c:pt>
                <c:pt idx="15">
                  <c:v>1.2999999999999999E-2</c:v>
                </c:pt>
                <c:pt idx="16">
                  <c:v>1.11E-2</c:v>
                </c:pt>
                <c:pt idx="17">
                  <c:v>1.95E-2</c:v>
                </c:pt>
                <c:pt idx="18">
                  <c:v>1.67E-2</c:v>
                </c:pt>
                <c:pt idx="19">
                  <c:v>1.3899999999999999E-2</c:v>
                </c:pt>
                <c:pt idx="20">
                  <c:v>1.3899999999999999E-2</c:v>
                </c:pt>
                <c:pt idx="21">
                  <c:v>8.3999999999999995E-3</c:v>
                </c:pt>
                <c:pt idx="22">
                  <c:v>2.8E-3</c:v>
                </c:pt>
                <c:pt idx="24">
                  <c:v>1.95E-2</c:v>
                </c:pt>
              </c:numCache>
            </c:numRef>
          </c:val>
          <c:extLst>
            <c:ext xmlns:c16="http://schemas.microsoft.com/office/drawing/2014/chart" uri="{C3380CC4-5D6E-409C-BE32-E72D297353CC}">
              <c16:uniqueId val="{00000032-78ED-BA40-934F-6E2E802DA1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Causes of Google Employee ER Visists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ED-BA40-934F-6E2E802DA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ED-BA40-934F-6E2E802DA1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ED-BA40-934F-6E2E802DA1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ED-BA40-934F-6E2E802DA1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ED-BA40-934F-6E2E802DA1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ED-BA40-934F-6E2E802DA1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ED-BA40-934F-6E2E802DA1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ED-BA40-934F-6E2E802DA1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ED-BA40-934F-6E2E802DA1F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ED-BA40-934F-6E2E802DA1F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ED-BA40-934F-6E2E802DA1F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ED-BA40-934F-6E2E802DA1F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ED-BA40-934F-6E2E802DA1F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ED-BA40-934F-6E2E802DA1F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ED-BA40-934F-6E2E802DA1F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ED-BA40-934F-6E2E802DA1F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ED-BA40-934F-6E2E802DA1F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78ED-BA40-934F-6E2E802DA1F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78ED-BA40-934F-6E2E802DA1F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78ED-BA40-934F-6E2E802DA1F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78ED-BA40-934F-6E2E802DA1F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78ED-BA40-934F-6E2E802DA1F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78ED-BA40-934F-6E2E802DA1F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78ED-BA40-934F-6E2E802DA1F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78ED-BA40-934F-6E2E802DA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Sheet2!$A$1:$A$25</c:f>
              <c:strCache>
                <c:ptCount val="25"/>
                <c:pt idx="0">
                  <c:v>bears</c:v>
                </c:pt>
                <c:pt idx="1">
                  <c:v>tigers</c:v>
                </c:pt>
                <c:pt idx="2">
                  <c:v>honey badgers</c:v>
                </c:pt>
                <c:pt idx="3">
                  <c:v>aardvarks</c:v>
                </c:pt>
                <c:pt idx="4">
                  <c:v>caimens</c:v>
                </c:pt>
                <c:pt idx="5">
                  <c:v>sasquatch</c:v>
                </c:pt>
                <c:pt idx="6">
                  <c:v>house cat</c:v>
                </c:pt>
                <c:pt idx="7">
                  <c:v>dog</c:v>
                </c:pt>
                <c:pt idx="8">
                  <c:v>beaver</c:v>
                </c:pt>
                <c:pt idx="9">
                  <c:v>green frog</c:v>
                </c:pt>
                <c:pt idx="10">
                  <c:v>barn toad</c:v>
                </c:pt>
                <c:pt idx="11">
                  <c:v>littleneck clam</c:v>
                </c:pt>
                <c:pt idx="12">
                  <c:v>tasmanian devil</c:v>
                </c:pt>
                <c:pt idx="13">
                  <c:v>cardinals</c:v>
                </c:pt>
                <c:pt idx="14">
                  <c:v>flame throwers</c:v>
                </c:pt>
                <c:pt idx="15">
                  <c:v>shitake</c:v>
                </c:pt>
                <c:pt idx="16">
                  <c:v>wombats</c:v>
                </c:pt>
                <c:pt idx="17">
                  <c:v>quokka</c:v>
                </c:pt>
                <c:pt idx="18">
                  <c:v>blobfish</c:v>
                </c:pt>
                <c:pt idx="19">
                  <c:v>ibex</c:v>
                </c:pt>
                <c:pt idx="20">
                  <c:v>ifrit</c:v>
                </c:pt>
                <c:pt idx="21">
                  <c:v>quaggga</c:v>
                </c:pt>
                <c:pt idx="22">
                  <c:v>hyena</c:v>
                </c:pt>
                <c:pt idx="23">
                  <c:v>velociraptor</c:v>
                </c:pt>
                <c:pt idx="24">
                  <c:v>axolotl</c:v>
                </c:pt>
              </c:strCache>
            </c:strRef>
          </c:cat>
          <c:val>
            <c:numRef>
              <c:f>Sheet2!$B$1:$B$25</c:f>
              <c:numCache>
                <c:formatCode>0%</c:formatCode>
                <c:ptCount val="25"/>
                <c:pt idx="0">
                  <c:v>0.31</c:v>
                </c:pt>
                <c:pt idx="1">
                  <c:v>0.3</c:v>
                </c:pt>
                <c:pt idx="2">
                  <c:v>0.28999999999999998</c:v>
                </c:pt>
                <c:pt idx="3">
                  <c:v>0.01</c:v>
                </c:pt>
                <c:pt idx="4">
                  <c:v>0.02</c:v>
                </c:pt>
                <c:pt idx="5">
                  <c:v>0.01</c:v>
                </c:pt>
                <c:pt idx="6">
                  <c:v>1.2999999999999999E-2</c:v>
                </c:pt>
                <c:pt idx="7">
                  <c:v>1.4999999999999999E-2</c:v>
                </c:pt>
                <c:pt idx="8">
                  <c:v>1.9E-2</c:v>
                </c:pt>
                <c:pt idx="9">
                  <c:v>2.1999999999999999E-2</c:v>
                </c:pt>
                <c:pt idx="10">
                  <c:v>2.8000000000000001E-2</c:v>
                </c:pt>
                <c:pt idx="11">
                  <c:v>4.1000000000000002E-2</c:v>
                </c:pt>
                <c:pt idx="12">
                  <c:v>1.4E-2</c:v>
                </c:pt>
                <c:pt idx="13">
                  <c:v>0.06</c:v>
                </c:pt>
                <c:pt idx="14">
                  <c:v>2.23E-2</c:v>
                </c:pt>
                <c:pt idx="15">
                  <c:v>1.2999999999999999E-2</c:v>
                </c:pt>
                <c:pt idx="16">
                  <c:v>1.11E-2</c:v>
                </c:pt>
                <c:pt idx="17">
                  <c:v>1.95E-2</c:v>
                </c:pt>
                <c:pt idx="18">
                  <c:v>1.67E-2</c:v>
                </c:pt>
                <c:pt idx="19">
                  <c:v>1.3899999999999999E-2</c:v>
                </c:pt>
                <c:pt idx="20">
                  <c:v>1.3899999999999999E-2</c:v>
                </c:pt>
                <c:pt idx="21">
                  <c:v>8.3999999999999995E-3</c:v>
                </c:pt>
                <c:pt idx="22">
                  <c:v>2.8E-3</c:v>
                </c:pt>
                <c:pt idx="24">
                  <c:v>1.95E-2</c:v>
                </c:pt>
              </c:numCache>
            </c:numRef>
          </c:val>
          <c:extLst>
            <c:ext xmlns:c16="http://schemas.microsoft.com/office/drawing/2014/chart" uri="{C3380CC4-5D6E-409C-BE32-E72D297353CC}">
              <c16:uniqueId val="{00000032-78ED-BA40-934F-6E2E802DA1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Causes of Google Employee ER Visists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ED-BA40-934F-6E2E802DA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ED-BA40-934F-6E2E802DA1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ED-BA40-934F-6E2E802DA1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ED-BA40-934F-6E2E802DA1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ED-BA40-934F-6E2E802DA1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ED-BA40-934F-6E2E802DA1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ED-BA40-934F-6E2E802DA1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ED-BA40-934F-6E2E802DA1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ED-BA40-934F-6E2E802DA1F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ED-BA40-934F-6E2E802DA1F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ED-BA40-934F-6E2E802DA1F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ED-BA40-934F-6E2E802DA1F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ED-BA40-934F-6E2E802DA1F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ED-BA40-934F-6E2E802DA1F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ED-BA40-934F-6E2E802DA1F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ED-BA40-934F-6E2E802DA1F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ED-BA40-934F-6E2E802DA1F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78ED-BA40-934F-6E2E802DA1F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78ED-BA40-934F-6E2E802DA1F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78ED-BA40-934F-6E2E802DA1F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78ED-BA40-934F-6E2E802DA1F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78ED-BA40-934F-6E2E802DA1F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78ED-BA40-934F-6E2E802DA1F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78ED-BA40-934F-6E2E802DA1F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78ED-BA40-934F-6E2E802DA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Sheet2!$A$1:$A$25</c:f>
              <c:strCache>
                <c:ptCount val="25"/>
                <c:pt idx="0">
                  <c:v>bears</c:v>
                </c:pt>
                <c:pt idx="1">
                  <c:v>tigers</c:v>
                </c:pt>
                <c:pt idx="2">
                  <c:v>honey badgers</c:v>
                </c:pt>
                <c:pt idx="3">
                  <c:v>aardvarks</c:v>
                </c:pt>
                <c:pt idx="4">
                  <c:v>caimens</c:v>
                </c:pt>
                <c:pt idx="5">
                  <c:v>sasquatch</c:v>
                </c:pt>
                <c:pt idx="6">
                  <c:v>house cat</c:v>
                </c:pt>
                <c:pt idx="7">
                  <c:v>dog</c:v>
                </c:pt>
                <c:pt idx="8">
                  <c:v>beaver</c:v>
                </c:pt>
                <c:pt idx="9">
                  <c:v>green frog</c:v>
                </c:pt>
                <c:pt idx="10">
                  <c:v>barn toad</c:v>
                </c:pt>
                <c:pt idx="11">
                  <c:v>littleneck clam</c:v>
                </c:pt>
                <c:pt idx="12">
                  <c:v>tasmanian devil</c:v>
                </c:pt>
                <c:pt idx="13">
                  <c:v>cardinals</c:v>
                </c:pt>
                <c:pt idx="14">
                  <c:v>flame throwers</c:v>
                </c:pt>
                <c:pt idx="15">
                  <c:v>shitake</c:v>
                </c:pt>
                <c:pt idx="16">
                  <c:v>wombats</c:v>
                </c:pt>
                <c:pt idx="17">
                  <c:v>quokka</c:v>
                </c:pt>
                <c:pt idx="18">
                  <c:v>blobfish</c:v>
                </c:pt>
                <c:pt idx="19">
                  <c:v>ibex</c:v>
                </c:pt>
                <c:pt idx="20">
                  <c:v>ifrit</c:v>
                </c:pt>
                <c:pt idx="21">
                  <c:v>quaggga</c:v>
                </c:pt>
                <c:pt idx="22">
                  <c:v>hyena</c:v>
                </c:pt>
                <c:pt idx="23">
                  <c:v>velociraptor</c:v>
                </c:pt>
                <c:pt idx="24">
                  <c:v>axolotl</c:v>
                </c:pt>
              </c:strCache>
            </c:strRef>
          </c:cat>
          <c:val>
            <c:numRef>
              <c:f>Sheet2!$B$1:$B$25</c:f>
              <c:numCache>
                <c:formatCode>0%</c:formatCode>
                <c:ptCount val="25"/>
                <c:pt idx="0">
                  <c:v>0.31</c:v>
                </c:pt>
                <c:pt idx="1">
                  <c:v>0.3</c:v>
                </c:pt>
                <c:pt idx="2">
                  <c:v>0.28999999999999998</c:v>
                </c:pt>
                <c:pt idx="3">
                  <c:v>0.01</c:v>
                </c:pt>
                <c:pt idx="4">
                  <c:v>0.02</c:v>
                </c:pt>
                <c:pt idx="5">
                  <c:v>0.01</c:v>
                </c:pt>
                <c:pt idx="6">
                  <c:v>1.2999999999999999E-2</c:v>
                </c:pt>
                <c:pt idx="7">
                  <c:v>1.4999999999999999E-2</c:v>
                </c:pt>
                <c:pt idx="8">
                  <c:v>1.9E-2</c:v>
                </c:pt>
                <c:pt idx="9">
                  <c:v>2.1999999999999999E-2</c:v>
                </c:pt>
                <c:pt idx="10">
                  <c:v>2.8000000000000001E-2</c:v>
                </c:pt>
                <c:pt idx="11">
                  <c:v>4.1000000000000002E-2</c:v>
                </c:pt>
                <c:pt idx="12">
                  <c:v>1.4E-2</c:v>
                </c:pt>
                <c:pt idx="13">
                  <c:v>0.06</c:v>
                </c:pt>
                <c:pt idx="14">
                  <c:v>2.23E-2</c:v>
                </c:pt>
                <c:pt idx="15">
                  <c:v>1.2999999999999999E-2</c:v>
                </c:pt>
                <c:pt idx="16">
                  <c:v>1.11E-2</c:v>
                </c:pt>
                <c:pt idx="17">
                  <c:v>1.95E-2</c:v>
                </c:pt>
                <c:pt idx="18">
                  <c:v>1.67E-2</c:v>
                </c:pt>
                <c:pt idx="19">
                  <c:v>1.3899999999999999E-2</c:v>
                </c:pt>
                <c:pt idx="20">
                  <c:v>1.3899999999999999E-2</c:v>
                </c:pt>
                <c:pt idx="21">
                  <c:v>8.3999999999999995E-3</c:v>
                </c:pt>
                <c:pt idx="22">
                  <c:v>2.8E-3</c:v>
                </c:pt>
                <c:pt idx="24">
                  <c:v>1.95E-2</c:v>
                </c:pt>
              </c:numCache>
            </c:numRef>
          </c:val>
          <c:extLst>
            <c:ext xmlns:c16="http://schemas.microsoft.com/office/drawing/2014/chart" uri="{C3380CC4-5D6E-409C-BE32-E72D297353CC}">
              <c16:uniqueId val="{00000032-78ED-BA40-934F-6E2E802DA1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1</c:v>
                </c:pt>
              </c:strCache>
            </c:strRef>
          </c:tx>
          <c:spPr>
            <a:solidFill>
              <a:schemeClr val="accent5">
                <a:lumMod val="60000"/>
                <a:lumOff val="4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97</c:v>
                </c:pt>
                <c:pt idx="1">
                  <c:v>99</c:v>
                </c:pt>
                <c:pt idx="2">
                  <c:v>93</c:v>
                </c:pt>
                <c:pt idx="3">
                  <c:v>100</c:v>
                </c:pt>
                <c:pt idx="4">
                  <c:v>98</c:v>
                </c:pt>
                <c:pt idx="5">
                  <c:v>91</c:v>
                </c:pt>
                <c:pt idx="6">
                  <c:v>92</c:v>
                </c:pt>
                <c:pt idx="7">
                  <c:v>98</c:v>
                </c:pt>
                <c:pt idx="8">
                  <c:v>98</c:v>
                </c:pt>
                <c:pt idx="9">
                  <c:v>93</c:v>
                </c:pt>
                <c:pt idx="10">
                  <c:v>95</c:v>
                </c:pt>
                <c:pt idx="11">
                  <c:v>100</c:v>
                </c:pt>
                <c:pt idx="12">
                  <c:v>90</c:v>
                </c:pt>
                <c:pt idx="13">
                  <c:v>95</c:v>
                </c:pt>
                <c:pt idx="14">
                  <c:v>97</c:v>
                </c:pt>
                <c:pt idx="15">
                  <c:v>93</c:v>
                </c:pt>
                <c:pt idx="16">
                  <c:v>95</c:v>
                </c:pt>
                <c:pt idx="17">
                  <c:v>92</c:v>
                </c:pt>
                <c:pt idx="18">
                  <c:v>93</c:v>
                </c:pt>
                <c:pt idx="19">
                  <c:v>92</c:v>
                </c:pt>
                <c:pt idx="20">
                  <c:v>85</c:v>
                </c:pt>
                <c:pt idx="21">
                  <c:v>99</c:v>
                </c:pt>
              </c:numCache>
            </c:numRef>
          </c:val>
          <c:extLst>
            <c:ext xmlns:c16="http://schemas.microsoft.com/office/drawing/2014/chart" uri="{C3380CC4-5D6E-409C-BE32-E72D297353CC}">
              <c16:uniqueId val="{00000000-895E-F444-AD95-AC8331F83B0C}"/>
            </c:ext>
          </c:extLst>
        </c:ser>
        <c:ser>
          <c:idx val="1"/>
          <c:order val="1"/>
          <c:tx>
            <c:strRef>
              <c:f>Sheet1!$C$1</c:f>
              <c:strCache>
                <c:ptCount val="1"/>
                <c:pt idx="0">
                  <c:v>Quis 2</c:v>
                </c:pt>
              </c:strCache>
            </c:strRef>
          </c:tx>
          <c:spPr>
            <a:solidFill>
              <a:schemeClr val="accent5">
                <a:lumMod val="20000"/>
                <a:lumOff val="8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100</c:v>
                </c:pt>
                <c:pt idx="1">
                  <c:v>100</c:v>
                </c:pt>
                <c:pt idx="2">
                  <c:v>98</c:v>
                </c:pt>
                <c:pt idx="3">
                  <c:v>97</c:v>
                </c:pt>
                <c:pt idx="4">
                  <c:v>97</c:v>
                </c:pt>
                <c:pt idx="5">
                  <c:v>100</c:v>
                </c:pt>
                <c:pt idx="6">
                  <c:v>98</c:v>
                </c:pt>
                <c:pt idx="7">
                  <c:v>91</c:v>
                </c:pt>
                <c:pt idx="8">
                  <c:v>93</c:v>
                </c:pt>
                <c:pt idx="9">
                  <c:v>95</c:v>
                </c:pt>
                <c:pt idx="10">
                  <c:v>100</c:v>
                </c:pt>
                <c:pt idx="11">
                  <c:v>98</c:v>
                </c:pt>
                <c:pt idx="12">
                  <c:v>98</c:v>
                </c:pt>
                <c:pt idx="13">
                  <c:v>100</c:v>
                </c:pt>
                <c:pt idx="14">
                  <c:v>95</c:v>
                </c:pt>
                <c:pt idx="15">
                  <c:v>97</c:v>
                </c:pt>
                <c:pt idx="16">
                  <c:v>93</c:v>
                </c:pt>
                <c:pt idx="17">
                  <c:v>92</c:v>
                </c:pt>
                <c:pt idx="18">
                  <c:v>97</c:v>
                </c:pt>
                <c:pt idx="19">
                  <c:v>98</c:v>
                </c:pt>
                <c:pt idx="20">
                  <c:v>83</c:v>
                </c:pt>
                <c:pt idx="21">
                  <c:v>100</c:v>
                </c:pt>
              </c:numCache>
            </c:numRef>
          </c:val>
          <c:extLst>
            <c:ext xmlns:c16="http://schemas.microsoft.com/office/drawing/2014/chart" uri="{C3380CC4-5D6E-409C-BE32-E72D297353CC}">
              <c16:uniqueId val="{00000001-895E-F444-AD95-AC8331F83B0C}"/>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Causes of Google Employee ER Visists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ED-BA40-934F-6E2E802DA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ED-BA40-934F-6E2E802DA1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ED-BA40-934F-6E2E802DA1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ED-BA40-934F-6E2E802DA1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ED-BA40-934F-6E2E802DA1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ED-BA40-934F-6E2E802DA1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ED-BA40-934F-6E2E802DA1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ED-BA40-934F-6E2E802DA1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ED-BA40-934F-6E2E802DA1F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ED-BA40-934F-6E2E802DA1F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ED-BA40-934F-6E2E802DA1F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ED-BA40-934F-6E2E802DA1F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ED-BA40-934F-6E2E802DA1F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ED-BA40-934F-6E2E802DA1F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ED-BA40-934F-6E2E802DA1F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ED-BA40-934F-6E2E802DA1F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ED-BA40-934F-6E2E802DA1F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78ED-BA40-934F-6E2E802DA1F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78ED-BA40-934F-6E2E802DA1F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78ED-BA40-934F-6E2E802DA1F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78ED-BA40-934F-6E2E802DA1F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78ED-BA40-934F-6E2E802DA1F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78ED-BA40-934F-6E2E802DA1F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78ED-BA40-934F-6E2E802DA1F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78ED-BA40-934F-6E2E802DA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Sheet2!$A$1:$A$25</c:f>
              <c:strCache>
                <c:ptCount val="25"/>
                <c:pt idx="0">
                  <c:v>bears</c:v>
                </c:pt>
                <c:pt idx="1">
                  <c:v>tigers</c:v>
                </c:pt>
                <c:pt idx="2">
                  <c:v>honey badgers</c:v>
                </c:pt>
                <c:pt idx="3">
                  <c:v>aardvarks</c:v>
                </c:pt>
                <c:pt idx="4">
                  <c:v>caimens</c:v>
                </c:pt>
                <c:pt idx="5">
                  <c:v>sasquatch</c:v>
                </c:pt>
                <c:pt idx="6">
                  <c:v>house cat</c:v>
                </c:pt>
                <c:pt idx="7">
                  <c:v>dog</c:v>
                </c:pt>
                <c:pt idx="8">
                  <c:v>beaver</c:v>
                </c:pt>
                <c:pt idx="9">
                  <c:v>green frog</c:v>
                </c:pt>
                <c:pt idx="10">
                  <c:v>barn toad</c:v>
                </c:pt>
                <c:pt idx="11">
                  <c:v>littleneck clam</c:v>
                </c:pt>
                <c:pt idx="12">
                  <c:v>tasmanian devil</c:v>
                </c:pt>
                <c:pt idx="13">
                  <c:v>cardinals</c:v>
                </c:pt>
                <c:pt idx="14">
                  <c:v>flame throwers</c:v>
                </c:pt>
                <c:pt idx="15">
                  <c:v>shitake</c:v>
                </c:pt>
                <c:pt idx="16">
                  <c:v>wombats</c:v>
                </c:pt>
                <c:pt idx="17">
                  <c:v>quokka</c:v>
                </c:pt>
                <c:pt idx="18">
                  <c:v>blobfish</c:v>
                </c:pt>
                <c:pt idx="19">
                  <c:v>ibex</c:v>
                </c:pt>
                <c:pt idx="20">
                  <c:v>ifrit</c:v>
                </c:pt>
                <c:pt idx="21">
                  <c:v>quaggga</c:v>
                </c:pt>
                <c:pt idx="22">
                  <c:v>hyena</c:v>
                </c:pt>
                <c:pt idx="23">
                  <c:v>velociraptor</c:v>
                </c:pt>
                <c:pt idx="24">
                  <c:v>axolotl</c:v>
                </c:pt>
              </c:strCache>
            </c:strRef>
          </c:cat>
          <c:val>
            <c:numRef>
              <c:f>Sheet2!$B$1:$B$25</c:f>
              <c:numCache>
                <c:formatCode>0%</c:formatCode>
                <c:ptCount val="25"/>
                <c:pt idx="0">
                  <c:v>0.31</c:v>
                </c:pt>
                <c:pt idx="1">
                  <c:v>0.3</c:v>
                </c:pt>
                <c:pt idx="2">
                  <c:v>0.28999999999999998</c:v>
                </c:pt>
                <c:pt idx="3">
                  <c:v>0.01</c:v>
                </c:pt>
                <c:pt idx="4">
                  <c:v>0.02</c:v>
                </c:pt>
                <c:pt idx="5">
                  <c:v>0.01</c:v>
                </c:pt>
                <c:pt idx="6">
                  <c:v>1.2999999999999999E-2</c:v>
                </c:pt>
                <c:pt idx="7">
                  <c:v>1.4999999999999999E-2</c:v>
                </c:pt>
                <c:pt idx="8">
                  <c:v>1.9E-2</c:v>
                </c:pt>
                <c:pt idx="9">
                  <c:v>2.1999999999999999E-2</c:v>
                </c:pt>
                <c:pt idx="10">
                  <c:v>2.8000000000000001E-2</c:v>
                </c:pt>
                <c:pt idx="11">
                  <c:v>4.1000000000000002E-2</c:v>
                </c:pt>
                <c:pt idx="12">
                  <c:v>1.4E-2</c:v>
                </c:pt>
                <c:pt idx="13">
                  <c:v>0.06</c:v>
                </c:pt>
                <c:pt idx="14">
                  <c:v>2.23E-2</c:v>
                </c:pt>
                <c:pt idx="15">
                  <c:v>1.2999999999999999E-2</c:v>
                </c:pt>
                <c:pt idx="16">
                  <c:v>1.11E-2</c:v>
                </c:pt>
                <c:pt idx="17">
                  <c:v>1.95E-2</c:v>
                </c:pt>
                <c:pt idx="18">
                  <c:v>1.67E-2</c:v>
                </c:pt>
                <c:pt idx="19">
                  <c:v>1.3899999999999999E-2</c:v>
                </c:pt>
                <c:pt idx="20">
                  <c:v>1.3899999999999999E-2</c:v>
                </c:pt>
                <c:pt idx="21">
                  <c:v>8.3999999999999995E-3</c:v>
                </c:pt>
                <c:pt idx="22">
                  <c:v>2.8E-3</c:v>
                </c:pt>
                <c:pt idx="24">
                  <c:v>1.95E-2</c:v>
                </c:pt>
              </c:numCache>
            </c:numRef>
          </c:val>
          <c:extLst>
            <c:ext xmlns:c16="http://schemas.microsoft.com/office/drawing/2014/chart" uri="{C3380CC4-5D6E-409C-BE32-E72D297353CC}">
              <c16:uniqueId val="{00000032-78ED-BA40-934F-6E2E802DA1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Causes of Google Employee ER Visists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8ED-BA40-934F-6E2E802DA1F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8ED-BA40-934F-6E2E802DA1F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8ED-BA40-934F-6E2E802DA1F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8ED-BA40-934F-6E2E802DA1F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8ED-BA40-934F-6E2E802DA1F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8ED-BA40-934F-6E2E802DA1F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8ED-BA40-934F-6E2E802DA1F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8ED-BA40-934F-6E2E802DA1F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8ED-BA40-934F-6E2E802DA1F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8ED-BA40-934F-6E2E802DA1F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8ED-BA40-934F-6E2E802DA1F1}"/>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8ED-BA40-934F-6E2E802DA1F1}"/>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8ED-BA40-934F-6E2E802DA1F1}"/>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8ED-BA40-934F-6E2E802DA1F1}"/>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8ED-BA40-934F-6E2E802DA1F1}"/>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8ED-BA40-934F-6E2E802DA1F1}"/>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8ED-BA40-934F-6E2E802DA1F1}"/>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78ED-BA40-934F-6E2E802DA1F1}"/>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78ED-BA40-934F-6E2E802DA1F1}"/>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78ED-BA40-934F-6E2E802DA1F1}"/>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78ED-BA40-934F-6E2E802DA1F1}"/>
              </c:ext>
            </c:extLst>
          </c:dPt>
          <c:dPt>
            <c:idx val="2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2B-78ED-BA40-934F-6E2E802DA1F1}"/>
              </c:ext>
            </c:extLst>
          </c:dPt>
          <c:dPt>
            <c:idx val="22"/>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2D-78ED-BA40-934F-6E2E802DA1F1}"/>
              </c:ext>
            </c:extLst>
          </c:dPt>
          <c:dPt>
            <c:idx val="23"/>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2F-78ED-BA40-934F-6E2E802DA1F1}"/>
              </c:ext>
            </c:extLst>
          </c:dPt>
          <c:dPt>
            <c:idx val="24"/>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31-78ED-BA40-934F-6E2E802DA1F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Sheet2!$A$1:$A$25</c:f>
              <c:strCache>
                <c:ptCount val="25"/>
                <c:pt idx="0">
                  <c:v>bears</c:v>
                </c:pt>
                <c:pt idx="1">
                  <c:v>tigers</c:v>
                </c:pt>
                <c:pt idx="2">
                  <c:v>honey badgers</c:v>
                </c:pt>
                <c:pt idx="3">
                  <c:v>aardvarks</c:v>
                </c:pt>
                <c:pt idx="4">
                  <c:v>caimens</c:v>
                </c:pt>
                <c:pt idx="5">
                  <c:v>sasquatch</c:v>
                </c:pt>
                <c:pt idx="6">
                  <c:v>house cat</c:v>
                </c:pt>
                <c:pt idx="7">
                  <c:v>dog</c:v>
                </c:pt>
                <c:pt idx="8">
                  <c:v>beaver</c:v>
                </c:pt>
                <c:pt idx="9">
                  <c:v>green frog</c:v>
                </c:pt>
                <c:pt idx="10">
                  <c:v>barn toad</c:v>
                </c:pt>
                <c:pt idx="11">
                  <c:v>littleneck clam</c:v>
                </c:pt>
                <c:pt idx="12">
                  <c:v>tasmanian devil</c:v>
                </c:pt>
                <c:pt idx="13">
                  <c:v>cardinals</c:v>
                </c:pt>
                <c:pt idx="14">
                  <c:v>flame throwers</c:v>
                </c:pt>
                <c:pt idx="15">
                  <c:v>shitake</c:v>
                </c:pt>
                <c:pt idx="16">
                  <c:v>wombats</c:v>
                </c:pt>
                <c:pt idx="17">
                  <c:v>quokka</c:v>
                </c:pt>
                <c:pt idx="18">
                  <c:v>blobfish</c:v>
                </c:pt>
                <c:pt idx="19">
                  <c:v>ibex</c:v>
                </c:pt>
                <c:pt idx="20">
                  <c:v>ifrit</c:v>
                </c:pt>
                <c:pt idx="21">
                  <c:v>quaggga</c:v>
                </c:pt>
                <c:pt idx="22">
                  <c:v>hyena</c:v>
                </c:pt>
                <c:pt idx="23">
                  <c:v>velociraptor</c:v>
                </c:pt>
                <c:pt idx="24">
                  <c:v>axolotl</c:v>
                </c:pt>
              </c:strCache>
            </c:strRef>
          </c:cat>
          <c:val>
            <c:numRef>
              <c:f>Sheet2!$B$1:$B$25</c:f>
              <c:numCache>
                <c:formatCode>0%</c:formatCode>
                <c:ptCount val="25"/>
                <c:pt idx="0">
                  <c:v>0.31</c:v>
                </c:pt>
                <c:pt idx="1">
                  <c:v>0.3</c:v>
                </c:pt>
                <c:pt idx="2">
                  <c:v>0.28999999999999998</c:v>
                </c:pt>
                <c:pt idx="3">
                  <c:v>0.01</c:v>
                </c:pt>
                <c:pt idx="4">
                  <c:v>0.02</c:v>
                </c:pt>
                <c:pt idx="5">
                  <c:v>0.01</c:v>
                </c:pt>
                <c:pt idx="6">
                  <c:v>1.2999999999999999E-2</c:v>
                </c:pt>
                <c:pt idx="7">
                  <c:v>1.4999999999999999E-2</c:v>
                </c:pt>
                <c:pt idx="8">
                  <c:v>1.9E-2</c:v>
                </c:pt>
                <c:pt idx="9">
                  <c:v>2.1999999999999999E-2</c:v>
                </c:pt>
                <c:pt idx="10">
                  <c:v>2.8000000000000001E-2</c:v>
                </c:pt>
                <c:pt idx="11">
                  <c:v>4.1000000000000002E-2</c:v>
                </c:pt>
                <c:pt idx="12">
                  <c:v>1.4E-2</c:v>
                </c:pt>
                <c:pt idx="13">
                  <c:v>0.06</c:v>
                </c:pt>
                <c:pt idx="14">
                  <c:v>2.23E-2</c:v>
                </c:pt>
                <c:pt idx="15">
                  <c:v>1.2999999999999999E-2</c:v>
                </c:pt>
                <c:pt idx="16">
                  <c:v>1.11E-2</c:v>
                </c:pt>
                <c:pt idx="17">
                  <c:v>1.95E-2</c:v>
                </c:pt>
                <c:pt idx="18">
                  <c:v>1.67E-2</c:v>
                </c:pt>
                <c:pt idx="19">
                  <c:v>1.3899999999999999E-2</c:v>
                </c:pt>
                <c:pt idx="20">
                  <c:v>1.3899999999999999E-2</c:v>
                </c:pt>
                <c:pt idx="21">
                  <c:v>8.3999999999999995E-3</c:v>
                </c:pt>
                <c:pt idx="22">
                  <c:v>2.8E-3</c:v>
                </c:pt>
                <c:pt idx="24">
                  <c:v>1.95E-2</c:v>
                </c:pt>
              </c:numCache>
            </c:numRef>
          </c:val>
          <c:extLst>
            <c:ext xmlns:c16="http://schemas.microsoft.com/office/drawing/2014/chart" uri="{C3380CC4-5D6E-409C-BE32-E72D297353CC}">
              <c16:uniqueId val="{00000032-78ED-BA40-934F-6E2E802DA1F1}"/>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solidFill>
                <a:schemeClr val="accent4"/>
              </a:solidFill>
              <a:ln>
                <a:solidFill>
                  <a:schemeClr val="accent4">
                    <a:lumMod val="20000"/>
                    <a:lumOff val="80000"/>
                  </a:schemeClr>
                </a:solidFill>
              </a:ln>
              <a:effectLst/>
            </c:spPr>
            <c:extLst>
              <c:ext xmlns:c16="http://schemas.microsoft.com/office/drawing/2014/chart" uri="{C3380CC4-5D6E-409C-BE32-E72D297353CC}">
                <c16:uniqueId val="{00000001-4BA1-0D4E-A204-989C9805BDC5}"/>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4BA1-0D4E-A204-989C9805BDC5}"/>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2-6540-B74F-872B-1677A4D68905}"/>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6540-B74F-872B-1677A4D68905}"/>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1-5F51-F742-B8C2-A948EDCA87BB}"/>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2-5F51-F742-B8C2-A948EDCA87BB}"/>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solidFill>
                <a:schemeClr val="accent4"/>
              </a:solidFill>
              <a:ln>
                <a:solidFill>
                  <a:schemeClr val="accent4">
                    <a:lumMod val="20000"/>
                    <a:lumOff val="80000"/>
                  </a:schemeClr>
                </a:solidFill>
              </a:ln>
              <a:effectLst/>
            </c:spPr>
            <c:extLst>
              <c:ext xmlns:c16="http://schemas.microsoft.com/office/drawing/2014/chart" uri="{C3380CC4-5D6E-409C-BE32-E72D297353CC}">
                <c16:uniqueId val="{00000001-4BA1-0D4E-A204-989C9805BDC5}"/>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4BA1-0D4E-A204-989C9805BDC5}"/>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2-6540-B74F-872B-1677A4D68905}"/>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6540-B74F-872B-1677A4D68905}"/>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1-5F51-F742-B8C2-A948EDCA87BB}"/>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2-5F51-F742-B8C2-A948EDCA87BB}"/>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solidFill>
                <a:schemeClr val="accent4"/>
              </a:solidFill>
              <a:ln>
                <a:solidFill>
                  <a:schemeClr val="accent4">
                    <a:lumMod val="20000"/>
                    <a:lumOff val="80000"/>
                  </a:schemeClr>
                </a:solidFill>
              </a:ln>
              <a:effectLst/>
            </c:spPr>
            <c:extLst>
              <c:ext xmlns:c16="http://schemas.microsoft.com/office/drawing/2014/chart" uri="{C3380CC4-5D6E-409C-BE32-E72D297353CC}">
                <c16:uniqueId val="{00000001-4BA1-0D4E-A204-989C9805BDC5}"/>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4BA1-0D4E-A204-989C9805BDC5}"/>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2-6540-B74F-872B-1677A4D68905}"/>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0-6540-B74F-872B-1677A4D68905}"/>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dPt>
            <c:idx val="4"/>
            <c:invertIfNegative val="0"/>
            <c:bubble3D val="0"/>
            <c:spPr>
              <a:noFill/>
              <a:ln>
                <a:noFill/>
              </a:ln>
              <a:effectLst/>
            </c:spPr>
            <c:extLst>
              <c:ext xmlns:c16="http://schemas.microsoft.com/office/drawing/2014/chart" uri="{C3380CC4-5D6E-409C-BE32-E72D297353CC}">
                <c16:uniqueId val="{00000000-CBB5-3148-B12D-6B2C4F251903}"/>
              </c:ext>
            </c:extLst>
          </c:dPt>
          <c:dPt>
            <c:idx val="5"/>
            <c:invertIfNegative val="0"/>
            <c:bubble3D val="0"/>
            <c:spPr>
              <a:noFill/>
              <a:ln>
                <a:noFill/>
              </a:ln>
              <a:effectLst/>
            </c:spPr>
            <c:extLst>
              <c:ext xmlns:c16="http://schemas.microsoft.com/office/drawing/2014/chart" uri="{C3380CC4-5D6E-409C-BE32-E72D297353CC}">
                <c16:uniqueId val="{00000001-CBB5-3148-B12D-6B2C4F251903}"/>
              </c:ext>
            </c:extLst>
          </c:dPt>
          <c:dPt>
            <c:idx val="6"/>
            <c:invertIfNegative val="0"/>
            <c:bubble3D val="0"/>
            <c:spPr>
              <a:noFill/>
              <a:ln>
                <a:noFill/>
              </a:ln>
              <a:effectLst/>
            </c:spPr>
            <c:extLst>
              <c:ext xmlns:c16="http://schemas.microsoft.com/office/drawing/2014/chart" uri="{C3380CC4-5D6E-409C-BE32-E72D297353CC}">
                <c16:uniqueId val="{00000002-CBB5-3148-B12D-6B2C4F251903}"/>
              </c:ext>
            </c:extLst>
          </c:dPt>
          <c:dPt>
            <c:idx val="7"/>
            <c:invertIfNegative val="0"/>
            <c:bubble3D val="0"/>
            <c:spPr>
              <a:noFill/>
              <a:ln>
                <a:noFill/>
              </a:ln>
              <a:effectLst/>
            </c:spPr>
            <c:extLst>
              <c:ext xmlns:c16="http://schemas.microsoft.com/office/drawing/2014/chart" uri="{C3380CC4-5D6E-409C-BE32-E72D297353CC}">
                <c16:uniqueId val="{00000003-CBB5-3148-B12D-6B2C4F251903}"/>
              </c:ext>
            </c:extLst>
          </c:dPt>
          <c:dPt>
            <c:idx val="8"/>
            <c:invertIfNegative val="0"/>
            <c:bubble3D val="0"/>
            <c:spPr>
              <a:noFill/>
              <a:ln>
                <a:noFill/>
              </a:ln>
              <a:effectLst/>
            </c:spPr>
            <c:extLst>
              <c:ext xmlns:c16="http://schemas.microsoft.com/office/drawing/2014/chart" uri="{C3380CC4-5D6E-409C-BE32-E72D297353CC}">
                <c16:uniqueId val="{00000004-CBB5-3148-B12D-6B2C4F251903}"/>
              </c:ext>
            </c:extLst>
          </c:dPt>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Quiz 3</c:v>
                </c:pt>
              </c:strCache>
            </c:strRef>
          </c:tx>
          <c:spPr>
            <a:solidFill>
              <a:schemeClr val="accent1"/>
            </a:solidFill>
            <a:ln>
              <a:noFill/>
            </a:ln>
            <a:effectLst/>
          </c:spPr>
          <c:invertIfNegative val="0"/>
          <c:dPt>
            <c:idx val="2"/>
            <c:invertIfNegative val="0"/>
            <c:bubble3D val="0"/>
            <c:spPr>
              <a:noFill/>
              <a:ln>
                <a:noFill/>
              </a:ln>
              <a:effectLst/>
            </c:spPr>
            <c:extLst>
              <c:ext xmlns:c16="http://schemas.microsoft.com/office/drawing/2014/chart" uri="{C3380CC4-5D6E-409C-BE32-E72D297353CC}">
                <c16:uniqueId val="{00000001-5F51-F742-B8C2-A948EDCA87BB}"/>
              </c:ext>
            </c:extLst>
          </c:dPt>
          <c:cat>
            <c:strRef>
              <c:f>Sheet1!$A$2:$A$4</c:f>
              <c:strCache>
                <c:ptCount val="3"/>
                <c:pt idx="0">
                  <c:v>Student 17</c:v>
                </c:pt>
                <c:pt idx="1">
                  <c:v>Student 21</c:v>
                </c:pt>
                <c:pt idx="2">
                  <c:v>Class Average</c:v>
                </c:pt>
              </c:strCache>
            </c:strRef>
          </c:cat>
          <c:val>
            <c:numRef>
              <c:f>Sheet1!$B$2:$B$4</c:f>
              <c:numCache>
                <c:formatCode>General</c:formatCode>
                <c:ptCount val="3"/>
                <c:pt idx="0">
                  <c:v>45</c:v>
                </c:pt>
                <c:pt idx="1">
                  <c:v>62</c:v>
                </c:pt>
                <c:pt idx="2">
                  <c:v>82</c:v>
                </c:pt>
              </c:numCache>
            </c:numRef>
          </c:val>
          <c:extLst>
            <c:ext xmlns:c16="http://schemas.microsoft.com/office/drawing/2014/chart" uri="{C3380CC4-5D6E-409C-BE32-E72D297353CC}">
              <c16:uniqueId val="{00000002-5F51-F742-B8C2-A948EDCA87BB}"/>
            </c:ext>
          </c:extLst>
        </c:ser>
        <c:dLbls>
          <c:showLegendKey val="0"/>
          <c:showVal val="0"/>
          <c:showCatName val="0"/>
          <c:showSerName val="0"/>
          <c:showPercent val="0"/>
          <c:showBubbleSize val="0"/>
        </c:dLbls>
        <c:gapWidth val="219"/>
        <c:overlap val="-27"/>
        <c:axId val="124950399"/>
        <c:axId val="124941263"/>
      </c:barChart>
      <c:catAx>
        <c:axId val="124950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41263"/>
        <c:crosses val="autoZero"/>
        <c:auto val="1"/>
        <c:lblAlgn val="ctr"/>
        <c:lblOffset val="100"/>
        <c:noMultiLvlLbl val="0"/>
      </c:catAx>
      <c:valAx>
        <c:axId val="12494126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4950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90.714285714285708</c:v>
                </c:pt>
                <c:pt idx="1">
                  <c:v>93.428571428571431</c:v>
                </c:pt>
                <c:pt idx="2">
                  <c:v>91.571428571428569</c:v>
                </c:pt>
                <c:pt idx="3">
                  <c:v>89.285714285714292</c:v>
                </c:pt>
                <c:pt idx="4">
                  <c:v>93.857142857142861</c:v>
                </c:pt>
                <c:pt idx="5">
                  <c:v>94.714285714285708</c:v>
                </c:pt>
                <c:pt idx="6">
                  <c:v>89.857142857142861</c:v>
                </c:pt>
                <c:pt idx="7">
                  <c:v>89.571428571428569</c:v>
                </c:pt>
                <c:pt idx="8">
                  <c:v>92</c:v>
                </c:pt>
                <c:pt idx="9">
                  <c:v>88.714285714285708</c:v>
                </c:pt>
                <c:pt idx="10">
                  <c:v>92.428571428571431</c:v>
                </c:pt>
                <c:pt idx="11">
                  <c:v>96</c:v>
                </c:pt>
                <c:pt idx="12">
                  <c:v>88.714285714285708</c:v>
                </c:pt>
                <c:pt idx="13">
                  <c:v>91.142857142857139</c:v>
                </c:pt>
                <c:pt idx="14">
                  <c:v>89.571428571428569</c:v>
                </c:pt>
                <c:pt idx="15">
                  <c:v>86.571428571428569</c:v>
                </c:pt>
                <c:pt idx="16">
                  <c:v>83.714285714285708</c:v>
                </c:pt>
                <c:pt idx="17">
                  <c:v>89.571428571428569</c:v>
                </c:pt>
                <c:pt idx="18">
                  <c:v>90.714285714285708</c:v>
                </c:pt>
                <c:pt idx="19">
                  <c:v>91.142857142857139</c:v>
                </c:pt>
                <c:pt idx="20">
                  <c:v>72.428571428571431</c:v>
                </c:pt>
                <c:pt idx="21">
                  <c:v>91.714285714285708</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91</c:v>
                </c:pt>
                <c:pt idx="1">
                  <c:v>93</c:v>
                </c:pt>
                <c:pt idx="2">
                  <c:v>87</c:v>
                </c:pt>
                <c:pt idx="3">
                  <c:v>85</c:v>
                </c:pt>
                <c:pt idx="4">
                  <c:v>95</c:v>
                </c:pt>
                <c:pt idx="5">
                  <c:v>98</c:v>
                </c:pt>
                <c:pt idx="6">
                  <c:v>93</c:v>
                </c:pt>
                <c:pt idx="7">
                  <c:v>97</c:v>
                </c:pt>
                <c:pt idx="8">
                  <c:v>86</c:v>
                </c:pt>
                <c:pt idx="9">
                  <c:v>89</c:v>
                </c:pt>
                <c:pt idx="10">
                  <c:v>89</c:v>
                </c:pt>
                <c:pt idx="11">
                  <c:v>98</c:v>
                </c:pt>
                <c:pt idx="12">
                  <c:v>91</c:v>
                </c:pt>
                <c:pt idx="13">
                  <c:v>93</c:v>
                </c:pt>
                <c:pt idx="14">
                  <c:v>75</c:v>
                </c:pt>
                <c:pt idx="15">
                  <c:v>85</c:v>
                </c:pt>
                <c:pt idx="16">
                  <c:v>93</c:v>
                </c:pt>
                <c:pt idx="17">
                  <c:v>94</c:v>
                </c:pt>
                <c:pt idx="18">
                  <c:v>92</c:v>
                </c:pt>
                <c:pt idx="19">
                  <c:v>96</c:v>
                </c:pt>
                <c:pt idx="20">
                  <c:v>65</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92</c:v>
                </c:pt>
                <c:pt idx="1">
                  <c:v>78</c:v>
                </c:pt>
                <c:pt idx="2">
                  <c:v>85</c:v>
                </c:pt>
                <c:pt idx="3">
                  <c:v>93</c:v>
                </c:pt>
                <c:pt idx="4">
                  <c:v>96</c:v>
                </c:pt>
                <c:pt idx="5">
                  <c:v>93</c:v>
                </c:pt>
                <c:pt idx="6">
                  <c:v>97</c:v>
                </c:pt>
                <c:pt idx="7">
                  <c:v>78</c:v>
                </c:pt>
                <c:pt idx="8">
                  <c:v>84</c:v>
                </c:pt>
                <c:pt idx="9">
                  <c:v>78</c:v>
                </c:pt>
                <c:pt idx="10">
                  <c:v>85</c:v>
                </c:pt>
                <c:pt idx="11">
                  <c:v>93</c:v>
                </c:pt>
                <c:pt idx="12">
                  <c:v>96</c:v>
                </c:pt>
                <c:pt idx="13">
                  <c:v>93</c:v>
                </c:pt>
                <c:pt idx="14">
                  <c:v>97</c:v>
                </c:pt>
                <c:pt idx="15">
                  <c:v>78</c:v>
                </c:pt>
                <c:pt idx="16">
                  <c:v>84</c:v>
                </c:pt>
                <c:pt idx="17">
                  <c:v>87</c:v>
                </c:pt>
                <c:pt idx="18">
                  <c:v>98</c:v>
                </c:pt>
                <c:pt idx="19">
                  <c:v>91</c:v>
                </c:pt>
                <c:pt idx="20">
                  <c:v>71</c:v>
                </c:pt>
                <c:pt idx="21">
                  <c:v>75</c:v>
                </c:pt>
              </c:numCache>
            </c:numRef>
          </c:val>
          <c:extLst>
            <c:ext xmlns:c16="http://schemas.microsoft.com/office/drawing/2014/chart" uri="{C3380CC4-5D6E-409C-BE32-E72D297353CC}">
              <c16:uniqueId val="{00000001-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90.714285714285708</c:v>
                </c:pt>
                <c:pt idx="1">
                  <c:v>93.428571428571431</c:v>
                </c:pt>
                <c:pt idx="2">
                  <c:v>91.571428571428569</c:v>
                </c:pt>
                <c:pt idx="3">
                  <c:v>89.285714285714292</c:v>
                </c:pt>
                <c:pt idx="4">
                  <c:v>93.857142857142861</c:v>
                </c:pt>
                <c:pt idx="5">
                  <c:v>94.714285714285708</c:v>
                </c:pt>
                <c:pt idx="6">
                  <c:v>89.857142857142861</c:v>
                </c:pt>
                <c:pt idx="7">
                  <c:v>89.571428571428569</c:v>
                </c:pt>
                <c:pt idx="8">
                  <c:v>92</c:v>
                </c:pt>
                <c:pt idx="9">
                  <c:v>88.714285714285708</c:v>
                </c:pt>
                <c:pt idx="10">
                  <c:v>92.428571428571431</c:v>
                </c:pt>
                <c:pt idx="11">
                  <c:v>96</c:v>
                </c:pt>
                <c:pt idx="12">
                  <c:v>88.714285714285708</c:v>
                </c:pt>
                <c:pt idx="13">
                  <c:v>91.142857142857139</c:v>
                </c:pt>
                <c:pt idx="14">
                  <c:v>89.571428571428569</c:v>
                </c:pt>
                <c:pt idx="15">
                  <c:v>86.571428571428569</c:v>
                </c:pt>
                <c:pt idx="16">
                  <c:v>83.714285714285708</c:v>
                </c:pt>
                <c:pt idx="17">
                  <c:v>89.571428571428569</c:v>
                </c:pt>
                <c:pt idx="18">
                  <c:v>90.714285714285708</c:v>
                </c:pt>
                <c:pt idx="19">
                  <c:v>91.142857142857139</c:v>
                </c:pt>
                <c:pt idx="20">
                  <c:v>72.428571428571431</c:v>
                </c:pt>
                <c:pt idx="21">
                  <c:v>91.714285714285708</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91</c:v>
                </c:pt>
                <c:pt idx="1">
                  <c:v>93</c:v>
                </c:pt>
                <c:pt idx="2">
                  <c:v>87</c:v>
                </c:pt>
                <c:pt idx="3">
                  <c:v>85</c:v>
                </c:pt>
                <c:pt idx="4">
                  <c:v>95</c:v>
                </c:pt>
                <c:pt idx="5">
                  <c:v>98</c:v>
                </c:pt>
                <c:pt idx="6">
                  <c:v>93</c:v>
                </c:pt>
                <c:pt idx="7">
                  <c:v>97</c:v>
                </c:pt>
                <c:pt idx="8">
                  <c:v>86</c:v>
                </c:pt>
                <c:pt idx="9">
                  <c:v>89</c:v>
                </c:pt>
                <c:pt idx="10">
                  <c:v>89</c:v>
                </c:pt>
                <c:pt idx="11">
                  <c:v>98</c:v>
                </c:pt>
                <c:pt idx="12">
                  <c:v>91</c:v>
                </c:pt>
                <c:pt idx="13">
                  <c:v>93</c:v>
                </c:pt>
                <c:pt idx="14">
                  <c:v>75</c:v>
                </c:pt>
                <c:pt idx="15">
                  <c:v>85</c:v>
                </c:pt>
                <c:pt idx="16">
                  <c:v>93</c:v>
                </c:pt>
                <c:pt idx="17">
                  <c:v>94</c:v>
                </c:pt>
                <c:pt idx="18">
                  <c:v>92</c:v>
                </c:pt>
                <c:pt idx="19">
                  <c:v>96</c:v>
                </c:pt>
                <c:pt idx="20">
                  <c:v>65</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92</c:v>
                </c:pt>
                <c:pt idx="1">
                  <c:v>78</c:v>
                </c:pt>
                <c:pt idx="2">
                  <c:v>85</c:v>
                </c:pt>
                <c:pt idx="3">
                  <c:v>93</c:v>
                </c:pt>
                <c:pt idx="4">
                  <c:v>96</c:v>
                </c:pt>
                <c:pt idx="5">
                  <c:v>93</c:v>
                </c:pt>
                <c:pt idx="6">
                  <c:v>97</c:v>
                </c:pt>
                <c:pt idx="7">
                  <c:v>78</c:v>
                </c:pt>
                <c:pt idx="8">
                  <c:v>84</c:v>
                </c:pt>
                <c:pt idx="9">
                  <c:v>78</c:v>
                </c:pt>
                <c:pt idx="10">
                  <c:v>85</c:v>
                </c:pt>
                <c:pt idx="11">
                  <c:v>93</c:v>
                </c:pt>
                <c:pt idx="12">
                  <c:v>96</c:v>
                </c:pt>
                <c:pt idx="13">
                  <c:v>93</c:v>
                </c:pt>
                <c:pt idx="14">
                  <c:v>97</c:v>
                </c:pt>
                <c:pt idx="15">
                  <c:v>78</c:v>
                </c:pt>
                <c:pt idx="16">
                  <c:v>84</c:v>
                </c:pt>
                <c:pt idx="17">
                  <c:v>87</c:v>
                </c:pt>
                <c:pt idx="18">
                  <c:v>98</c:v>
                </c:pt>
                <c:pt idx="19">
                  <c:v>91</c:v>
                </c:pt>
                <c:pt idx="20">
                  <c:v>71</c:v>
                </c:pt>
                <c:pt idx="21">
                  <c:v>75</c:v>
                </c:pt>
              </c:numCache>
            </c:numRef>
          </c:val>
          <c:extLst>
            <c:ext xmlns:c16="http://schemas.microsoft.com/office/drawing/2014/chart" uri="{C3380CC4-5D6E-409C-BE32-E72D297353CC}">
              <c16:uniqueId val="{00000001-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90.714285714285708</c:v>
                </c:pt>
                <c:pt idx="1">
                  <c:v>93.428571428571431</c:v>
                </c:pt>
                <c:pt idx="2">
                  <c:v>91.571428571428569</c:v>
                </c:pt>
                <c:pt idx="3">
                  <c:v>89.285714285714292</c:v>
                </c:pt>
                <c:pt idx="4">
                  <c:v>93.857142857142861</c:v>
                </c:pt>
                <c:pt idx="5">
                  <c:v>94.714285714285708</c:v>
                </c:pt>
                <c:pt idx="6">
                  <c:v>89.857142857142861</c:v>
                </c:pt>
                <c:pt idx="7">
                  <c:v>89.571428571428569</c:v>
                </c:pt>
                <c:pt idx="8">
                  <c:v>92</c:v>
                </c:pt>
                <c:pt idx="9">
                  <c:v>88.714285714285708</c:v>
                </c:pt>
                <c:pt idx="10">
                  <c:v>92.428571428571431</c:v>
                </c:pt>
                <c:pt idx="11">
                  <c:v>96</c:v>
                </c:pt>
                <c:pt idx="12">
                  <c:v>88.714285714285708</c:v>
                </c:pt>
                <c:pt idx="13">
                  <c:v>91.142857142857139</c:v>
                </c:pt>
                <c:pt idx="14">
                  <c:v>89.571428571428569</c:v>
                </c:pt>
                <c:pt idx="15">
                  <c:v>86.571428571428569</c:v>
                </c:pt>
                <c:pt idx="16">
                  <c:v>83.714285714285708</c:v>
                </c:pt>
                <c:pt idx="17">
                  <c:v>89.571428571428569</c:v>
                </c:pt>
                <c:pt idx="18">
                  <c:v>90.714285714285708</c:v>
                </c:pt>
                <c:pt idx="19">
                  <c:v>91.142857142857139</c:v>
                </c:pt>
                <c:pt idx="20">
                  <c:v>72.428571428571431</c:v>
                </c:pt>
                <c:pt idx="21">
                  <c:v>91.714285714285708</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91</c:v>
                </c:pt>
                <c:pt idx="1">
                  <c:v>93</c:v>
                </c:pt>
                <c:pt idx="2">
                  <c:v>87</c:v>
                </c:pt>
                <c:pt idx="3">
                  <c:v>85</c:v>
                </c:pt>
                <c:pt idx="4">
                  <c:v>95</c:v>
                </c:pt>
                <c:pt idx="5">
                  <c:v>98</c:v>
                </c:pt>
                <c:pt idx="6">
                  <c:v>93</c:v>
                </c:pt>
                <c:pt idx="7">
                  <c:v>97</c:v>
                </c:pt>
                <c:pt idx="8">
                  <c:v>86</c:v>
                </c:pt>
                <c:pt idx="9">
                  <c:v>89</c:v>
                </c:pt>
                <c:pt idx="10">
                  <c:v>89</c:v>
                </c:pt>
                <c:pt idx="11">
                  <c:v>98</c:v>
                </c:pt>
                <c:pt idx="12">
                  <c:v>91</c:v>
                </c:pt>
                <c:pt idx="13">
                  <c:v>93</c:v>
                </c:pt>
                <c:pt idx="14">
                  <c:v>75</c:v>
                </c:pt>
                <c:pt idx="15">
                  <c:v>85</c:v>
                </c:pt>
                <c:pt idx="16">
                  <c:v>93</c:v>
                </c:pt>
                <c:pt idx="17">
                  <c:v>94</c:v>
                </c:pt>
                <c:pt idx="18">
                  <c:v>92</c:v>
                </c:pt>
                <c:pt idx="19">
                  <c:v>96</c:v>
                </c:pt>
                <c:pt idx="20">
                  <c:v>65</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92</c:v>
                </c:pt>
                <c:pt idx="1">
                  <c:v>78</c:v>
                </c:pt>
                <c:pt idx="2">
                  <c:v>85</c:v>
                </c:pt>
                <c:pt idx="3">
                  <c:v>93</c:v>
                </c:pt>
                <c:pt idx="4">
                  <c:v>96</c:v>
                </c:pt>
                <c:pt idx="5">
                  <c:v>93</c:v>
                </c:pt>
                <c:pt idx="6">
                  <c:v>97</c:v>
                </c:pt>
                <c:pt idx="7">
                  <c:v>78</c:v>
                </c:pt>
                <c:pt idx="8">
                  <c:v>84</c:v>
                </c:pt>
                <c:pt idx="9">
                  <c:v>78</c:v>
                </c:pt>
                <c:pt idx="10">
                  <c:v>85</c:v>
                </c:pt>
                <c:pt idx="11">
                  <c:v>93</c:v>
                </c:pt>
                <c:pt idx="12">
                  <c:v>96</c:v>
                </c:pt>
                <c:pt idx="13">
                  <c:v>93</c:v>
                </c:pt>
                <c:pt idx="14">
                  <c:v>97</c:v>
                </c:pt>
                <c:pt idx="15">
                  <c:v>78</c:v>
                </c:pt>
                <c:pt idx="16">
                  <c:v>84</c:v>
                </c:pt>
                <c:pt idx="17">
                  <c:v>87</c:v>
                </c:pt>
                <c:pt idx="18">
                  <c:v>98</c:v>
                </c:pt>
                <c:pt idx="19">
                  <c:v>91</c:v>
                </c:pt>
                <c:pt idx="20">
                  <c:v>71</c:v>
                </c:pt>
                <c:pt idx="21">
                  <c:v>75</c:v>
                </c:pt>
              </c:numCache>
            </c:numRef>
          </c:val>
          <c:extLst>
            <c:ext xmlns:c16="http://schemas.microsoft.com/office/drawing/2014/chart" uri="{C3380CC4-5D6E-409C-BE32-E72D297353CC}">
              <c16:uniqueId val="{00000001-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ED66-6B41-80A2-686EF69EC1C8}"/>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3</c:v>
                </c:pt>
              </c:strCache>
            </c:strRef>
          </c:tx>
          <c:spPr>
            <a:solidFill>
              <a:schemeClr val="accent5">
                <a:lumMod val="60000"/>
                <a:lumOff val="4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75</c:v>
                </c:pt>
                <c:pt idx="1">
                  <c:v>100</c:v>
                </c:pt>
                <c:pt idx="2">
                  <c:v>87</c:v>
                </c:pt>
                <c:pt idx="3">
                  <c:v>80</c:v>
                </c:pt>
                <c:pt idx="4">
                  <c:v>89</c:v>
                </c:pt>
                <c:pt idx="5">
                  <c:v>90</c:v>
                </c:pt>
                <c:pt idx="6">
                  <c:v>75</c:v>
                </c:pt>
                <c:pt idx="7">
                  <c:v>85</c:v>
                </c:pt>
                <c:pt idx="8">
                  <c:v>93</c:v>
                </c:pt>
                <c:pt idx="9">
                  <c:v>92</c:v>
                </c:pt>
                <c:pt idx="10">
                  <c:v>97</c:v>
                </c:pt>
                <c:pt idx="11">
                  <c:v>98</c:v>
                </c:pt>
                <c:pt idx="12">
                  <c:v>70</c:v>
                </c:pt>
                <c:pt idx="13">
                  <c:v>82</c:v>
                </c:pt>
                <c:pt idx="14">
                  <c:v>83</c:v>
                </c:pt>
                <c:pt idx="15">
                  <c:v>80</c:v>
                </c:pt>
                <c:pt idx="16">
                  <c:v>45</c:v>
                </c:pt>
                <c:pt idx="17">
                  <c:v>76</c:v>
                </c:pt>
                <c:pt idx="18">
                  <c:v>80</c:v>
                </c:pt>
                <c:pt idx="19">
                  <c:v>81</c:v>
                </c:pt>
                <c:pt idx="20">
                  <c:v>62</c:v>
                </c:pt>
                <c:pt idx="21">
                  <c:v>90</c:v>
                </c:pt>
              </c:numCache>
            </c:numRef>
          </c:val>
          <c:extLst>
            <c:ext xmlns:c16="http://schemas.microsoft.com/office/drawing/2014/chart" uri="{C3380CC4-5D6E-409C-BE32-E72D297353CC}">
              <c16:uniqueId val="{00000000-2DD6-0E47-8F0A-D8ED7005A141}"/>
            </c:ext>
          </c:extLst>
        </c:ser>
        <c:ser>
          <c:idx val="1"/>
          <c:order val="1"/>
          <c:tx>
            <c:strRef>
              <c:f>Sheet1!$C$1</c:f>
              <c:strCache>
                <c:ptCount val="1"/>
                <c:pt idx="0">
                  <c:v>Quiz 4</c:v>
                </c:pt>
              </c:strCache>
            </c:strRef>
          </c:tx>
          <c:spPr>
            <a:solidFill>
              <a:schemeClr val="accent5">
                <a:lumMod val="20000"/>
                <a:lumOff val="80000"/>
              </a:schemeClr>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Sheet1!$C$2:$C$23</c:f>
              <c:numCache>
                <c:formatCode>General</c:formatCode>
                <c:ptCount val="22"/>
                <c:pt idx="0">
                  <c:v>88</c:v>
                </c:pt>
                <c:pt idx="1">
                  <c:v>87</c:v>
                </c:pt>
                <c:pt idx="2">
                  <c:v>93</c:v>
                </c:pt>
                <c:pt idx="3">
                  <c:v>92</c:v>
                </c:pt>
                <c:pt idx="4">
                  <c:v>97</c:v>
                </c:pt>
                <c:pt idx="5">
                  <c:v>98</c:v>
                </c:pt>
                <c:pt idx="6">
                  <c:v>78</c:v>
                </c:pt>
                <c:pt idx="7">
                  <c:v>85</c:v>
                </c:pt>
                <c:pt idx="8">
                  <c:v>93</c:v>
                </c:pt>
                <c:pt idx="9">
                  <c:v>96</c:v>
                </c:pt>
                <c:pt idx="10">
                  <c:v>97</c:v>
                </c:pt>
                <c:pt idx="11">
                  <c:v>98</c:v>
                </c:pt>
                <c:pt idx="12">
                  <c:v>78</c:v>
                </c:pt>
                <c:pt idx="13">
                  <c:v>84</c:v>
                </c:pt>
                <c:pt idx="14">
                  <c:v>87</c:v>
                </c:pt>
                <c:pt idx="15">
                  <c:v>98</c:v>
                </c:pt>
                <c:pt idx="16">
                  <c:v>91</c:v>
                </c:pt>
                <c:pt idx="17">
                  <c:v>93</c:v>
                </c:pt>
                <c:pt idx="18">
                  <c:v>95</c:v>
                </c:pt>
                <c:pt idx="19">
                  <c:v>95</c:v>
                </c:pt>
                <c:pt idx="20">
                  <c:v>63</c:v>
                </c:pt>
                <c:pt idx="21">
                  <c:v>97</c:v>
                </c:pt>
              </c:numCache>
            </c:numRef>
          </c:val>
          <c:extLst>
            <c:ext xmlns:c16="http://schemas.microsoft.com/office/drawing/2014/chart" uri="{C3380CC4-5D6E-409C-BE32-E72D297353CC}">
              <c16:uniqueId val="{00000001-2DD6-0E47-8F0A-D8ED7005A141}"/>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60000"/>
                  <a:lumOff val="40000"/>
                </a:schemeClr>
              </a:solidFill>
              <a:ln>
                <a:solidFill>
                  <a:srgbClr val="FF791A"/>
                </a:solidFill>
              </a:ln>
              <a:effectLst/>
            </c:spPr>
            <c:extLst>
              <c:ext xmlns:c16="http://schemas.microsoft.com/office/drawing/2014/chart" uri="{C3380CC4-5D6E-409C-BE32-E72D297353CC}">
                <c16:uniqueId val="{00000000-96E2-8244-9CE1-08026BD54249}"/>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0-96E2-8244-9CE1-08026BD54249}"/>
              </c:ext>
            </c:extLst>
          </c:dPt>
          <c:dPt>
            <c:idx val="2"/>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3-55D7-1F41-8F48-7B02EE9331C5}"/>
              </c:ext>
            </c:extLst>
          </c:dPt>
          <c:dPt>
            <c:idx val="3"/>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4-55D7-1F41-8F48-7B02EE9331C5}"/>
              </c:ext>
            </c:extLst>
          </c:dPt>
          <c:dPt>
            <c:idx val="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5-55D7-1F41-8F48-7B02EE9331C5}"/>
              </c:ext>
            </c:extLst>
          </c:dPt>
          <c:dPt>
            <c:idx val="5"/>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6-55D7-1F41-8F48-7B02EE9331C5}"/>
              </c:ext>
            </c:extLst>
          </c:dPt>
          <c:dPt>
            <c:idx val="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7-55D7-1F41-8F48-7B02EE9331C5}"/>
              </c:ext>
            </c:extLst>
          </c:dPt>
          <c:dPt>
            <c:idx val="9"/>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8-55D7-1F41-8F48-7B02EE9331C5}"/>
              </c:ext>
            </c:extLst>
          </c:dPt>
          <c:dPt>
            <c:idx val="1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9-55D7-1F41-8F48-7B02EE9331C5}"/>
              </c:ext>
            </c:extLst>
          </c:dPt>
          <c:dPt>
            <c:idx val="16"/>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A-55D7-1F41-8F48-7B02EE9331C5}"/>
              </c:ext>
            </c:extLst>
          </c:dPt>
          <c:dPt>
            <c:idx val="1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B-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rgbClr val="FF8582"/>
              </a:solidFill>
              <a:ln w="12700">
                <a:solidFill>
                  <a:srgbClr val="FF791A"/>
                </a:solidFill>
              </a:ln>
              <a:effectLst/>
            </c:spPr>
            <c:extLst>
              <c:ext xmlns:c16="http://schemas.microsoft.com/office/drawing/2014/chart" uri="{C3380CC4-5D6E-409C-BE32-E72D297353CC}">
                <c16:uniqueId val="{00000000-96E2-8244-9CE1-08026BD54249}"/>
              </c:ext>
            </c:extLst>
          </c:dPt>
          <c:dPt>
            <c:idx val="2"/>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3-55D7-1F41-8F48-7B02EE9331C5}"/>
              </c:ext>
            </c:extLst>
          </c:dPt>
          <c:dPt>
            <c:idx val="3"/>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4-55D7-1F41-8F48-7B02EE9331C5}"/>
              </c:ext>
            </c:extLst>
          </c:dPt>
          <c:dPt>
            <c:idx val="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5-55D7-1F41-8F48-7B02EE9331C5}"/>
              </c:ext>
            </c:extLst>
          </c:dPt>
          <c:dPt>
            <c:idx val="5"/>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6-55D7-1F41-8F48-7B02EE9331C5}"/>
              </c:ext>
            </c:extLst>
          </c:dPt>
          <c:dPt>
            <c:idx val="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7-55D7-1F41-8F48-7B02EE9331C5}"/>
              </c:ext>
            </c:extLst>
          </c:dPt>
          <c:dPt>
            <c:idx val="9"/>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8-55D7-1F41-8F48-7B02EE9331C5}"/>
              </c:ext>
            </c:extLst>
          </c:dPt>
          <c:dPt>
            <c:idx val="1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9-55D7-1F41-8F48-7B02EE9331C5}"/>
              </c:ext>
            </c:extLst>
          </c:dPt>
          <c:dPt>
            <c:idx val="16"/>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A-55D7-1F41-8F48-7B02EE9331C5}"/>
              </c:ext>
            </c:extLst>
          </c:dPt>
          <c:dPt>
            <c:idx val="1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B-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rgbClr val="FF8582"/>
              </a:solidFill>
              <a:ln w="12700">
                <a:solidFill>
                  <a:srgbClr val="FF791A"/>
                </a:solidFill>
              </a:ln>
              <a:effectLst/>
            </c:spPr>
            <c:extLst>
              <c:ext xmlns:c16="http://schemas.microsoft.com/office/drawing/2014/chart" uri="{C3380CC4-5D6E-409C-BE32-E72D297353CC}">
                <c16:uniqueId val="{00000000-96E2-8244-9CE1-08026BD54249}"/>
              </c:ext>
            </c:extLst>
          </c:dPt>
          <c:dPt>
            <c:idx val="2"/>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3-55D7-1F41-8F48-7B02EE9331C5}"/>
              </c:ext>
            </c:extLst>
          </c:dPt>
          <c:dPt>
            <c:idx val="3"/>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4-55D7-1F41-8F48-7B02EE9331C5}"/>
              </c:ext>
            </c:extLst>
          </c:dPt>
          <c:dPt>
            <c:idx val="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5-55D7-1F41-8F48-7B02EE9331C5}"/>
              </c:ext>
            </c:extLst>
          </c:dPt>
          <c:dPt>
            <c:idx val="5"/>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6-55D7-1F41-8F48-7B02EE9331C5}"/>
              </c:ext>
            </c:extLst>
          </c:dPt>
          <c:dPt>
            <c:idx val="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7-55D7-1F41-8F48-7B02EE9331C5}"/>
              </c:ext>
            </c:extLst>
          </c:dPt>
          <c:dPt>
            <c:idx val="9"/>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8-55D7-1F41-8F48-7B02EE9331C5}"/>
              </c:ext>
            </c:extLst>
          </c:dPt>
          <c:dPt>
            <c:idx val="1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9-55D7-1F41-8F48-7B02EE9331C5}"/>
              </c:ext>
            </c:extLst>
          </c:dPt>
          <c:dPt>
            <c:idx val="16"/>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A-55D7-1F41-8F48-7B02EE9331C5}"/>
              </c:ext>
            </c:extLst>
          </c:dPt>
          <c:dPt>
            <c:idx val="1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B-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c:v>
                </c:pt>
                <c:pt idx="1">
                  <c:v>96.5</c:v>
                </c:pt>
                <c:pt idx="2">
                  <c:v>92.75</c:v>
                </c:pt>
                <c:pt idx="3">
                  <c:v>92.25</c:v>
                </c:pt>
                <c:pt idx="4">
                  <c:v>95.25</c:v>
                </c:pt>
                <c:pt idx="5">
                  <c:v>94.75</c:v>
                </c:pt>
                <c:pt idx="6">
                  <c:v>85.75</c:v>
                </c:pt>
                <c:pt idx="7">
                  <c:v>89.75</c:v>
                </c:pt>
                <c:pt idx="8">
                  <c:v>94.25</c:v>
                </c:pt>
                <c:pt idx="9">
                  <c:v>94</c:v>
                </c:pt>
                <c:pt idx="10">
                  <c:v>97.25</c:v>
                </c:pt>
                <c:pt idx="11">
                  <c:v>98.5</c:v>
                </c:pt>
                <c:pt idx="12">
                  <c:v>84</c:v>
                </c:pt>
                <c:pt idx="13">
                  <c:v>90.25</c:v>
                </c:pt>
                <c:pt idx="14">
                  <c:v>90.5</c:v>
                </c:pt>
                <c:pt idx="15">
                  <c:v>92</c:v>
                </c:pt>
                <c:pt idx="16">
                  <c:v>81</c:v>
                </c:pt>
                <c:pt idx="17">
                  <c:v>88.25</c:v>
                </c:pt>
                <c:pt idx="18">
                  <c:v>91.25</c:v>
                </c:pt>
                <c:pt idx="19">
                  <c:v>91.5</c:v>
                </c:pt>
                <c:pt idx="20">
                  <c:v>73.25</c:v>
                </c:pt>
                <c:pt idx="21">
                  <c:v>96.5</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rgbClr val="FF8582"/>
              </a:solidFill>
              <a:ln w="12700">
                <a:solidFill>
                  <a:srgbClr val="FF791A"/>
                </a:solidFill>
              </a:ln>
              <a:effectLst/>
            </c:spPr>
            <c:extLst>
              <c:ext xmlns:c16="http://schemas.microsoft.com/office/drawing/2014/chart" uri="{C3380CC4-5D6E-409C-BE32-E72D297353CC}">
                <c16:uniqueId val="{00000000-96E2-8244-9CE1-08026BD54249}"/>
              </c:ext>
            </c:extLst>
          </c:dPt>
          <c:dPt>
            <c:idx val="2"/>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3-55D7-1F41-8F48-7B02EE9331C5}"/>
              </c:ext>
            </c:extLst>
          </c:dPt>
          <c:dPt>
            <c:idx val="3"/>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4-55D7-1F41-8F48-7B02EE9331C5}"/>
              </c:ext>
            </c:extLst>
          </c:dPt>
          <c:dPt>
            <c:idx val="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5-55D7-1F41-8F48-7B02EE9331C5}"/>
              </c:ext>
            </c:extLst>
          </c:dPt>
          <c:dPt>
            <c:idx val="5"/>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6-55D7-1F41-8F48-7B02EE9331C5}"/>
              </c:ext>
            </c:extLst>
          </c:dPt>
          <c:dPt>
            <c:idx val="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7-55D7-1F41-8F48-7B02EE9331C5}"/>
              </c:ext>
            </c:extLst>
          </c:dPt>
          <c:dPt>
            <c:idx val="9"/>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8-55D7-1F41-8F48-7B02EE9331C5}"/>
              </c:ext>
            </c:extLst>
          </c:dPt>
          <c:dPt>
            <c:idx val="1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9-55D7-1F41-8F48-7B02EE9331C5}"/>
              </c:ext>
            </c:extLst>
          </c:dPt>
          <c:dPt>
            <c:idx val="16"/>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A-55D7-1F41-8F48-7B02EE9331C5}"/>
              </c:ext>
            </c:extLst>
          </c:dPt>
          <c:dPt>
            <c:idx val="1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B-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rgbClr val="FF8582"/>
              </a:solidFill>
              <a:ln w="12700">
                <a:solidFill>
                  <a:srgbClr val="FF791A"/>
                </a:solidFill>
              </a:ln>
              <a:effectLst/>
            </c:spPr>
            <c:extLst>
              <c:ext xmlns:c16="http://schemas.microsoft.com/office/drawing/2014/chart" uri="{C3380CC4-5D6E-409C-BE32-E72D297353CC}">
                <c16:uniqueId val="{00000000-96E2-8244-9CE1-08026BD54249}"/>
              </c:ext>
            </c:extLst>
          </c:dPt>
          <c:dPt>
            <c:idx val="2"/>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3-55D7-1F41-8F48-7B02EE9331C5}"/>
              </c:ext>
            </c:extLst>
          </c:dPt>
          <c:dPt>
            <c:idx val="3"/>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4-55D7-1F41-8F48-7B02EE9331C5}"/>
              </c:ext>
            </c:extLst>
          </c:dPt>
          <c:dPt>
            <c:idx val="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5-55D7-1F41-8F48-7B02EE9331C5}"/>
              </c:ext>
            </c:extLst>
          </c:dPt>
          <c:dPt>
            <c:idx val="5"/>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6-55D7-1F41-8F48-7B02EE9331C5}"/>
              </c:ext>
            </c:extLst>
          </c:dPt>
          <c:dPt>
            <c:idx val="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7-55D7-1F41-8F48-7B02EE9331C5}"/>
              </c:ext>
            </c:extLst>
          </c:dPt>
          <c:dPt>
            <c:idx val="9"/>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8-55D7-1F41-8F48-7B02EE9331C5}"/>
              </c:ext>
            </c:extLst>
          </c:dPt>
          <c:dPt>
            <c:idx val="1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9-55D7-1F41-8F48-7B02EE9331C5}"/>
              </c:ext>
            </c:extLst>
          </c:dPt>
          <c:dPt>
            <c:idx val="16"/>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A-55D7-1F41-8F48-7B02EE9331C5}"/>
              </c:ext>
            </c:extLst>
          </c:dPt>
          <c:dPt>
            <c:idx val="1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B-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dPt>
            <c:idx val="0"/>
            <c:invertIfNegative val="0"/>
            <c:bubble3D val="0"/>
            <c:spPr>
              <a:solidFill>
                <a:srgbClr val="FF8582"/>
              </a:solidFill>
              <a:ln w="12700">
                <a:solidFill>
                  <a:srgbClr val="FF791A"/>
                </a:solidFill>
              </a:ln>
              <a:effectLst/>
            </c:spPr>
            <c:extLst>
              <c:ext xmlns:c16="http://schemas.microsoft.com/office/drawing/2014/chart" uri="{C3380CC4-5D6E-409C-BE32-E72D297353CC}">
                <c16:uniqueId val="{00000000-96E2-8244-9CE1-08026BD54249}"/>
              </c:ext>
            </c:extLst>
          </c:dPt>
          <c:dPt>
            <c:idx val="2"/>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3-55D7-1F41-8F48-7B02EE9331C5}"/>
              </c:ext>
            </c:extLst>
          </c:dPt>
          <c:dPt>
            <c:idx val="3"/>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4-55D7-1F41-8F48-7B02EE9331C5}"/>
              </c:ext>
            </c:extLst>
          </c:dPt>
          <c:dPt>
            <c:idx val="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5-55D7-1F41-8F48-7B02EE9331C5}"/>
              </c:ext>
            </c:extLst>
          </c:dPt>
          <c:dPt>
            <c:idx val="5"/>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6-55D7-1F41-8F48-7B02EE9331C5}"/>
              </c:ext>
            </c:extLst>
          </c:dPt>
          <c:dPt>
            <c:idx val="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7-55D7-1F41-8F48-7B02EE9331C5}"/>
              </c:ext>
            </c:extLst>
          </c:dPt>
          <c:dPt>
            <c:idx val="9"/>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8-55D7-1F41-8F48-7B02EE9331C5}"/>
              </c:ext>
            </c:extLst>
          </c:dPt>
          <c:dPt>
            <c:idx val="14"/>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9-55D7-1F41-8F48-7B02EE9331C5}"/>
              </c:ext>
            </c:extLst>
          </c:dPt>
          <c:dPt>
            <c:idx val="16"/>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A-55D7-1F41-8F48-7B02EE9331C5}"/>
              </c:ext>
            </c:extLst>
          </c:dPt>
          <c:dPt>
            <c:idx val="17"/>
            <c:invertIfNegative val="0"/>
            <c:bubble3D val="0"/>
            <c:spPr>
              <a:solidFill>
                <a:schemeClr val="accent5">
                  <a:lumMod val="60000"/>
                  <a:lumOff val="40000"/>
                </a:schemeClr>
              </a:solidFill>
              <a:ln w="12700">
                <a:solidFill>
                  <a:srgbClr val="FF791A"/>
                </a:solidFill>
              </a:ln>
              <a:effectLst/>
            </c:spPr>
            <c:extLst>
              <c:ext xmlns:c16="http://schemas.microsoft.com/office/drawing/2014/chart" uri="{C3380CC4-5D6E-409C-BE32-E72D297353CC}">
                <c16:uniqueId val="{0000000B-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dPt>
            <c:idx val="0"/>
            <c:invertIfNegative val="0"/>
            <c:bubble3D val="0"/>
            <c:spPr>
              <a:solidFill>
                <a:schemeClr val="accent5">
                  <a:lumMod val="20000"/>
                  <a:lumOff val="80000"/>
                </a:schemeClr>
              </a:solidFill>
              <a:ln>
                <a:noFill/>
              </a:ln>
              <a:effectLst/>
            </c:spPr>
            <c:extLst>
              <c:ext xmlns:c16="http://schemas.microsoft.com/office/drawing/2014/chart" uri="{C3380CC4-5D6E-409C-BE32-E72D297353CC}">
                <c16:uniqueId val="{00000002-55D7-1F41-8F48-7B02EE9331C5}"/>
              </c:ext>
            </c:extLst>
          </c:dPt>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Theory Driven Dashboards by Year, </a:t>
            </a:r>
            <a:r>
              <a:rPr lang="en-US" dirty="0" err="1"/>
              <a:t>Jivet</a:t>
            </a:r>
            <a:r>
              <a:rPr lang="en-US" dirty="0"/>
              <a:t> et al. </a:t>
            </a:r>
            <a:r>
              <a:rPr lang="en-US" dirty="0">
                <a:solidFill>
                  <a:srgbClr val="C00000"/>
                </a:solidFill>
              </a:rPr>
              <a:t>(2017)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6"/>
            <c:invertIfNegative val="0"/>
            <c:bubble3D val="0"/>
            <c:spPr>
              <a:solidFill>
                <a:srgbClr val="C00000"/>
              </a:solidFill>
              <a:ln>
                <a:noFill/>
              </a:ln>
              <a:effectLst/>
            </c:spPr>
            <c:extLst>
              <c:ext xmlns:c16="http://schemas.microsoft.com/office/drawing/2014/chart" uri="{C3380CC4-5D6E-409C-BE32-E72D297353CC}">
                <c16:uniqueId val="{00000004-C6C7-5148-9F45-D0340EB41D0A}"/>
              </c:ext>
            </c:extLst>
          </c:dPt>
          <c:cat>
            <c:numRef>
              <c:f>Sheet1!$A$2:$A$8</c:f>
              <c:numCache>
                <c:formatCode>General</c:formatCode>
                <c:ptCount val="7"/>
                <c:pt idx="0">
                  <c:v>2011</c:v>
                </c:pt>
                <c:pt idx="1">
                  <c:v>2012</c:v>
                </c:pt>
                <c:pt idx="2">
                  <c:v>2013</c:v>
                </c:pt>
                <c:pt idx="3">
                  <c:v>2014</c:v>
                </c:pt>
                <c:pt idx="4">
                  <c:v>2015</c:v>
                </c:pt>
                <c:pt idx="5">
                  <c:v>2016</c:v>
                </c:pt>
                <c:pt idx="6">
                  <c:v>2017</c:v>
                </c:pt>
              </c:numCache>
            </c:numRef>
          </c:cat>
          <c:val>
            <c:numRef>
              <c:f>Sheet1!$B$2:$B$8</c:f>
              <c:numCache>
                <c:formatCode>General</c:formatCode>
                <c:ptCount val="7"/>
                <c:pt idx="0">
                  <c:v>1</c:v>
                </c:pt>
                <c:pt idx="1">
                  <c:v>1</c:v>
                </c:pt>
                <c:pt idx="2">
                  <c:v>1</c:v>
                </c:pt>
                <c:pt idx="3">
                  <c:v>5</c:v>
                </c:pt>
                <c:pt idx="4">
                  <c:v>3</c:v>
                </c:pt>
                <c:pt idx="5">
                  <c:v>12</c:v>
                </c:pt>
                <c:pt idx="6">
                  <c:v>1</c:v>
                </c:pt>
              </c:numCache>
            </c:numRef>
          </c:val>
          <c:extLst>
            <c:ext xmlns:c16="http://schemas.microsoft.com/office/drawing/2014/chart" uri="{C3380CC4-5D6E-409C-BE32-E72D297353CC}">
              <c16:uniqueId val="{00000000-C6C7-5148-9F45-D0340EB41D0A}"/>
            </c:ext>
          </c:extLst>
        </c:ser>
        <c:dLbls>
          <c:showLegendKey val="0"/>
          <c:showVal val="0"/>
          <c:showCatName val="0"/>
          <c:showSerName val="0"/>
          <c:showPercent val="0"/>
          <c:showBubbleSize val="0"/>
        </c:dLbls>
        <c:gapWidth val="82"/>
        <c:overlap val="-27"/>
        <c:axId val="635168032"/>
        <c:axId val="635169680"/>
      </c:barChart>
      <c:catAx>
        <c:axId val="63516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5169680"/>
        <c:crosses val="autoZero"/>
        <c:auto val="1"/>
        <c:lblAlgn val="ctr"/>
        <c:lblOffset val="100"/>
        <c:noMultiLvlLbl val="0"/>
      </c:catAx>
      <c:valAx>
        <c:axId val="635169680"/>
        <c:scaling>
          <c:orientation val="minMax"/>
          <c:max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out"/>
        <c:tickLblPos val="nextTo"/>
        <c:spPr>
          <a:noFill/>
          <a:ln>
            <a:solidFill>
              <a:schemeClr val="accent1">
                <a:shade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516803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2800" baseline="0" dirty="0"/>
              <a:t>Constructs Targeted, as identified by </a:t>
            </a:r>
            <a:r>
              <a:rPr lang="en-US" sz="2800" baseline="0" dirty="0" err="1"/>
              <a:t>Jivet</a:t>
            </a:r>
            <a:r>
              <a:rPr lang="en-US" sz="2800" baseline="0" dirty="0"/>
              <a:t> et al (2017)</a:t>
            </a:r>
            <a:endParaRPr lang="en-US" sz="2800" dirty="0"/>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770866257710076"/>
          <c:y val="0.11656746056957905"/>
          <c:w val="0.69275219027111845"/>
          <c:h val="0.8324339471726474"/>
        </c:manualLayout>
      </c:layout>
      <c:barChart>
        <c:barDir val="bar"/>
        <c:grouping val="clustered"/>
        <c:varyColors val="0"/>
        <c:ser>
          <c:idx val="0"/>
          <c:order val="0"/>
          <c:tx>
            <c:strRef>
              <c:f>Sheet1!$B$1</c:f>
              <c:strCache>
                <c:ptCount val="1"/>
                <c:pt idx="0">
                  <c:v>Metacognitive </c:v>
                </c:pt>
              </c:strCache>
            </c:strRef>
          </c:tx>
          <c:spPr>
            <a:solidFill>
              <a:schemeClr val="accent1"/>
            </a:solidFill>
            <a:ln>
              <a:noFill/>
            </a:ln>
            <a:effectLst/>
          </c:spPr>
          <c:invertIfNegative val="0"/>
          <c:cat>
            <c:strRef>
              <c:f>Sheet1!$A$2:$A$14</c:f>
              <c:strCache>
                <c:ptCount val="13"/>
                <c:pt idx="0">
                  <c:v>Support Awareness &amp; Reflection</c:v>
                </c:pt>
                <c:pt idx="1">
                  <c:v>Monitor Progress</c:v>
                </c:pt>
                <c:pt idx="2">
                  <c:v>Improve Metacognitive Skills</c:v>
                </c:pt>
                <c:pt idx="3">
                  <c:v>Support Planning</c:v>
                </c:pt>
                <c:pt idx="4">
                  <c:v>Support Self-Regulation</c:v>
                </c:pt>
                <c:pt idx="5">
                  <c:v>Support goal achievement</c:v>
                </c:pt>
                <c:pt idx="6">
                  <c:v>Improve performance</c:v>
                </c:pt>
                <c:pt idx="7">
                  <c:v>Improve online social behavior</c:v>
                </c:pt>
                <c:pt idx="8">
                  <c:v>Improve retention or engagement</c:v>
                </c:pt>
                <c:pt idx="9">
                  <c:v>Offer navigational support</c:v>
                </c:pt>
                <c:pt idx="10">
                  <c:v>Improve help-seeking behavior</c:v>
                </c:pt>
                <c:pt idx="11">
                  <c:v>Increase Motivation</c:v>
                </c:pt>
                <c:pt idx="12">
                  <c:v>Deactivate Negative Emotions</c:v>
                </c:pt>
              </c:strCache>
            </c:strRef>
          </c:cat>
          <c:val>
            <c:numRef>
              <c:f>Sheet1!$B$2:$B$14</c:f>
              <c:numCache>
                <c:formatCode>General</c:formatCode>
                <c:ptCount val="13"/>
                <c:pt idx="0">
                  <c:v>20</c:v>
                </c:pt>
                <c:pt idx="1">
                  <c:v>8</c:v>
                </c:pt>
                <c:pt idx="2">
                  <c:v>4</c:v>
                </c:pt>
                <c:pt idx="3">
                  <c:v>2</c:v>
                </c:pt>
              </c:numCache>
            </c:numRef>
          </c:val>
          <c:extLst>
            <c:ext xmlns:c16="http://schemas.microsoft.com/office/drawing/2014/chart" uri="{C3380CC4-5D6E-409C-BE32-E72D297353CC}">
              <c16:uniqueId val="{00000000-D280-754C-8A2A-BFB509A59B52}"/>
            </c:ext>
          </c:extLst>
        </c:ser>
        <c:ser>
          <c:idx val="1"/>
          <c:order val="1"/>
          <c:tx>
            <c:strRef>
              <c:f>Sheet1!$C$1</c:f>
              <c:strCache>
                <c:ptCount val="1"/>
                <c:pt idx="0">
                  <c:v>Cognitive</c:v>
                </c:pt>
              </c:strCache>
            </c:strRef>
          </c:tx>
          <c:spPr>
            <a:solidFill>
              <a:schemeClr val="accent2"/>
            </a:solidFill>
            <a:ln>
              <a:noFill/>
            </a:ln>
            <a:effectLst/>
          </c:spPr>
          <c:invertIfNegative val="0"/>
          <c:cat>
            <c:strRef>
              <c:f>Sheet1!$A$2:$A$14</c:f>
              <c:strCache>
                <c:ptCount val="13"/>
                <c:pt idx="0">
                  <c:v>Support Awareness &amp; Reflection</c:v>
                </c:pt>
                <c:pt idx="1">
                  <c:v>Monitor Progress</c:v>
                </c:pt>
                <c:pt idx="2">
                  <c:v>Improve Metacognitive Skills</c:v>
                </c:pt>
                <c:pt idx="3">
                  <c:v>Support Planning</c:v>
                </c:pt>
                <c:pt idx="4">
                  <c:v>Support Self-Regulation</c:v>
                </c:pt>
                <c:pt idx="5">
                  <c:v>Support goal achievement</c:v>
                </c:pt>
                <c:pt idx="6">
                  <c:v>Improve performance</c:v>
                </c:pt>
                <c:pt idx="7">
                  <c:v>Improve online social behavior</c:v>
                </c:pt>
                <c:pt idx="8">
                  <c:v>Improve retention or engagement</c:v>
                </c:pt>
                <c:pt idx="9">
                  <c:v>Offer navigational support</c:v>
                </c:pt>
                <c:pt idx="10">
                  <c:v>Improve help-seeking behavior</c:v>
                </c:pt>
                <c:pt idx="11">
                  <c:v>Increase Motivation</c:v>
                </c:pt>
                <c:pt idx="12">
                  <c:v>Deactivate Negative Emotions</c:v>
                </c:pt>
              </c:strCache>
            </c:strRef>
          </c:cat>
          <c:val>
            <c:numRef>
              <c:f>Sheet1!$C$2:$C$14</c:f>
              <c:numCache>
                <c:formatCode>General</c:formatCode>
                <c:ptCount val="13"/>
                <c:pt idx="5">
                  <c:v>3</c:v>
                </c:pt>
                <c:pt idx="6">
                  <c:v>3</c:v>
                </c:pt>
              </c:numCache>
            </c:numRef>
          </c:val>
          <c:extLst>
            <c:ext xmlns:c16="http://schemas.microsoft.com/office/drawing/2014/chart" uri="{C3380CC4-5D6E-409C-BE32-E72D297353CC}">
              <c16:uniqueId val="{00000001-D280-754C-8A2A-BFB509A59B52}"/>
            </c:ext>
          </c:extLst>
        </c:ser>
        <c:ser>
          <c:idx val="2"/>
          <c:order val="2"/>
          <c:tx>
            <c:strRef>
              <c:f>Sheet1!$D$1</c:f>
              <c:strCache>
                <c:ptCount val="1"/>
                <c:pt idx="0">
                  <c:v>Behavioral</c:v>
                </c:pt>
              </c:strCache>
            </c:strRef>
          </c:tx>
          <c:spPr>
            <a:solidFill>
              <a:schemeClr val="accent3"/>
            </a:solidFill>
            <a:ln>
              <a:noFill/>
            </a:ln>
            <a:effectLst/>
          </c:spPr>
          <c:invertIfNegative val="0"/>
          <c:cat>
            <c:strRef>
              <c:f>Sheet1!$A$2:$A$14</c:f>
              <c:strCache>
                <c:ptCount val="13"/>
                <c:pt idx="0">
                  <c:v>Support Awareness &amp; Reflection</c:v>
                </c:pt>
                <c:pt idx="1">
                  <c:v>Monitor Progress</c:v>
                </c:pt>
                <c:pt idx="2">
                  <c:v>Improve Metacognitive Skills</c:v>
                </c:pt>
                <c:pt idx="3">
                  <c:v>Support Planning</c:v>
                </c:pt>
                <c:pt idx="4">
                  <c:v>Support Self-Regulation</c:v>
                </c:pt>
                <c:pt idx="5">
                  <c:v>Support goal achievement</c:v>
                </c:pt>
                <c:pt idx="6">
                  <c:v>Improve performance</c:v>
                </c:pt>
                <c:pt idx="7">
                  <c:v>Improve online social behavior</c:v>
                </c:pt>
                <c:pt idx="8">
                  <c:v>Improve retention or engagement</c:v>
                </c:pt>
                <c:pt idx="9">
                  <c:v>Offer navigational support</c:v>
                </c:pt>
                <c:pt idx="10">
                  <c:v>Improve help-seeking behavior</c:v>
                </c:pt>
                <c:pt idx="11">
                  <c:v>Increase Motivation</c:v>
                </c:pt>
                <c:pt idx="12">
                  <c:v>Deactivate Negative Emotions</c:v>
                </c:pt>
              </c:strCache>
            </c:strRef>
          </c:cat>
          <c:val>
            <c:numRef>
              <c:f>Sheet1!$D$2:$D$14</c:f>
              <c:numCache>
                <c:formatCode>General</c:formatCode>
                <c:ptCount val="13"/>
                <c:pt idx="7">
                  <c:v>7</c:v>
                </c:pt>
                <c:pt idx="8">
                  <c:v>2</c:v>
                </c:pt>
                <c:pt idx="9">
                  <c:v>2</c:v>
                </c:pt>
                <c:pt idx="10">
                  <c:v>1</c:v>
                </c:pt>
              </c:numCache>
            </c:numRef>
          </c:val>
          <c:extLst>
            <c:ext xmlns:c16="http://schemas.microsoft.com/office/drawing/2014/chart" uri="{C3380CC4-5D6E-409C-BE32-E72D297353CC}">
              <c16:uniqueId val="{00000002-D280-754C-8A2A-BFB509A59B52}"/>
            </c:ext>
          </c:extLst>
        </c:ser>
        <c:ser>
          <c:idx val="3"/>
          <c:order val="3"/>
          <c:tx>
            <c:strRef>
              <c:f>Sheet1!$E$1</c:f>
              <c:strCache>
                <c:ptCount val="1"/>
                <c:pt idx="0">
                  <c:v>Emotional</c:v>
                </c:pt>
              </c:strCache>
            </c:strRef>
          </c:tx>
          <c:spPr>
            <a:solidFill>
              <a:schemeClr val="accent4"/>
            </a:solidFill>
            <a:ln>
              <a:noFill/>
            </a:ln>
            <a:effectLst/>
          </c:spPr>
          <c:invertIfNegative val="0"/>
          <c:cat>
            <c:strRef>
              <c:f>Sheet1!$A$2:$A$14</c:f>
              <c:strCache>
                <c:ptCount val="13"/>
                <c:pt idx="0">
                  <c:v>Support Awareness &amp; Reflection</c:v>
                </c:pt>
                <c:pt idx="1">
                  <c:v>Monitor Progress</c:v>
                </c:pt>
                <c:pt idx="2">
                  <c:v>Improve Metacognitive Skills</c:v>
                </c:pt>
                <c:pt idx="3">
                  <c:v>Support Planning</c:v>
                </c:pt>
                <c:pt idx="4">
                  <c:v>Support Self-Regulation</c:v>
                </c:pt>
                <c:pt idx="5">
                  <c:v>Support goal achievement</c:v>
                </c:pt>
                <c:pt idx="6">
                  <c:v>Improve performance</c:v>
                </c:pt>
                <c:pt idx="7">
                  <c:v>Improve online social behavior</c:v>
                </c:pt>
                <c:pt idx="8">
                  <c:v>Improve retention or engagement</c:v>
                </c:pt>
                <c:pt idx="9">
                  <c:v>Offer navigational support</c:v>
                </c:pt>
                <c:pt idx="10">
                  <c:v>Improve help-seeking behavior</c:v>
                </c:pt>
                <c:pt idx="11">
                  <c:v>Increase Motivation</c:v>
                </c:pt>
                <c:pt idx="12">
                  <c:v>Deactivate Negative Emotions</c:v>
                </c:pt>
              </c:strCache>
            </c:strRef>
          </c:cat>
          <c:val>
            <c:numRef>
              <c:f>Sheet1!$E$2:$E$14</c:f>
              <c:numCache>
                <c:formatCode>General</c:formatCode>
                <c:ptCount val="13"/>
                <c:pt idx="11">
                  <c:v>4</c:v>
                </c:pt>
                <c:pt idx="12">
                  <c:v>1</c:v>
                </c:pt>
              </c:numCache>
            </c:numRef>
          </c:val>
          <c:extLst>
            <c:ext xmlns:c16="http://schemas.microsoft.com/office/drawing/2014/chart" uri="{C3380CC4-5D6E-409C-BE32-E72D297353CC}">
              <c16:uniqueId val="{00000003-D280-754C-8A2A-BFB509A59B52}"/>
            </c:ext>
          </c:extLst>
        </c:ser>
        <c:ser>
          <c:idx val="4"/>
          <c:order val="4"/>
          <c:tx>
            <c:strRef>
              <c:f>Sheet1!$F$1</c:f>
              <c:strCache>
                <c:ptCount val="1"/>
                <c:pt idx="0">
                  <c:v>Self Regulation</c:v>
                </c:pt>
              </c:strCache>
            </c:strRef>
          </c:tx>
          <c:spPr>
            <a:solidFill>
              <a:schemeClr val="accent5"/>
            </a:solidFill>
            <a:ln>
              <a:noFill/>
            </a:ln>
            <a:effectLst/>
          </c:spPr>
          <c:invertIfNegative val="0"/>
          <c:cat>
            <c:strRef>
              <c:f>Sheet1!$A$2:$A$14</c:f>
              <c:strCache>
                <c:ptCount val="13"/>
                <c:pt idx="0">
                  <c:v>Support Awareness &amp; Reflection</c:v>
                </c:pt>
                <c:pt idx="1">
                  <c:v>Monitor Progress</c:v>
                </c:pt>
                <c:pt idx="2">
                  <c:v>Improve Metacognitive Skills</c:v>
                </c:pt>
                <c:pt idx="3">
                  <c:v>Support Planning</c:v>
                </c:pt>
                <c:pt idx="4">
                  <c:v>Support Self-Regulation</c:v>
                </c:pt>
                <c:pt idx="5">
                  <c:v>Support goal achievement</c:v>
                </c:pt>
                <c:pt idx="6">
                  <c:v>Improve performance</c:v>
                </c:pt>
                <c:pt idx="7">
                  <c:v>Improve online social behavior</c:v>
                </c:pt>
                <c:pt idx="8">
                  <c:v>Improve retention or engagement</c:v>
                </c:pt>
                <c:pt idx="9">
                  <c:v>Offer navigational support</c:v>
                </c:pt>
                <c:pt idx="10">
                  <c:v>Improve help-seeking behavior</c:v>
                </c:pt>
                <c:pt idx="11">
                  <c:v>Increase Motivation</c:v>
                </c:pt>
                <c:pt idx="12">
                  <c:v>Deactivate Negative Emotions</c:v>
                </c:pt>
              </c:strCache>
            </c:strRef>
          </c:cat>
          <c:val>
            <c:numRef>
              <c:f>Sheet1!$F$2:$F$14</c:f>
              <c:numCache>
                <c:formatCode>General</c:formatCode>
                <c:ptCount val="13"/>
                <c:pt idx="4">
                  <c:v>13</c:v>
                </c:pt>
              </c:numCache>
            </c:numRef>
          </c:val>
          <c:extLst>
            <c:ext xmlns:c16="http://schemas.microsoft.com/office/drawing/2014/chart" uri="{C3380CC4-5D6E-409C-BE32-E72D297353CC}">
              <c16:uniqueId val="{00000004-D280-754C-8A2A-BFB509A59B52}"/>
            </c:ext>
          </c:extLst>
        </c:ser>
        <c:dLbls>
          <c:showLegendKey val="0"/>
          <c:showVal val="0"/>
          <c:showCatName val="0"/>
          <c:showSerName val="0"/>
          <c:showPercent val="0"/>
          <c:showBubbleSize val="0"/>
        </c:dLbls>
        <c:gapWidth val="33"/>
        <c:overlap val="92"/>
        <c:axId val="632352752"/>
        <c:axId val="213982992"/>
      </c:barChart>
      <c:catAx>
        <c:axId val="632352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982992"/>
        <c:crosses val="autoZero"/>
        <c:auto val="1"/>
        <c:lblAlgn val="ctr"/>
        <c:lblOffset val="100"/>
        <c:noMultiLvlLbl val="0"/>
      </c:catAx>
      <c:valAx>
        <c:axId val="2139829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out"/>
        <c:tickLblPos val="nextTo"/>
        <c:spPr>
          <a:noFill/>
          <a:ln>
            <a:solidFill>
              <a:schemeClr val="accent1">
                <a:shade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2352752"/>
        <c:crosses val="autoZero"/>
        <c:crossBetween val="between"/>
        <c:majorUnit val="3"/>
        <c:minorUnit val="1"/>
      </c:valAx>
      <c:spPr>
        <a:noFill/>
        <a:ln>
          <a:noFill/>
        </a:ln>
        <a:effectLst/>
      </c:spPr>
    </c:plotArea>
    <c:legend>
      <c:legendPos val="b"/>
      <c:layout>
        <c:manualLayout>
          <c:xMode val="edge"/>
          <c:yMode val="edge"/>
          <c:x val="0.76335159892042204"/>
          <c:y val="0.18782847598713964"/>
          <c:w val="0.15318528560721661"/>
          <c:h val="0.3947452196655608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Theoretical Framework from 28 Studies</a:t>
            </a:r>
          </a:p>
        </c:rich>
      </c:tx>
      <c:layout>
        <c:manualLayout>
          <c:xMode val="edge"/>
          <c:yMode val="edge"/>
          <c:x val="0.31664251207729471"/>
          <c:y val="2.33290427043387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434650241563727"/>
          <c:y val="0.11890025048352833"/>
          <c:w val="0.60928817605450591"/>
          <c:h val="0.83337914962427473"/>
        </c:manualLayout>
      </c:layout>
      <c:barChart>
        <c:barDir val="bar"/>
        <c:grouping val="clustered"/>
        <c:varyColors val="0"/>
        <c:ser>
          <c:idx val="0"/>
          <c:order val="0"/>
          <c:tx>
            <c:strRef>
              <c:f>Sheet1!$B$1</c:f>
              <c:strCache>
                <c:ptCount val="1"/>
                <c:pt idx="0">
                  <c:v>Theory Used</c:v>
                </c:pt>
              </c:strCache>
            </c:strRef>
          </c:tx>
          <c:spPr>
            <a:solidFill>
              <a:schemeClr val="accent1"/>
            </a:solidFill>
            <a:ln>
              <a:noFill/>
            </a:ln>
            <a:effectLst/>
          </c:spPr>
          <c:invertIfNegative val="0"/>
          <c:cat>
            <c:strRef>
              <c:f>Sheet1!$A$2:$A$18</c:f>
              <c:strCache>
                <c:ptCount val="17"/>
                <c:pt idx="0">
                  <c:v>SRL, PBL</c:v>
                </c:pt>
                <c:pt idx="1">
                  <c:v>SRL + LA Process Model + SDT</c:v>
                </c:pt>
                <c:pt idx="2">
                  <c:v>Self Regulated Learning (SRL) Only***</c:v>
                </c:pt>
                <c:pt idx="3">
                  <c:v>Socio-Cognitive + Cognitive Load</c:v>
                </c:pt>
                <c:pt idx="4">
                  <c:v>Socio Constructivist Multiliteracies</c:v>
                </c:pt>
                <c:pt idx="5">
                  <c:v>Social Comparison</c:v>
                </c:pt>
                <c:pt idx="6">
                  <c:v>Smart Grid</c:v>
                </c:pt>
                <c:pt idx="7">
                  <c:v>Six Critical Dimensions of LA</c:v>
                </c:pt>
                <c:pt idx="8">
                  <c:v>Self Determination Theory (SDT)</c:v>
                </c:pt>
                <c:pt idx="9">
                  <c:v>IT Risk Management</c:v>
                </c:pt>
                <c:pt idx="10">
                  <c:v>Formative Assessment</c:v>
                </c:pt>
                <c:pt idx="11">
                  <c:v>Encoding Specificity + Test-Enhanced Learning</c:v>
                </c:pt>
                <c:pt idx="12">
                  <c:v>Constructivist</c:v>
                </c:pt>
                <c:pt idx="13">
                  <c:v>Brainstorming</c:v>
                </c:pt>
                <c:pt idx="14">
                  <c:v>Argumentation</c:v>
                </c:pt>
                <c:pt idx="15">
                  <c:v>Engestrom, Learning Styles</c:v>
                </c:pt>
                <c:pt idx="16">
                  <c:v>None</c:v>
                </c:pt>
              </c:strCache>
            </c:strRef>
          </c:cat>
          <c:val>
            <c:numRef>
              <c:f>Sheet1!$B$2:$B$18</c:f>
              <c:numCache>
                <c:formatCode>General</c:formatCode>
                <c:ptCount val="17"/>
                <c:pt idx="0">
                  <c:v>1</c:v>
                </c:pt>
                <c:pt idx="1">
                  <c:v>1</c:v>
                </c:pt>
                <c:pt idx="2">
                  <c:v>5</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B8FB-3041-A272-1442805EF443}"/>
            </c:ext>
          </c:extLst>
        </c:ser>
        <c:ser>
          <c:idx val="1"/>
          <c:order val="1"/>
          <c:tx>
            <c:strRef>
              <c:f>Sheet1!$C$1</c:f>
              <c:strCache>
                <c:ptCount val="1"/>
                <c:pt idx="0">
                  <c:v>No/Discredited Theory Used</c:v>
                </c:pt>
              </c:strCache>
            </c:strRef>
          </c:tx>
          <c:spPr>
            <a:solidFill>
              <a:schemeClr val="accent2"/>
            </a:solidFill>
            <a:ln>
              <a:noFill/>
            </a:ln>
            <a:effectLst/>
          </c:spPr>
          <c:invertIfNegative val="0"/>
          <c:cat>
            <c:strRef>
              <c:f>Sheet1!$A$2:$A$18</c:f>
              <c:strCache>
                <c:ptCount val="17"/>
                <c:pt idx="0">
                  <c:v>SRL, PBL</c:v>
                </c:pt>
                <c:pt idx="1">
                  <c:v>SRL + LA Process Model + SDT</c:v>
                </c:pt>
                <c:pt idx="2">
                  <c:v>Self Regulated Learning (SRL) Only***</c:v>
                </c:pt>
                <c:pt idx="3">
                  <c:v>Socio-Cognitive + Cognitive Load</c:v>
                </c:pt>
                <c:pt idx="4">
                  <c:v>Socio Constructivist Multiliteracies</c:v>
                </c:pt>
                <c:pt idx="5">
                  <c:v>Social Comparison</c:v>
                </c:pt>
                <c:pt idx="6">
                  <c:v>Smart Grid</c:v>
                </c:pt>
                <c:pt idx="7">
                  <c:v>Six Critical Dimensions of LA</c:v>
                </c:pt>
                <c:pt idx="8">
                  <c:v>Self Determination Theory (SDT)</c:v>
                </c:pt>
                <c:pt idx="9">
                  <c:v>IT Risk Management</c:v>
                </c:pt>
                <c:pt idx="10">
                  <c:v>Formative Assessment</c:v>
                </c:pt>
                <c:pt idx="11">
                  <c:v>Encoding Specificity + Test-Enhanced Learning</c:v>
                </c:pt>
                <c:pt idx="12">
                  <c:v>Constructivist</c:v>
                </c:pt>
                <c:pt idx="13">
                  <c:v>Brainstorming</c:v>
                </c:pt>
                <c:pt idx="14">
                  <c:v>Argumentation</c:v>
                </c:pt>
                <c:pt idx="15">
                  <c:v>Engestrom, Learning Styles</c:v>
                </c:pt>
                <c:pt idx="16">
                  <c:v>None</c:v>
                </c:pt>
              </c:strCache>
            </c:strRef>
          </c:cat>
          <c:val>
            <c:numRef>
              <c:f>Sheet1!$C$2:$C$18</c:f>
              <c:numCache>
                <c:formatCode>General</c:formatCode>
                <c:ptCount val="17"/>
                <c:pt idx="15">
                  <c:v>1</c:v>
                </c:pt>
                <c:pt idx="16">
                  <c:v>8</c:v>
                </c:pt>
              </c:numCache>
            </c:numRef>
          </c:val>
          <c:extLst>
            <c:ext xmlns:c16="http://schemas.microsoft.com/office/drawing/2014/chart" uri="{C3380CC4-5D6E-409C-BE32-E72D297353CC}">
              <c16:uniqueId val="{00000001-B8FB-3041-A272-1442805EF443}"/>
            </c:ext>
          </c:extLst>
        </c:ser>
        <c:dLbls>
          <c:showLegendKey val="0"/>
          <c:showVal val="0"/>
          <c:showCatName val="0"/>
          <c:showSerName val="0"/>
          <c:showPercent val="0"/>
          <c:showBubbleSize val="0"/>
        </c:dLbls>
        <c:gapWidth val="125"/>
        <c:overlap val="75"/>
        <c:axId val="1331183552"/>
        <c:axId val="1328852976"/>
      </c:barChart>
      <c:catAx>
        <c:axId val="133118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28852976"/>
        <c:crosses val="autoZero"/>
        <c:auto val="1"/>
        <c:lblAlgn val="ctr"/>
        <c:lblOffset val="100"/>
        <c:noMultiLvlLbl val="0"/>
      </c:catAx>
      <c:valAx>
        <c:axId val="13288529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31183552"/>
        <c:crosses val="autoZero"/>
        <c:crossBetween val="between"/>
      </c:valAx>
      <c:spPr>
        <a:noFill/>
        <a:ln>
          <a:noFill/>
        </a:ln>
        <a:effectLst/>
      </c:spPr>
    </c:plotArea>
    <c:legend>
      <c:legendPos val="b"/>
      <c:layout>
        <c:manualLayout>
          <c:xMode val="edge"/>
          <c:yMode val="edge"/>
          <c:x val="0.6337576895100524"/>
          <c:y val="0.31452677637211068"/>
          <c:w val="0.23863379552352032"/>
          <c:h val="0.13179365230349727"/>
        </c:manualLayout>
      </c:layout>
      <c:overlay val="0"/>
      <c:spPr>
        <a:solidFill>
          <a:schemeClr val="bg1"/>
        </a:solidFill>
        <a:ln>
          <a:solidFill>
            <a:schemeClr val="accent1">
              <a:lumMod val="50000"/>
            </a:schemeClr>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Quiz Averages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6E2-224B-BC47-473A812BA15A}"/>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Sheet1!$C$2:$C$10</c:f>
              <c:numCache>
                <c:formatCode>General</c:formatCode>
                <c:ptCount val="9"/>
              </c:numCache>
            </c:numRef>
          </c:val>
          <c:extLst>
            <c:ext xmlns:c16="http://schemas.microsoft.com/office/drawing/2014/chart" uri="{C3380CC4-5D6E-409C-BE32-E72D297353CC}">
              <c16:uniqueId val="{00000001-C6E2-224B-BC47-473A812BA15A}"/>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Dashboard Characteristics from 28 studies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95122844555998"/>
          <c:y val="9.3015330503830179E-2"/>
          <c:w val="0.73884665135424277"/>
          <c:h val="0.79125034520246995"/>
        </c:manualLayout>
      </c:layout>
      <c:barChart>
        <c:barDir val="bar"/>
        <c:grouping val="stacked"/>
        <c:varyColors val="0"/>
        <c:ser>
          <c:idx val="0"/>
          <c:order val="0"/>
          <c:tx>
            <c:strRef>
              <c:f>Sheet1!$B$1</c:f>
              <c:strCache>
                <c:ptCount val="1"/>
                <c:pt idx="0">
                  <c:v>Normalization</c:v>
                </c:pt>
              </c:strCache>
            </c:strRef>
          </c:tx>
          <c:spPr>
            <a:solidFill>
              <a:schemeClr val="accent1"/>
            </a:solidFill>
            <a:ln>
              <a:noFill/>
            </a:ln>
            <a:effectLst/>
          </c:spPr>
          <c:invertIfNegative val="0"/>
          <c:cat>
            <c:strRef>
              <c:f>Sheet1!$A$2:$A$10</c:f>
              <c:strCache>
                <c:ptCount val="9"/>
                <c:pt idx="0">
                  <c:v>Social Comparison</c:v>
                </c:pt>
                <c:pt idx="1">
                  <c:v>Individually Normed</c:v>
                </c:pt>
                <c:pt idx="2">
                  <c:v>Norm Unclear</c:v>
                </c:pt>
                <c:pt idx="3">
                  <c:v>Descriptive Statistics</c:v>
                </c:pt>
                <c:pt idx="4">
                  <c:v>Predictive Statistics</c:v>
                </c:pt>
                <c:pt idx="5">
                  <c:v>Graphs</c:v>
                </c:pt>
                <c:pt idx="6">
                  <c:v>Metaphors/Images</c:v>
                </c:pt>
                <c:pt idx="7">
                  <c:v>Tables</c:v>
                </c:pt>
                <c:pt idx="8">
                  <c:v>Text</c:v>
                </c:pt>
              </c:strCache>
            </c:strRef>
          </c:cat>
          <c:val>
            <c:numRef>
              <c:f>Sheet1!$B$2:$B$10</c:f>
              <c:numCache>
                <c:formatCode>General</c:formatCode>
                <c:ptCount val="9"/>
                <c:pt idx="0">
                  <c:v>14</c:v>
                </c:pt>
                <c:pt idx="1">
                  <c:v>6</c:v>
                </c:pt>
                <c:pt idx="2">
                  <c:v>3</c:v>
                </c:pt>
              </c:numCache>
            </c:numRef>
          </c:val>
          <c:extLst>
            <c:ext xmlns:c16="http://schemas.microsoft.com/office/drawing/2014/chart" uri="{C3380CC4-5D6E-409C-BE32-E72D297353CC}">
              <c16:uniqueId val="{00000000-3B82-954F-9477-93E8C413050C}"/>
            </c:ext>
          </c:extLst>
        </c:ser>
        <c:ser>
          <c:idx val="1"/>
          <c:order val="1"/>
          <c:tx>
            <c:strRef>
              <c:f>Sheet1!$C$1</c:f>
              <c:strCache>
                <c:ptCount val="1"/>
                <c:pt idx="0">
                  <c:v>Analytical Approaches</c:v>
                </c:pt>
              </c:strCache>
            </c:strRef>
          </c:tx>
          <c:spPr>
            <a:solidFill>
              <a:schemeClr val="accent2"/>
            </a:solidFill>
            <a:ln>
              <a:noFill/>
            </a:ln>
            <a:effectLst/>
          </c:spPr>
          <c:invertIfNegative val="0"/>
          <c:cat>
            <c:strRef>
              <c:f>Sheet1!$A$2:$A$10</c:f>
              <c:strCache>
                <c:ptCount val="9"/>
                <c:pt idx="0">
                  <c:v>Social Comparison</c:v>
                </c:pt>
                <c:pt idx="1">
                  <c:v>Individually Normed</c:v>
                </c:pt>
                <c:pt idx="2">
                  <c:v>Norm Unclear</c:v>
                </c:pt>
                <c:pt idx="3">
                  <c:v>Descriptive Statistics</c:v>
                </c:pt>
                <c:pt idx="4">
                  <c:v>Predictive Statistics</c:v>
                </c:pt>
                <c:pt idx="5">
                  <c:v>Graphs</c:v>
                </c:pt>
                <c:pt idx="6">
                  <c:v>Metaphors/Images</c:v>
                </c:pt>
                <c:pt idx="7">
                  <c:v>Tables</c:v>
                </c:pt>
                <c:pt idx="8">
                  <c:v>Text</c:v>
                </c:pt>
              </c:strCache>
            </c:strRef>
          </c:cat>
          <c:val>
            <c:numRef>
              <c:f>Sheet1!$C$2:$C$10</c:f>
              <c:numCache>
                <c:formatCode>General</c:formatCode>
                <c:ptCount val="9"/>
                <c:pt idx="3">
                  <c:v>27</c:v>
                </c:pt>
                <c:pt idx="4">
                  <c:v>5</c:v>
                </c:pt>
              </c:numCache>
            </c:numRef>
          </c:val>
          <c:extLst>
            <c:ext xmlns:c16="http://schemas.microsoft.com/office/drawing/2014/chart" uri="{C3380CC4-5D6E-409C-BE32-E72D297353CC}">
              <c16:uniqueId val="{00000001-3B82-954F-9477-93E8C413050C}"/>
            </c:ext>
          </c:extLst>
        </c:ser>
        <c:ser>
          <c:idx val="2"/>
          <c:order val="2"/>
          <c:tx>
            <c:strRef>
              <c:f>Sheet1!$D$1</c:f>
              <c:strCache>
                <c:ptCount val="1"/>
                <c:pt idx="0">
                  <c:v>Visualziation Elements</c:v>
                </c:pt>
              </c:strCache>
            </c:strRef>
          </c:tx>
          <c:spPr>
            <a:solidFill>
              <a:schemeClr val="accent3"/>
            </a:solidFill>
            <a:ln>
              <a:noFill/>
            </a:ln>
            <a:effectLst/>
          </c:spPr>
          <c:invertIfNegative val="0"/>
          <c:cat>
            <c:strRef>
              <c:f>Sheet1!$A$2:$A$10</c:f>
              <c:strCache>
                <c:ptCount val="9"/>
                <c:pt idx="0">
                  <c:v>Social Comparison</c:v>
                </c:pt>
                <c:pt idx="1">
                  <c:v>Individually Normed</c:v>
                </c:pt>
                <c:pt idx="2">
                  <c:v>Norm Unclear</c:v>
                </c:pt>
                <c:pt idx="3">
                  <c:v>Descriptive Statistics</c:v>
                </c:pt>
                <c:pt idx="4">
                  <c:v>Predictive Statistics</c:v>
                </c:pt>
                <c:pt idx="5">
                  <c:v>Graphs</c:v>
                </c:pt>
                <c:pt idx="6">
                  <c:v>Metaphors/Images</c:v>
                </c:pt>
                <c:pt idx="7">
                  <c:v>Tables</c:v>
                </c:pt>
                <c:pt idx="8">
                  <c:v>Text</c:v>
                </c:pt>
              </c:strCache>
            </c:strRef>
          </c:cat>
          <c:val>
            <c:numRef>
              <c:f>Sheet1!$D$2:$D$10</c:f>
              <c:numCache>
                <c:formatCode>General</c:formatCode>
                <c:ptCount val="9"/>
                <c:pt idx="5">
                  <c:v>26</c:v>
                </c:pt>
                <c:pt idx="6">
                  <c:v>9</c:v>
                </c:pt>
                <c:pt idx="7">
                  <c:v>10</c:v>
                </c:pt>
                <c:pt idx="8">
                  <c:v>25</c:v>
                </c:pt>
              </c:numCache>
            </c:numRef>
          </c:val>
          <c:extLst>
            <c:ext xmlns:c16="http://schemas.microsoft.com/office/drawing/2014/chart" uri="{C3380CC4-5D6E-409C-BE32-E72D297353CC}">
              <c16:uniqueId val="{00000002-3B82-954F-9477-93E8C413050C}"/>
            </c:ext>
          </c:extLst>
        </c:ser>
        <c:dLbls>
          <c:showLegendKey val="0"/>
          <c:showVal val="0"/>
          <c:showCatName val="0"/>
          <c:showSerName val="0"/>
          <c:showPercent val="0"/>
          <c:showBubbleSize val="0"/>
        </c:dLbls>
        <c:gapWidth val="150"/>
        <c:overlap val="100"/>
        <c:axId val="1328947008"/>
        <c:axId val="1318970416"/>
      </c:barChart>
      <c:catAx>
        <c:axId val="1328947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18970416"/>
        <c:crosses val="autoZero"/>
        <c:auto val="1"/>
        <c:lblAlgn val="ctr"/>
        <c:lblOffset val="100"/>
        <c:noMultiLvlLbl val="0"/>
      </c:catAx>
      <c:valAx>
        <c:axId val="1318970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94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Class Average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solidFill>
              <a:schemeClr val="accent1"/>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2</c:v>
                </c:pt>
                <c:pt idx="7">
                  <c:v>Quis 3</c:v>
                </c:pt>
                <c:pt idx="8">
                  <c:v>Quiz 7</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Average</c:v>
                </c:pt>
              </c:strCache>
            </c:strRef>
          </c:tx>
          <c:spPr>
            <a:solidFill>
              <a:schemeClr val="accent1"/>
            </a:solidFill>
            <a:ln>
              <a:noFill/>
            </a:ln>
            <a:effectLst/>
          </c:spPr>
          <c:invertIfNegative val="0"/>
          <c:cat>
            <c:strRef>
              <c:f>Sheet1!$A$2:$A$23</c:f>
              <c:strCache>
                <c:ptCount val="22"/>
                <c:pt idx="0">
                  <c:v>student 01</c:v>
                </c:pt>
                <c:pt idx="1">
                  <c:v>student 02</c:v>
                </c:pt>
                <c:pt idx="2">
                  <c:v>Student 03</c:v>
                </c:pt>
                <c:pt idx="3">
                  <c:v>Student 04</c:v>
                </c:pt>
                <c:pt idx="4">
                  <c:v>Student 05</c:v>
                </c:pt>
                <c:pt idx="5">
                  <c:v>Student 06</c:v>
                </c:pt>
                <c:pt idx="6">
                  <c:v>Student 07</c:v>
                </c:pt>
                <c:pt idx="7">
                  <c:v>Student 08</c:v>
                </c:pt>
                <c:pt idx="8">
                  <c:v>Student 09</c:v>
                </c:pt>
                <c:pt idx="9">
                  <c:v>student 10</c:v>
                </c:pt>
                <c:pt idx="10">
                  <c:v>student 11</c:v>
                </c:pt>
                <c:pt idx="11">
                  <c:v>student 12</c:v>
                </c:pt>
                <c:pt idx="12">
                  <c:v>student 13</c:v>
                </c:pt>
                <c:pt idx="13">
                  <c:v>student 14</c:v>
                </c:pt>
                <c:pt idx="14">
                  <c:v>student 15</c:v>
                </c:pt>
                <c:pt idx="15">
                  <c:v>student 16</c:v>
                </c:pt>
                <c:pt idx="16">
                  <c:v>student 17</c:v>
                </c:pt>
                <c:pt idx="17">
                  <c:v>student 18</c:v>
                </c:pt>
                <c:pt idx="18">
                  <c:v>student 19</c:v>
                </c:pt>
                <c:pt idx="19">
                  <c:v>student 20</c:v>
                </c:pt>
                <c:pt idx="20">
                  <c:v>student 21</c:v>
                </c:pt>
                <c:pt idx="21">
                  <c:v>student 22</c:v>
                </c:pt>
              </c:strCache>
            </c:strRef>
          </c:cat>
          <c:val>
            <c:numRef>
              <c:f>Sheet1!$B$2:$B$23</c:f>
              <c:numCache>
                <c:formatCode>General</c:formatCode>
                <c:ptCount val="22"/>
                <c:pt idx="0">
                  <c:v>90.714285714285708</c:v>
                </c:pt>
                <c:pt idx="1">
                  <c:v>93.428571428571431</c:v>
                </c:pt>
                <c:pt idx="2">
                  <c:v>91.571428571428569</c:v>
                </c:pt>
                <c:pt idx="3">
                  <c:v>89.285714285714292</c:v>
                </c:pt>
                <c:pt idx="4">
                  <c:v>93.857142857142861</c:v>
                </c:pt>
                <c:pt idx="5">
                  <c:v>94.714285714285708</c:v>
                </c:pt>
                <c:pt idx="6">
                  <c:v>89.857142857142861</c:v>
                </c:pt>
                <c:pt idx="7">
                  <c:v>89.571428571428569</c:v>
                </c:pt>
                <c:pt idx="8">
                  <c:v>92</c:v>
                </c:pt>
                <c:pt idx="9">
                  <c:v>88.714285714285708</c:v>
                </c:pt>
                <c:pt idx="10">
                  <c:v>92.428571428571431</c:v>
                </c:pt>
                <c:pt idx="11">
                  <c:v>96</c:v>
                </c:pt>
                <c:pt idx="12">
                  <c:v>88.714285714285708</c:v>
                </c:pt>
                <c:pt idx="13">
                  <c:v>91.142857142857139</c:v>
                </c:pt>
                <c:pt idx="14">
                  <c:v>89.571428571428569</c:v>
                </c:pt>
                <c:pt idx="15">
                  <c:v>86.571428571428569</c:v>
                </c:pt>
                <c:pt idx="16">
                  <c:v>83.714285714285708</c:v>
                </c:pt>
                <c:pt idx="17">
                  <c:v>89.571428571428569</c:v>
                </c:pt>
                <c:pt idx="18">
                  <c:v>90.714285714285708</c:v>
                </c:pt>
                <c:pt idx="19">
                  <c:v>91.142857142857139</c:v>
                </c:pt>
                <c:pt idx="20">
                  <c:v>72.428571428571431</c:v>
                </c:pt>
                <c:pt idx="21">
                  <c:v>91.714285714285708</c:v>
                </c:pt>
              </c:numCache>
            </c:numRef>
          </c:val>
          <c:extLst>
            <c:ext xmlns:c16="http://schemas.microsoft.com/office/drawing/2014/chart" uri="{C3380CC4-5D6E-409C-BE32-E72D297353CC}">
              <c16:uniqueId val="{00000000-9A21-1042-B56B-636C2330D1EE}"/>
            </c:ext>
          </c:extLst>
        </c:ser>
        <c:dLbls>
          <c:showLegendKey val="0"/>
          <c:showVal val="0"/>
          <c:showCatName val="0"/>
          <c:showSerName val="0"/>
          <c:showPercent val="0"/>
          <c:showBubbleSize val="0"/>
        </c:dLbls>
        <c:gapWidth val="182"/>
        <c:axId val="824067040"/>
        <c:axId val="824068768"/>
      </c:barChart>
      <c:catAx>
        <c:axId val="824067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4068768"/>
        <c:crosses val="autoZero"/>
        <c:auto val="1"/>
        <c:lblAlgn val="ctr"/>
        <c:lblOffset val="100"/>
        <c:noMultiLvlLbl val="0"/>
      </c:catAx>
      <c:valAx>
        <c:axId val="824068768"/>
        <c:scaling>
          <c:orientation val="minMax"/>
          <c:max val="10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2406704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solidFill>
              <a:schemeClr val="accent2"/>
            </a:solid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Jerry</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85</c:v>
                </c:pt>
                <c:pt idx="1">
                  <c:v>83</c:v>
                </c:pt>
                <c:pt idx="2">
                  <c:v>62</c:v>
                </c:pt>
                <c:pt idx="3">
                  <c:v>63</c:v>
                </c:pt>
                <c:pt idx="4">
                  <c:v>78</c:v>
                </c:pt>
                <c:pt idx="5">
                  <c:v>65</c:v>
                </c:pt>
                <c:pt idx="6">
                  <c:v>71</c:v>
                </c:pt>
                <c:pt idx="7">
                  <c:v>68</c:v>
                </c:pt>
                <c:pt idx="8">
                  <c:v>72</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Last Two Quiz Grades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Quiz 6</c:v>
                </c:pt>
              </c:strCache>
            </c:strRef>
          </c:tx>
          <c:spPr>
            <a:solidFill>
              <a:schemeClr val="accent5">
                <a:lumMod val="60000"/>
                <a:lumOff val="4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Sheet1!$B$2:$B$23</c:f>
              <c:numCache>
                <c:formatCode>General</c:formatCode>
                <c:ptCount val="22"/>
                <c:pt idx="0">
                  <c:v>65</c:v>
                </c:pt>
                <c:pt idx="1">
                  <c:v>93</c:v>
                </c:pt>
                <c:pt idx="2">
                  <c:v>85</c:v>
                </c:pt>
                <c:pt idx="3">
                  <c:v>89</c:v>
                </c:pt>
                <c:pt idx="4">
                  <c:v>91</c:v>
                </c:pt>
                <c:pt idx="5">
                  <c:v>85</c:v>
                </c:pt>
                <c:pt idx="6">
                  <c:v>97</c:v>
                </c:pt>
                <c:pt idx="7">
                  <c:v>75</c:v>
                </c:pt>
                <c:pt idx="8">
                  <c:v>94</c:v>
                </c:pt>
                <c:pt idx="9">
                  <c:v>93</c:v>
                </c:pt>
                <c:pt idx="10">
                  <c:v>91</c:v>
                </c:pt>
                <c:pt idx="11">
                  <c:v>92</c:v>
                </c:pt>
                <c:pt idx="12">
                  <c:v>93</c:v>
                </c:pt>
                <c:pt idx="13">
                  <c:v>96</c:v>
                </c:pt>
                <c:pt idx="14">
                  <c:v>87</c:v>
                </c:pt>
                <c:pt idx="15">
                  <c:v>98</c:v>
                </c:pt>
                <c:pt idx="16">
                  <c:v>86</c:v>
                </c:pt>
                <c:pt idx="17">
                  <c:v>89</c:v>
                </c:pt>
                <c:pt idx="18">
                  <c:v>93</c:v>
                </c:pt>
                <c:pt idx="19">
                  <c:v>95</c:v>
                </c:pt>
                <c:pt idx="20">
                  <c:v>98</c:v>
                </c:pt>
                <c:pt idx="21">
                  <c:v>98</c:v>
                </c:pt>
              </c:numCache>
            </c:numRef>
          </c:val>
          <c:extLst>
            <c:ext xmlns:c16="http://schemas.microsoft.com/office/drawing/2014/chart" uri="{C3380CC4-5D6E-409C-BE32-E72D297353CC}">
              <c16:uniqueId val="{00000000-3C3A-B44C-AA68-E9172D9F1B05}"/>
            </c:ext>
          </c:extLst>
        </c:ser>
        <c:ser>
          <c:idx val="1"/>
          <c:order val="1"/>
          <c:tx>
            <c:strRef>
              <c:f>Sheet1!$C$1</c:f>
              <c:strCache>
                <c:ptCount val="1"/>
                <c:pt idx="0">
                  <c:v>Quiz 7</c:v>
                </c:pt>
              </c:strCache>
            </c:strRef>
          </c:tx>
          <c:spPr>
            <a:solidFill>
              <a:schemeClr val="accent5">
                <a:lumMod val="20000"/>
                <a:lumOff val="80000"/>
              </a:schemeClr>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Sheet1!$C$2:$C$23</c:f>
              <c:numCache>
                <c:formatCode>General</c:formatCode>
                <c:ptCount val="22"/>
                <c:pt idx="0">
                  <c:v>71</c:v>
                </c:pt>
                <c:pt idx="1">
                  <c:v>84</c:v>
                </c:pt>
                <c:pt idx="2">
                  <c:v>78</c:v>
                </c:pt>
                <c:pt idx="3">
                  <c:v>78</c:v>
                </c:pt>
                <c:pt idx="4">
                  <c:v>96</c:v>
                </c:pt>
                <c:pt idx="5">
                  <c:v>93</c:v>
                </c:pt>
                <c:pt idx="6">
                  <c:v>78</c:v>
                </c:pt>
                <c:pt idx="7">
                  <c:v>97</c:v>
                </c:pt>
                <c:pt idx="8">
                  <c:v>87</c:v>
                </c:pt>
                <c:pt idx="9">
                  <c:v>97</c:v>
                </c:pt>
                <c:pt idx="10">
                  <c:v>92</c:v>
                </c:pt>
                <c:pt idx="11">
                  <c:v>98</c:v>
                </c:pt>
                <c:pt idx="12">
                  <c:v>93</c:v>
                </c:pt>
                <c:pt idx="13">
                  <c:v>91</c:v>
                </c:pt>
                <c:pt idx="14">
                  <c:v>85</c:v>
                </c:pt>
                <c:pt idx="15">
                  <c:v>75</c:v>
                </c:pt>
                <c:pt idx="16">
                  <c:v>84</c:v>
                </c:pt>
                <c:pt idx="17">
                  <c:v>85</c:v>
                </c:pt>
                <c:pt idx="18">
                  <c:v>78</c:v>
                </c:pt>
                <c:pt idx="19">
                  <c:v>96</c:v>
                </c:pt>
                <c:pt idx="20">
                  <c:v>93</c:v>
                </c:pt>
                <c:pt idx="21">
                  <c:v>93</c:v>
                </c:pt>
              </c:numCache>
            </c:numRef>
          </c:val>
          <c:extLst>
            <c:ext xmlns:c16="http://schemas.microsoft.com/office/drawing/2014/chart" uri="{C3380CC4-5D6E-409C-BE32-E72D297353CC}">
              <c16:uniqueId val="{00000001-3C3A-B44C-AA68-E9172D9F1B05}"/>
            </c:ext>
          </c:extLst>
        </c:ser>
        <c:ser>
          <c:idx val="2"/>
          <c:order val="2"/>
          <c:tx>
            <c:strRef>
              <c:f>Sheet1!$D$1</c:f>
              <c:strCache>
                <c:ptCount val="1"/>
                <c:pt idx="0">
                  <c:v>Quiz Average</c:v>
                </c:pt>
              </c:strCache>
            </c:strRef>
          </c:tx>
          <c:spPr>
            <a:solidFill>
              <a:schemeClr val="accent3"/>
            </a:solidFill>
            <a:ln>
              <a:noFill/>
            </a:ln>
            <a:effectLst/>
          </c:spPr>
          <c:invertIfNegative val="0"/>
          <c:cat>
            <c:strRef>
              <c:f>Sheet1!$A$2:$A$23</c:f>
              <c:strCache>
                <c:ptCount val="22"/>
                <c:pt idx="0">
                  <c:v>student 21</c:v>
                </c:pt>
                <c:pt idx="1">
                  <c:v>student 17</c:v>
                </c:pt>
                <c:pt idx="2">
                  <c:v>student 16</c:v>
                </c:pt>
                <c:pt idx="3">
                  <c:v>student 10</c:v>
                </c:pt>
                <c:pt idx="4">
                  <c:v>student 13</c:v>
                </c:pt>
                <c:pt idx="5">
                  <c:v>Student 04</c:v>
                </c:pt>
                <c:pt idx="6">
                  <c:v>Student 08</c:v>
                </c:pt>
                <c:pt idx="7">
                  <c:v>student 15</c:v>
                </c:pt>
                <c:pt idx="8">
                  <c:v>student 18</c:v>
                </c:pt>
                <c:pt idx="9">
                  <c:v>Student 07</c:v>
                </c:pt>
                <c:pt idx="10">
                  <c:v>student 01</c:v>
                </c:pt>
                <c:pt idx="11">
                  <c:v>student 19</c:v>
                </c:pt>
                <c:pt idx="12">
                  <c:v>student 14</c:v>
                </c:pt>
                <c:pt idx="13">
                  <c:v>student 20</c:v>
                </c:pt>
                <c:pt idx="14">
                  <c:v>Student 03</c:v>
                </c:pt>
                <c:pt idx="15">
                  <c:v>student 22</c:v>
                </c:pt>
                <c:pt idx="16">
                  <c:v>Student 09</c:v>
                </c:pt>
                <c:pt idx="17">
                  <c:v>student 11</c:v>
                </c:pt>
                <c:pt idx="18">
                  <c:v>student 02</c:v>
                </c:pt>
                <c:pt idx="19">
                  <c:v>Student 05</c:v>
                </c:pt>
                <c:pt idx="20">
                  <c:v>Student 06</c:v>
                </c:pt>
                <c:pt idx="21">
                  <c:v>student 12</c:v>
                </c:pt>
              </c:strCache>
            </c:strRef>
          </c:cat>
          <c:val>
            <c:numRef>
              <c:f>Sheet1!$D$2:$D$23</c:f>
              <c:numCache>
                <c:formatCode>General</c:formatCode>
                <c:ptCount val="22"/>
                <c:pt idx="0">
                  <c:v>72.428571428571431</c:v>
                </c:pt>
                <c:pt idx="1">
                  <c:v>83.714285714285708</c:v>
                </c:pt>
                <c:pt idx="2">
                  <c:v>86.571428571428569</c:v>
                </c:pt>
                <c:pt idx="3">
                  <c:v>88.714285714285708</c:v>
                </c:pt>
                <c:pt idx="4">
                  <c:v>88.714285714285708</c:v>
                </c:pt>
                <c:pt idx="5">
                  <c:v>89.285714285714292</c:v>
                </c:pt>
                <c:pt idx="6">
                  <c:v>89.571428571428569</c:v>
                </c:pt>
                <c:pt idx="7">
                  <c:v>89.571428571428569</c:v>
                </c:pt>
                <c:pt idx="8">
                  <c:v>89.571428571428569</c:v>
                </c:pt>
                <c:pt idx="9">
                  <c:v>89.857142857142861</c:v>
                </c:pt>
                <c:pt idx="10">
                  <c:v>90.714285714285708</c:v>
                </c:pt>
                <c:pt idx="11">
                  <c:v>90.714285714285708</c:v>
                </c:pt>
                <c:pt idx="12">
                  <c:v>91.142857142857139</c:v>
                </c:pt>
                <c:pt idx="13">
                  <c:v>91.142857142857139</c:v>
                </c:pt>
                <c:pt idx="14">
                  <c:v>91.571428571428569</c:v>
                </c:pt>
                <c:pt idx="15">
                  <c:v>91.714285714285708</c:v>
                </c:pt>
                <c:pt idx="16">
                  <c:v>92</c:v>
                </c:pt>
                <c:pt idx="17">
                  <c:v>92.428571428571431</c:v>
                </c:pt>
                <c:pt idx="18">
                  <c:v>93.428571428571431</c:v>
                </c:pt>
                <c:pt idx="19">
                  <c:v>93.857142857142861</c:v>
                </c:pt>
                <c:pt idx="20">
                  <c:v>94.714285714285708</c:v>
                </c:pt>
                <c:pt idx="21">
                  <c:v>96</c:v>
                </c:pt>
              </c:numCache>
            </c:numRef>
          </c:val>
          <c:extLst>
            <c:ext xmlns:c16="http://schemas.microsoft.com/office/drawing/2014/chart" uri="{C3380CC4-5D6E-409C-BE32-E72D297353CC}">
              <c16:uniqueId val="{00000002-3C3A-B44C-AA68-E9172D9F1B05}"/>
            </c:ext>
          </c:extLst>
        </c:ser>
        <c:dLbls>
          <c:showLegendKey val="0"/>
          <c:showVal val="0"/>
          <c:showCatName val="0"/>
          <c:showSerName val="0"/>
          <c:showPercent val="0"/>
          <c:showBubbleSize val="0"/>
        </c:dLbls>
        <c:gapWidth val="182"/>
        <c:axId val="317405760"/>
        <c:axId val="317407760"/>
      </c:barChart>
      <c:catAx>
        <c:axId val="317405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7407760"/>
        <c:crosses val="autoZero"/>
        <c:auto val="1"/>
        <c:lblAlgn val="ctr"/>
        <c:lblOffset val="100"/>
        <c:noMultiLvlLbl val="0"/>
      </c:catAx>
      <c:valAx>
        <c:axId val="31740776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7405760"/>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Quiz Distribution for the Semester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F</c:v>
                </c:pt>
                <c:pt idx="1">
                  <c:v>D</c:v>
                </c:pt>
                <c:pt idx="2">
                  <c:v>C</c:v>
                </c:pt>
                <c:pt idx="3">
                  <c:v>B</c:v>
                </c:pt>
                <c:pt idx="4">
                  <c:v>A</c:v>
                </c:pt>
              </c:strCache>
            </c:strRef>
          </c:cat>
          <c:val>
            <c:numRef>
              <c:f>Sheet1!$B$2:$B$6</c:f>
              <c:numCache>
                <c:formatCode>General</c:formatCode>
                <c:ptCount val="5"/>
                <c:pt idx="0">
                  <c:v>1</c:v>
                </c:pt>
                <c:pt idx="1">
                  <c:v>3</c:v>
                </c:pt>
                <c:pt idx="2">
                  <c:v>11</c:v>
                </c:pt>
                <c:pt idx="3">
                  <c:v>29</c:v>
                </c:pt>
                <c:pt idx="4">
                  <c:v>88</c:v>
                </c:pt>
              </c:numCache>
            </c:numRef>
          </c:val>
          <c:extLst>
            <c:ext xmlns:c16="http://schemas.microsoft.com/office/drawing/2014/chart" uri="{C3380CC4-5D6E-409C-BE32-E72D297353CC}">
              <c16:uniqueId val="{00000000-63BD-644E-B88E-98035F6C2981}"/>
            </c:ext>
          </c:extLst>
        </c:ser>
        <c:dLbls>
          <c:showLegendKey val="0"/>
          <c:showVal val="0"/>
          <c:showCatName val="0"/>
          <c:showSerName val="0"/>
          <c:showPercent val="0"/>
          <c:showBubbleSize val="0"/>
        </c:dLbls>
        <c:gapWidth val="23"/>
        <c:overlap val="-27"/>
        <c:axId val="750916656"/>
        <c:axId val="751550688"/>
      </c:barChart>
      <c:catAx>
        <c:axId val="75091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550688"/>
        <c:crosses val="autoZero"/>
        <c:auto val="1"/>
        <c:lblAlgn val="ctr"/>
        <c:lblOffset val="100"/>
        <c:noMultiLvlLbl val="0"/>
      </c:catAx>
      <c:valAx>
        <c:axId val="751550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91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Class Avg</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Sheet1!$B$2:$B$10</c:f>
              <c:numCache>
                <c:formatCode>General</c:formatCode>
                <c:ptCount val="9"/>
                <c:pt idx="0">
                  <c:v>95</c:v>
                </c:pt>
                <c:pt idx="1">
                  <c:v>97</c:v>
                </c:pt>
                <c:pt idx="2">
                  <c:v>82</c:v>
                </c:pt>
                <c:pt idx="3">
                  <c:v>93</c:v>
                </c:pt>
                <c:pt idx="4">
                  <c:v>87</c:v>
                </c:pt>
                <c:pt idx="5">
                  <c:v>91</c:v>
                </c:pt>
                <c:pt idx="6">
                  <c:v>84</c:v>
                </c:pt>
                <c:pt idx="7">
                  <c:v>82</c:v>
                </c:pt>
                <c:pt idx="8">
                  <c:v>89</c:v>
                </c:pt>
              </c:numCache>
            </c:numRef>
          </c:val>
          <c:extLst>
            <c:ext xmlns:c16="http://schemas.microsoft.com/office/drawing/2014/chart" uri="{C3380CC4-5D6E-409C-BE32-E72D297353CC}">
              <c16:uniqueId val="{00000000-C5EA-0548-B4FB-1529B5E11011}"/>
            </c:ext>
          </c:extLst>
        </c:ser>
        <c:ser>
          <c:idx val="1"/>
          <c:order val="1"/>
          <c:tx>
            <c:strRef>
              <c:f>Sheet1!$C$1</c:f>
              <c:strCache>
                <c:ptCount val="1"/>
                <c:pt idx="0">
                  <c:v>Quizzes with more than 70% Calculus-Based Problems</c:v>
                </c:pt>
              </c:strCache>
            </c:strRef>
          </c:tx>
          <c:spPr>
            <a:noFill/>
            <a:ln>
              <a:noFill/>
            </a:ln>
            <a:effectLst/>
          </c:spPr>
          <c:invertIfNegative val="0"/>
          <c:cat>
            <c:strRef>
              <c:f>Sheet1!$A$2:$A$10</c:f>
              <c:strCache>
                <c:ptCount val="9"/>
                <c:pt idx="0">
                  <c:v>Quiz 1</c:v>
                </c:pt>
                <c:pt idx="1">
                  <c:v>Quis 2</c:v>
                </c:pt>
                <c:pt idx="2">
                  <c:v>Quiz 3</c:v>
                </c:pt>
                <c:pt idx="3">
                  <c:v>Quiz 4</c:v>
                </c:pt>
                <c:pt idx="4">
                  <c:v>Quiz 5</c:v>
                </c:pt>
                <c:pt idx="5">
                  <c:v>Quiz 6 </c:v>
                </c:pt>
                <c:pt idx="6">
                  <c:v>Quiz 7</c:v>
                </c:pt>
                <c:pt idx="7">
                  <c:v>Quiz 8</c:v>
                </c:pt>
                <c:pt idx="8">
                  <c:v>Quiz 9</c:v>
                </c:pt>
              </c:strCache>
            </c:strRef>
          </c:cat>
          <c:val>
            <c:numRef>
              <c:f>Sheet1!$C$2:$C$10</c:f>
              <c:numCache>
                <c:formatCode>General</c:formatCode>
                <c:ptCount val="9"/>
                <c:pt idx="0">
                  <c:v>55</c:v>
                </c:pt>
                <c:pt idx="1">
                  <c:v>55</c:v>
                </c:pt>
                <c:pt idx="2">
                  <c:v>85</c:v>
                </c:pt>
                <c:pt idx="3">
                  <c:v>85</c:v>
                </c:pt>
                <c:pt idx="4">
                  <c:v>70</c:v>
                </c:pt>
                <c:pt idx="5">
                  <c:v>85</c:v>
                </c:pt>
                <c:pt idx="6">
                  <c:v>85</c:v>
                </c:pt>
                <c:pt idx="7">
                  <c:v>82</c:v>
                </c:pt>
                <c:pt idx="8">
                  <c:v>88</c:v>
                </c:pt>
              </c:numCache>
            </c:numRef>
          </c:val>
          <c:extLst>
            <c:ext xmlns:c16="http://schemas.microsoft.com/office/drawing/2014/chart" uri="{C3380CC4-5D6E-409C-BE32-E72D297353CC}">
              <c16:uniqueId val="{00000001-C5EA-0548-B4FB-1529B5E11011}"/>
            </c:ext>
          </c:extLst>
        </c:ser>
        <c:dLbls>
          <c:showLegendKey val="0"/>
          <c:showVal val="0"/>
          <c:showCatName val="0"/>
          <c:showSerName val="0"/>
          <c:showPercent val="0"/>
          <c:showBubbleSize val="0"/>
        </c:dLbls>
        <c:gapWidth val="219"/>
        <c:overlap val="-27"/>
        <c:axId val="391981040"/>
        <c:axId val="391847232"/>
      </c:barChart>
      <c:catAx>
        <c:axId val="39198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847232"/>
        <c:crosses val="autoZero"/>
        <c:auto val="1"/>
        <c:lblAlgn val="ctr"/>
        <c:lblOffset val="100"/>
        <c:noMultiLvlLbl val="0"/>
      </c:catAx>
      <c:valAx>
        <c:axId val="391847232"/>
        <c:scaling>
          <c:orientation val="minMax"/>
          <c:max val="10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981040"/>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0.72904</cdr:x>
      <cdr:y>0.11395</cdr:y>
    </cdr:from>
    <cdr:to>
      <cdr:x>0.81134</cdr:x>
      <cdr:y>0.31819</cdr:y>
    </cdr:to>
    <cdr:sp macro="" textlink="">
      <cdr:nvSpPr>
        <cdr:cNvPr id="2" name="Oval 1">
          <a:extLst xmlns:a="http://schemas.openxmlformats.org/drawingml/2006/main">
            <a:ext uri="{FF2B5EF4-FFF2-40B4-BE49-F238E27FC236}">
              <a16:creationId xmlns:a16="http://schemas.microsoft.com/office/drawing/2014/main" id="{D5FF81A1-B410-8EDE-6C57-364E3A7BF94A}"/>
            </a:ext>
          </a:extLst>
        </cdr:cNvPr>
        <cdr:cNvSpPr/>
      </cdr:nvSpPr>
      <cdr:spPr>
        <a:xfrm xmlns:a="http://schemas.openxmlformats.org/drawingml/2006/main">
          <a:off x="7950200" y="500706"/>
          <a:ext cx="897466" cy="897466"/>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0.86491</cdr:x>
      <cdr:y>0.14092</cdr:y>
    </cdr:from>
    <cdr:to>
      <cdr:x>0.91693</cdr:x>
      <cdr:y>0.27194</cdr:y>
    </cdr:to>
    <cdr:sp macro="" textlink="">
      <cdr:nvSpPr>
        <cdr:cNvPr id="3" name="Oval 2">
          <a:extLst xmlns:a="http://schemas.openxmlformats.org/drawingml/2006/main">
            <a:ext uri="{FF2B5EF4-FFF2-40B4-BE49-F238E27FC236}">
              <a16:creationId xmlns:a16="http://schemas.microsoft.com/office/drawing/2014/main" id="{9577229F-5131-DA94-FA86-48F404C0D87F}"/>
            </a:ext>
          </a:extLst>
        </cdr:cNvPr>
        <cdr:cNvSpPr/>
      </cdr:nvSpPr>
      <cdr:spPr>
        <a:xfrm xmlns:a="http://schemas.openxmlformats.org/drawingml/2006/main">
          <a:off x="9431866" y="619239"/>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0.92624</cdr:x>
      <cdr:y>0.13707</cdr:y>
    </cdr:from>
    <cdr:to>
      <cdr:x>0.97826</cdr:x>
      <cdr:y>0.26809</cdr:y>
    </cdr:to>
    <cdr:sp macro="" textlink="">
      <cdr:nvSpPr>
        <cdr:cNvPr id="4" name="Oval 3">
          <a:extLst xmlns:a="http://schemas.openxmlformats.org/drawingml/2006/main">
            <a:ext uri="{FF2B5EF4-FFF2-40B4-BE49-F238E27FC236}">
              <a16:creationId xmlns:a16="http://schemas.microsoft.com/office/drawing/2014/main" id="{A5B1F20A-FAA9-8ED2-324D-1B074F7652EA}"/>
            </a:ext>
          </a:extLst>
        </cdr:cNvPr>
        <cdr:cNvSpPr/>
      </cdr:nvSpPr>
      <cdr:spPr>
        <a:xfrm xmlns:a="http://schemas.openxmlformats.org/drawingml/2006/main">
          <a:off x="10100733" y="602306"/>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0.72904</cdr:x>
      <cdr:y>0.11395</cdr:y>
    </cdr:from>
    <cdr:to>
      <cdr:x>0.81134</cdr:x>
      <cdr:y>0.31819</cdr:y>
    </cdr:to>
    <cdr:sp macro="" textlink="">
      <cdr:nvSpPr>
        <cdr:cNvPr id="2" name="Oval 1">
          <a:extLst xmlns:a="http://schemas.openxmlformats.org/drawingml/2006/main">
            <a:ext uri="{FF2B5EF4-FFF2-40B4-BE49-F238E27FC236}">
              <a16:creationId xmlns:a16="http://schemas.microsoft.com/office/drawing/2014/main" id="{D5FF81A1-B410-8EDE-6C57-364E3A7BF94A}"/>
            </a:ext>
          </a:extLst>
        </cdr:cNvPr>
        <cdr:cNvSpPr/>
      </cdr:nvSpPr>
      <cdr:spPr>
        <a:xfrm xmlns:a="http://schemas.openxmlformats.org/drawingml/2006/main">
          <a:off x="7950200" y="500706"/>
          <a:ext cx="897466" cy="897466"/>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0.86491</cdr:x>
      <cdr:y>0.14092</cdr:y>
    </cdr:from>
    <cdr:to>
      <cdr:x>0.91693</cdr:x>
      <cdr:y>0.27194</cdr:y>
    </cdr:to>
    <cdr:sp macro="" textlink="">
      <cdr:nvSpPr>
        <cdr:cNvPr id="3" name="Oval 2">
          <a:extLst xmlns:a="http://schemas.openxmlformats.org/drawingml/2006/main">
            <a:ext uri="{FF2B5EF4-FFF2-40B4-BE49-F238E27FC236}">
              <a16:creationId xmlns:a16="http://schemas.microsoft.com/office/drawing/2014/main" id="{9577229F-5131-DA94-FA86-48F404C0D87F}"/>
            </a:ext>
          </a:extLst>
        </cdr:cNvPr>
        <cdr:cNvSpPr/>
      </cdr:nvSpPr>
      <cdr:spPr>
        <a:xfrm xmlns:a="http://schemas.openxmlformats.org/drawingml/2006/main">
          <a:off x="9431866" y="619239"/>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0.92624</cdr:x>
      <cdr:y>0.13707</cdr:y>
    </cdr:from>
    <cdr:to>
      <cdr:x>0.97826</cdr:x>
      <cdr:y>0.26809</cdr:y>
    </cdr:to>
    <cdr:sp macro="" textlink="">
      <cdr:nvSpPr>
        <cdr:cNvPr id="4" name="Oval 3">
          <a:extLst xmlns:a="http://schemas.openxmlformats.org/drawingml/2006/main">
            <a:ext uri="{FF2B5EF4-FFF2-40B4-BE49-F238E27FC236}">
              <a16:creationId xmlns:a16="http://schemas.microsoft.com/office/drawing/2014/main" id="{A5B1F20A-FAA9-8ED2-324D-1B074F7652EA}"/>
            </a:ext>
          </a:extLst>
        </cdr:cNvPr>
        <cdr:cNvSpPr/>
      </cdr:nvSpPr>
      <cdr:spPr>
        <a:xfrm xmlns:a="http://schemas.openxmlformats.org/drawingml/2006/main">
          <a:off x="10100733" y="602306"/>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0.72981</cdr:x>
      <cdr:y>0.54555</cdr:y>
    </cdr:from>
    <cdr:to>
      <cdr:x>0.84705</cdr:x>
      <cdr:y>0.81722</cdr:y>
    </cdr:to>
    <cdr:sp macro="" textlink="">
      <cdr:nvSpPr>
        <cdr:cNvPr id="5" name="Pie 4">
          <a:extLst xmlns:a="http://schemas.openxmlformats.org/drawingml/2006/main">
            <a:ext uri="{FF2B5EF4-FFF2-40B4-BE49-F238E27FC236}">
              <a16:creationId xmlns:a16="http://schemas.microsoft.com/office/drawing/2014/main" id="{21B73DED-6F9E-9DEE-3300-6B12BAE4A59D}"/>
            </a:ext>
          </a:extLst>
        </cdr:cNvPr>
        <cdr:cNvSpPr/>
      </cdr:nvSpPr>
      <cdr:spPr>
        <a:xfrm xmlns:a="http://schemas.openxmlformats.org/drawingml/2006/main">
          <a:off x="7958667" y="2397240"/>
          <a:ext cx="1278467" cy="1193800"/>
        </a:xfrm>
        <a:prstGeom xmlns:a="http://schemas.openxmlformats.org/drawingml/2006/main" prst="pie">
          <a:avLst>
            <a:gd name="adj1" fmla="val 0"/>
            <a:gd name="adj2" fmla="val 17884342"/>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0.72904</cdr:x>
      <cdr:y>0.11395</cdr:y>
    </cdr:from>
    <cdr:to>
      <cdr:x>0.81134</cdr:x>
      <cdr:y>0.31819</cdr:y>
    </cdr:to>
    <cdr:sp macro="" textlink="">
      <cdr:nvSpPr>
        <cdr:cNvPr id="2" name="Oval 1">
          <a:extLst xmlns:a="http://schemas.openxmlformats.org/drawingml/2006/main">
            <a:ext uri="{FF2B5EF4-FFF2-40B4-BE49-F238E27FC236}">
              <a16:creationId xmlns:a16="http://schemas.microsoft.com/office/drawing/2014/main" id="{D5FF81A1-B410-8EDE-6C57-364E3A7BF94A}"/>
            </a:ext>
          </a:extLst>
        </cdr:cNvPr>
        <cdr:cNvSpPr/>
      </cdr:nvSpPr>
      <cdr:spPr>
        <a:xfrm xmlns:a="http://schemas.openxmlformats.org/drawingml/2006/main">
          <a:off x="7950200" y="500706"/>
          <a:ext cx="897466" cy="897466"/>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0.86491</cdr:x>
      <cdr:y>0.14092</cdr:y>
    </cdr:from>
    <cdr:to>
      <cdr:x>0.91693</cdr:x>
      <cdr:y>0.27194</cdr:y>
    </cdr:to>
    <cdr:sp macro="" textlink="">
      <cdr:nvSpPr>
        <cdr:cNvPr id="3" name="Oval 2">
          <a:extLst xmlns:a="http://schemas.openxmlformats.org/drawingml/2006/main">
            <a:ext uri="{FF2B5EF4-FFF2-40B4-BE49-F238E27FC236}">
              <a16:creationId xmlns:a16="http://schemas.microsoft.com/office/drawing/2014/main" id="{9577229F-5131-DA94-FA86-48F404C0D87F}"/>
            </a:ext>
          </a:extLst>
        </cdr:cNvPr>
        <cdr:cNvSpPr/>
      </cdr:nvSpPr>
      <cdr:spPr>
        <a:xfrm xmlns:a="http://schemas.openxmlformats.org/drawingml/2006/main">
          <a:off x="9431866" y="619239"/>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0.92624</cdr:x>
      <cdr:y>0.13707</cdr:y>
    </cdr:from>
    <cdr:to>
      <cdr:x>0.97826</cdr:x>
      <cdr:y>0.26809</cdr:y>
    </cdr:to>
    <cdr:sp macro="" textlink="">
      <cdr:nvSpPr>
        <cdr:cNvPr id="4" name="Oval 3">
          <a:extLst xmlns:a="http://schemas.openxmlformats.org/drawingml/2006/main">
            <a:ext uri="{FF2B5EF4-FFF2-40B4-BE49-F238E27FC236}">
              <a16:creationId xmlns:a16="http://schemas.microsoft.com/office/drawing/2014/main" id="{A5B1F20A-FAA9-8ED2-324D-1B074F7652EA}"/>
            </a:ext>
          </a:extLst>
        </cdr:cNvPr>
        <cdr:cNvSpPr/>
      </cdr:nvSpPr>
      <cdr:spPr>
        <a:xfrm xmlns:a="http://schemas.openxmlformats.org/drawingml/2006/main">
          <a:off x="10100733" y="602306"/>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0.72981</cdr:x>
      <cdr:y>0.54555</cdr:y>
    </cdr:from>
    <cdr:to>
      <cdr:x>0.84705</cdr:x>
      <cdr:y>0.81722</cdr:y>
    </cdr:to>
    <cdr:sp macro="" textlink="">
      <cdr:nvSpPr>
        <cdr:cNvPr id="5" name="Pie 4">
          <a:extLst xmlns:a="http://schemas.openxmlformats.org/drawingml/2006/main">
            <a:ext uri="{FF2B5EF4-FFF2-40B4-BE49-F238E27FC236}">
              <a16:creationId xmlns:a16="http://schemas.microsoft.com/office/drawing/2014/main" id="{21B73DED-6F9E-9DEE-3300-6B12BAE4A59D}"/>
            </a:ext>
          </a:extLst>
        </cdr:cNvPr>
        <cdr:cNvSpPr/>
      </cdr:nvSpPr>
      <cdr:spPr>
        <a:xfrm xmlns:a="http://schemas.openxmlformats.org/drawingml/2006/main">
          <a:off x="7958667" y="2397240"/>
          <a:ext cx="1278467" cy="1193800"/>
        </a:xfrm>
        <a:prstGeom xmlns:a="http://schemas.openxmlformats.org/drawingml/2006/main" prst="pie">
          <a:avLst>
            <a:gd name="adj1" fmla="val 0"/>
            <a:gd name="adj2" fmla="val 17884342"/>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0.72904</cdr:x>
      <cdr:y>0.11395</cdr:y>
    </cdr:from>
    <cdr:to>
      <cdr:x>0.81134</cdr:x>
      <cdr:y>0.31819</cdr:y>
    </cdr:to>
    <cdr:sp macro="" textlink="">
      <cdr:nvSpPr>
        <cdr:cNvPr id="2" name="Oval 1">
          <a:extLst xmlns:a="http://schemas.openxmlformats.org/drawingml/2006/main">
            <a:ext uri="{FF2B5EF4-FFF2-40B4-BE49-F238E27FC236}">
              <a16:creationId xmlns:a16="http://schemas.microsoft.com/office/drawing/2014/main" id="{D5FF81A1-B410-8EDE-6C57-364E3A7BF94A}"/>
            </a:ext>
          </a:extLst>
        </cdr:cNvPr>
        <cdr:cNvSpPr/>
      </cdr:nvSpPr>
      <cdr:spPr>
        <a:xfrm xmlns:a="http://schemas.openxmlformats.org/drawingml/2006/main">
          <a:off x="7950200" y="500706"/>
          <a:ext cx="897466" cy="897466"/>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0.86491</cdr:x>
      <cdr:y>0.14092</cdr:y>
    </cdr:from>
    <cdr:to>
      <cdr:x>0.91693</cdr:x>
      <cdr:y>0.27194</cdr:y>
    </cdr:to>
    <cdr:sp macro="" textlink="">
      <cdr:nvSpPr>
        <cdr:cNvPr id="3" name="Oval 2">
          <a:extLst xmlns:a="http://schemas.openxmlformats.org/drawingml/2006/main">
            <a:ext uri="{FF2B5EF4-FFF2-40B4-BE49-F238E27FC236}">
              <a16:creationId xmlns:a16="http://schemas.microsoft.com/office/drawing/2014/main" id="{9577229F-5131-DA94-FA86-48F404C0D87F}"/>
            </a:ext>
          </a:extLst>
        </cdr:cNvPr>
        <cdr:cNvSpPr/>
      </cdr:nvSpPr>
      <cdr:spPr>
        <a:xfrm xmlns:a="http://schemas.openxmlformats.org/drawingml/2006/main">
          <a:off x="9431866" y="619239"/>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0.92624</cdr:x>
      <cdr:y>0.13707</cdr:y>
    </cdr:from>
    <cdr:to>
      <cdr:x>0.97826</cdr:x>
      <cdr:y>0.26809</cdr:y>
    </cdr:to>
    <cdr:sp macro="" textlink="">
      <cdr:nvSpPr>
        <cdr:cNvPr id="4" name="Oval 3">
          <a:extLst xmlns:a="http://schemas.openxmlformats.org/drawingml/2006/main">
            <a:ext uri="{FF2B5EF4-FFF2-40B4-BE49-F238E27FC236}">
              <a16:creationId xmlns:a16="http://schemas.microsoft.com/office/drawing/2014/main" id="{A5B1F20A-FAA9-8ED2-324D-1B074F7652EA}"/>
            </a:ext>
          </a:extLst>
        </cdr:cNvPr>
        <cdr:cNvSpPr/>
      </cdr:nvSpPr>
      <cdr:spPr>
        <a:xfrm xmlns:a="http://schemas.openxmlformats.org/drawingml/2006/main">
          <a:off x="10100733" y="602306"/>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0.72981</cdr:x>
      <cdr:y>0.54555</cdr:y>
    </cdr:from>
    <cdr:to>
      <cdr:x>0.84705</cdr:x>
      <cdr:y>0.81722</cdr:y>
    </cdr:to>
    <cdr:sp macro="" textlink="">
      <cdr:nvSpPr>
        <cdr:cNvPr id="5" name="Pie 4">
          <a:extLst xmlns:a="http://schemas.openxmlformats.org/drawingml/2006/main">
            <a:ext uri="{FF2B5EF4-FFF2-40B4-BE49-F238E27FC236}">
              <a16:creationId xmlns:a16="http://schemas.microsoft.com/office/drawing/2014/main" id="{21B73DED-6F9E-9DEE-3300-6B12BAE4A59D}"/>
            </a:ext>
          </a:extLst>
        </cdr:cNvPr>
        <cdr:cNvSpPr/>
      </cdr:nvSpPr>
      <cdr:spPr>
        <a:xfrm xmlns:a="http://schemas.openxmlformats.org/drawingml/2006/main">
          <a:off x="7958667" y="2397240"/>
          <a:ext cx="1278467" cy="1193800"/>
        </a:xfrm>
        <a:prstGeom xmlns:a="http://schemas.openxmlformats.org/drawingml/2006/main" prst="pie">
          <a:avLst>
            <a:gd name="adj1" fmla="val 0"/>
            <a:gd name="adj2" fmla="val 17884342"/>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0.72904</cdr:x>
      <cdr:y>0.11395</cdr:y>
    </cdr:from>
    <cdr:to>
      <cdr:x>0.81134</cdr:x>
      <cdr:y>0.31819</cdr:y>
    </cdr:to>
    <cdr:sp macro="" textlink="">
      <cdr:nvSpPr>
        <cdr:cNvPr id="2" name="Oval 1">
          <a:extLst xmlns:a="http://schemas.openxmlformats.org/drawingml/2006/main">
            <a:ext uri="{FF2B5EF4-FFF2-40B4-BE49-F238E27FC236}">
              <a16:creationId xmlns:a16="http://schemas.microsoft.com/office/drawing/2014/main" id="{D5FF81A1-B410-8EDE-6C57-364E3A7BF94A}"/>
            </a:ext>
          </a:extLst>
        </cdr:cNvPr>
        <cdr:cNvSpPr/>
      </cdr:nvSpPr>
      <cdr:spPr>
        <a:xfrm xmlns:a="http://schemas.openxmlformats.org/drawingml/2006/main">
          <a:off x="7950200" y="500706"/>
          <a:ext cx="897466" cy="897466"/>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0.86491</cdr:x>
      <cdr:y>0.14092</cdr:y>
    </cdr:from>
    <cdr:to>
      <cdr:x>0.91693</cdr:x>
      <cdr:y>0.27194</cdr:y>
    </cdr:to>
    <cdr:sp macro="" textlink="">
      <cdr:nvSpPr>
        <cdr:cNvPr id="3" name="Oval 2">
          <a:extLst xmlns:a="http://schemas.openxmlformats.org/drawingml/2006/main">
            <a:ext uri="{FF2B5EF4-FFF2-40B4-BE49-F238E27FC236}">
              <a16:creationId xmlns:a16="http://schemas.microsoft.com/office/drawing/2014/main" id="{9577229F-5131-DA94-FA86-48F404C0D87F}"/>
            </a:ext>
          </a:extLst>
        </cdr:cNvPr>
        <cdr:cNvSpPr/>
      </cdr:nvSpPr>
      <cdr:spPr>
        <a:xfrm xmlns:a="http://schemas.openxmlformats.org/drawingml/2006/main">
          <a:off x="9431866" y="619239"/>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0.92624</cdr:x>
      <cdr:y>0.13707</cdr:y>
    </cdr:from>
    <cdr:to>
      <cdr:x>0.97826</cdr:x>
      <cdr:y>0.26809</cdr:y>
    </cdr:to>
    <cdr:sp macro="" textlink="">
      <cdr:nvSpPr>
        <cdr:cNvPr id="4" name="Oval 3">
          <a:extLst xmlns:a="http://schemas.openxmlformats.org/drawingml/2006/main">
            <a:ext uri="{FF2B5EF4-FFF2-40B4-BE49-F238E27FC236}">
              <a16:creationId xmlns:a16="http://schemas.microsoft.com/office/drawing/2014/main" id="{A5B1F20A-FAA9-8ED2-324D-1B074F7652EA}"/>
            </a:ext>
          </a:extLst>
        </cdr:cNvPr>
        <cdr:cNvSpPr/>
      </cdr:nvSpPr>
      <cdr:spPr>
        <a:xfrm xmlns:a="http://schemas.openxmlformats.org/drawingml/2006/main">
          <a:off x="10100733" y="602306"/>
          <a:ext cx="567266" cy="575733"/>
        </a:xfrm>
        <a:prstGeom xmlns:a="http://schemas.openxmlformats.org/drawingml/2006/main" prst="ellipse">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0.72981</cdr:x>
      <cdr:y>0.54555</cdr:y>
    </cdr:from>
    <cdr:to>
      <cdr:x>0.84705</cdr:x>
      <cdr:y>0.81722</cdr:y>
    </cdr:to>
    <cdr:sp macro="" textlink="">
      <cdr:nvSpPr>
        <cdr:cNvPr id="5" name="Pie 4">
          <a:extLst xmlns:a="http://schemas.openxmlformats.org/drawingml/2006/main">
            <a:ext uri="{FF2B5EF4-FFF2-40B4-BE49-F238E27FC236}">
              <a16:creationId xmlns:a16="http://schemas.microsoft.com/office/drawing/2014/main" id="{21B73DED-6F9E-9DEE-3300-6B12BAE4A59D}"/>
            </a:ext>
          </a:extLst>
        </cdr:cNvPr>
        <cdr:cNvSpPr/>
      </cdr:nvSpPr>
      <cdr:spPr>
        <a:xfrm xmlns:a="http://schemas.openxmlformats.org/drawingml/2006/main">
          <a:off x="7958667" y="2397240"/>
          <a:ext cx="1278467" cy="1193800"/>
        </a:xfrm>
        <a:prstGeom xmlns:a="http://schemas.openxmlformats.org/drawingml/2006/main" prst="pie">
          <a:avLst>
            <a:gd name="adj1" fmla="val 0"/>
            <a:gd name="adj2" fmla="val 17884342"/>
          </a:avLst>
        </a:prstGeom>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0.24329</cdr:x>
      <cdr:y>0</cdr:y>
    </cdr:from>
    <cdr:to>
      <cdr:x>0.46393</cdr:x>
      <cdr:y>0.92198</cdr:y>
    </cdr:to>
    <cdr:sp macro="" textlink="">
      <cdr:nvSpPr>
        <cdr:cNvPr id="2" name="Double Brace 1">
          <a:extLst xmlns:a="http://schemas.openxmlformats.org/drawingml/2006/main">
            <a:ext uri="{FF2B5EF4-FFF2-40B4-BE49-F238E27FC236}">
              <a16:creationId xmlns:a16="http://schemas.microsoft.com/office/drawing/2014/main" id="{020971F9-E9AA-EEEC-5EBA-656E48E65A13}"/>
            </a:ext>
          </a:extLst>
        </cdr:cNvPr>
        <cdr:cNvSpPr/>
      </cdr:nvSpPr>
      <cdr:spPr>
        <a:xfrm xmlns:a="http://schemas.openxmlformats.org/drawingml/2006/main">
          <a:off x="2558306" y="0"/>
          <a:ext cx="2320205" cy="4651441"/>
        </a:xfrm>
        <a:prstGeom xmlns:a="http://schemas.openxmlformats.org/drawingml/2006/main" prst="bracePair">
          <a:avLst/>
        </a:prstGeom>
        <a:ln xmlns:a="http://schemas.openxmlformats.org/drawingml/2006/main" w="57150">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0.31977</cdr:x>
      <cdr:y>0.03665</cdr:y>
    </cdr:from>
    <cdr:to>
      <cdr:x>0.37667</cdr:x>
      <cdr:y>0.06783</cdr:y>
    </cdr:to>
    <cdr:sp macro="" textlink="">
      <cdr:nvSpPr>
        <cdr:cNvPr id="5" name="TextBox 1">
          <a:extLst xmlns:a="http://schemas.openxmlformats.org/drawingml/2006/main">
            <a:ext uri="{FF2B5EF4-FFF2-40B4-BE49-F238E27FC236}">
              <a16:creationId xmlns:a16="http://schemas.microsoft.com/office/drawing/2014/main" id="{129C2DB7-C57F-7ECE-DFA4-E6A2D8D9CC39}"/>
            </a:ext>
          </a:extLst>
        </cdr:cNvPr>
        <cdr:cNvSpPr txBox="1"/>
      </cdr:nvSpPr>
      <cdr:spPr>
        <a:xfrm xmlns:a="http://schemas.openxmlformats.org/drawingml/2006/main">
          <a:off x="3362589" y="184901"/>
          <a:ext cx="598283" cy="1573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rgbClr val="C00000"/>
              </a:solidFill>
            </a:rPr>
            <a:t>New score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6" name="Google Shape;1636;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2" name="Google Shape;1642;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8" name="Google Shape;1648;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8" name="Shape 1658"/>
        <p:cNvGrpSpPr/>
        <p:nvPr/>
      </p:nvGrpSpPr>
      <p:grpSpPr>
        <a:xfrm>
          <a:off x="0" y="0"/>
          <a:ext cx="0" cy="0"/>
          <a:chOff x="0" y="0"/>
          <a:chExt cx="0" cy="0"/>
        </a:xfrm>
      </p:grpSpPr>
      <p:sp>
        <p:nvSpPr>
          <p:cNvPr id="1659" name="Google Shape;1659;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0" name="Google Shape;1660;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0" name="Shape 1670"/>
        <p:cNvGrpSpPr/>
        <p:nvPr/>
      </p:nvGrpSpPr>
      <p:grpSpPr>
        <a:xfrm>
          <a:off x="0" y="0"/>
          <a:ext cx="0" cy="0"/>
          <a:chOff x="0" y="0"/>
          <a:chExt cx="0" cy="0"/>
        </a:xfrm>
      </p:grpSpPr>
      <p:sp>
        <p:nvSpPr>
          <p:cNvPr id="1671" name="Google Shape;1671;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2" name="Google Shape;1672;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2" name="Shape 1682"/>
        <p:cNvGrpSpPr/>
        <p:nvPr/>
      </p:nvGrpSpPr>
      <p:grpSpPr>
        <a:xfrm>
          <a:off x="0" y="0"/>
          <a:ext cx="0" cy="0"/>
          <a:chOff x="0" y="0"/>
          <a:chExt cx="0" cy="0"/>
        </a:xfrm>
      </p:grpSpPr>
      <p:sp>
        <p:nvSpPr>
          <p:cNvPr id="1683" name="Google Shape;1683;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4" name="Google Shape;1684;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0" name="Google Shape;1690;p10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1" name="Google Shape;1691;p10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p10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4" name="Google Shape;1704;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7" name="Shape 1707"/>
        <p:cNvGrpSpPr/>
        <p:nvPr/>
      </p:nvGrpSpPr>
      <p:grpSpPr>
        <a:xfrm>
          <a:off x="0" y="0"/>
          <a:ext cx="0" cy="0"/>
          <a:chOff x="0" y="0"/>
          <a:chExt cx="0" cy="0"/>
        </a:xfrm>
      </p:grpSpPr>
      <p:sp>
        <p:nvSpPr>
          <p:cNvPr id="1708" name="Google Shape;1708;p10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9" name="Google Shape;1709;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10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7" name="Google Shape;1717;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p1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5" name="Google Shape;1725;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1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3" name="Google Shape;1733;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p1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1" name="Google Shape;1741;p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1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1" name="Google Shape;1751;p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1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4" name="Google Shape;1764;p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1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2" name="Google Shape;1772;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3" name="Google Shape;1783;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0" name="Google Shape;1790;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5" name="Shape 1795"/>
        <p:cNvGrpSpPr/>
        <p:nvPr/>
      </p:nvGrpSpPr>
      <p:grpSpPr>
        <a:xfrm>
          <a:off x="0" y="0"/>
          <a:ext cx="0" cy="0"/>
          <a:chOff x="0" y="0"/>
          <a:chExt cx="0" cy="0"/>
        </a:xfrm>
      </p:grpSpPr>
      <p:sp>
        <p:nvSpPr>
          <p:cNvPr id="1796" name="Google Shape;1796;p1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7" name="Google Shape;1797;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p1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4" name="Google Shape;1804;p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1" name="Shape 1811"/>
        <p:cNvGrpSpPr/>
        <p:nvPr/>
      </p:nvGrpSpPr>
      <p:grpSpPr>
        <a:xfrm>
          <a:off x="0" y="0"/>
          <a:ext cx="0" cy="0"/>
          <a:chOff x="0" y="0"/>
          <a:chExt cx="0" cy="0"/>
        </a:xfrm>
      </p:grpSpPr>
      <p:sp>
        <p:nvSpPr>
          <p:cNvPr id="1812" name="Google Shape;1812;p1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3" name="Google Shape;1813;p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p1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1" name="Google Shape;1821;p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p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0" name="Google Shape;1830;p1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1" name="Google Shape;1831;p1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p1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9" name="Google Shape;1839;p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p1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8" name="Google Shape;1858;p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2" name="Shape 1862"/>
        <p:cNvGrpSpPr/>
        <p:nvPr/>
      </p:nvGrpSpPr>
      <p:grpSpPr>
        <a:xfrm>
          <a:off x="0" y="0"/>
          <a:ext cx="0" cy="0"/>
          <a:chOff x="0" y="0"/>
          <a:chExt cx="0" cy="0"/>
        </a:xfrm>
      </p:grpSpPr>
      <p:sp>
        <p:nvSpPr>
          <p:cNvPr id="1863" name="Google Shape;1863;p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4" name="Google Shape;1864;p1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5" name="Google Shape;1865;p1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p1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8" name="Google Shape;1878;p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p1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8" name="Google Shape;1888;p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3" name="Shape 1893"/>
        <p:cNvGrpSpPr/>
        <p:nvPr/>
      </p:nvGrpSpPr>
      <p:grpSpPr>
        <a:xfrm>
          <a:off x="0" y="0"/>
          <a:ext cx="0" cy="0"/>
          <a:chOff x="0" y="0"/>
          <a:chExt cx="0" cy="0"/>
        </a:xfrm>
      </p:grpSpPr>
      <p:sp>
        <p:nvSpPr>
          <p:cNvPr id="1894" name="Google Shape;1894;p1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5" name="Google Shape;1895;p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1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2" name="Google Shape;1902;p1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7" name="Shape 1907"/>
        <p:cNvGrpSpPr/>
        <p:nvPr/>
      </p:nvGrpSpPr>
      <p:grpSpPr>
        <a:xfrm>
          <a:off x="0" y="0"/>
          <a:ext cx="0" cy="0"/>
          <a:chOff x="0" y="0"/>
          <a:chExt cx="0" cy="0"/>
        </a:xfrm>
      </p:grpSpPr>
      <p:sp>
        <p:nvSpPr>
          <p:cNvPr id="1908" name="Google Shape;1908;p1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9" name="Google Shape;1909;p1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0" name="Google Shape;1910;p1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p1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7" name="Google Shape;1917;p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p1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3" name="Google Shape;1923;p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7" name="Shape 1927"/>
        <p:cNvGrpSpPr/>
        <p:nvPr/>
      </p:nvGrpSpPr>
      <p:grpSpPr>
        <a:xfrm>
          <a:off x="0" y="0"/>
          <a:ext cx="0" cy="0"/>
          <a:chOff x="0" y="0"/>
          <a:chExt cx="0" cy="0"/>
        </a:xfrm>
      </p:grpSpPr>
      <p:sp>
        <p:nvSpPr>
          <p:cNvPr id="1928" name="Google Shape;1928;p1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9" name="Google Shape;1929;p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2" name="Shape 1942"/>
        <p:cNvGrpSpPr/>
        <p:nvPr/>
      </p:nvGrpSpPr>
      <p:grpSpPr>
        <a:xfrm>
          <a:off x="0" y="0"/>
          <a:ext cx="0" cy="0"/>
          <a:chOff x="0" y="0"/>
          <a:chExt cx="0" cy="0"/>
        </a:xfrm>
      </p:grpSpPr>
      <p:sp>
        <p:nvSpPr>
          <p:cNvPr id="1943" name="Google Shape;1943;p1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4" name="Google Shape;1944;p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p1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0" name="Google Shape;1950;p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p1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6" name="Google Shape;1956;p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0" name="Shape 1960"/>
        <p:cNvGrpSpPr/>
        <p:nvPr/>
      </p:nvGrpSpPr>
      <p:grpSpPr>
        <a:xfrm>
          <a:off x="0" y="0"/>
          <a:ext cx="0" cy="0"/>
          <a:chOff x="0" y="0"/>
          <a:chExt cx="0" cy="0"/>
        </a:xfrm>
      </p:grpSpPr>
      <p:sp>
        <p:nvSpPr>
          <p:cNvPr id="1961" name="Google Shape;1961;p1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2" name="Google Shape;1962;p1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6" name="Shape 1966"/>
        <p:cNvGrpSpPr/>
        <p:nvPr/>
      </p:nvGrpSpPr>
      <p:grpSpPr>
        <a:xfrm>
          <a:off x="0" y="0"/>
          <a:ext cx="0" cy="0"/>
          <a:chOff x="0" y="0"/>
          <a:chExt cx="0" cy="0"/>
        </a:xfrm>
      </p:grpSpPr>
      <p:sp>
        <p:nvSpPr>
          <p:cNvPr id="1967" name="Google Shape;1967;p1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8" name="Google Shape;1968;p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p1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5" name="Google Shape;1975;p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0" name="Shape 1980"/>
        <p:cNvGrpSpPr/>
        <p:nvPr/>
      </p:nvGrpSpPr>
      <p:grpSpPr>
        <a:xfrm>
          <a:off x="0" y="0"/>
          <a:ext cx="0" cy="0"/>
          <a:chOff x="0" y="0"/>
          <a:chExt cx="0" cy="0"/>
        </a:xfrm>
      </p:grpSpPr>
      <p:sp>
        <p:nvSpPr>
          <p:cNvPr id="1981" name="Google Shape;1981;p1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2" name="Google Shape;1982;p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3" name="Shape 2013"/>
        <p:cNvGrpSpPr/>
        <p:nvPr/>
      </p:nvGrpSpPr>
      <p:grpSpPr>
        <a:xfrm>
          <a:off x="0" y="0"/>
          <a:ext cx="0" cy="0"/>
          <a:chOff x="0" y="0"/>
          <a:chExt cx="0" cy="0"/>
        </a:xfrm>
      </p:grpSpPr>
      <p:sp>
        <p:nvSpPr>
          <p:cNvPr id="2014" name="Google Shape;2014;p1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5" name="Google Shape;2015;p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6" name="Shape 2046"/>
        <p:cNvGrpSpPr/>
        <p:nvPr/>
      </p:nvGrpSpPr>
      <p:grpSpPr>
        <a:xfrm>
          <a:off x="0" y="0"/>
          <a:ext cx="0" cy="0"/>
          <a:chOff x="0" y="0"/>
          <a:chExt cx="0" cy="0"/>
        </a:xfrm>
      </p:grpSpPr>
      <p:sp>
        <p:nvSpPr>
          <p:cNvPr id="2047" name="Google Shape;2047;p1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8" name="Google Shape;2048;p1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2" name="Shape 2052"/>
        <p:cNvGrpSpPr/>
        <p:nvPr/>
      </p:nvGrpSpPr>
      <p:grpSpPr>
        <a:xfrm>
          <a:off x="0" y="0"/>
          <a:ext cx="0" cy="0"/>
          <a:chOff x="0" y="0"/>
          <a:chExt cx="0" cy="0"/>
        </a:xfrm>
      </p:grpSpPr>
      <p:sp>
        <p:nvSpPr>
          <p:cNvPr id="2053" name="Google Shape;2053;p1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4" name="Google Shape;2054;p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p1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6" name="Google Shape;2096;p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0" name="Shape 2100"/>
        <p:cNvGrpSpPr/>
        <p:nvPr/>
      </p:nvGrpSpPr>
      <p:grpSpPr>
        <a:xfrm>
          <a:off x="0" y="0"/>
          <a:ext cx="0" cy="0"/>
          <a:chOff x="0" y="0"/>
          <a:chExt cx="0" cy="0"/>
        </a:xfrm>
      </p:grpSpPr>
      <p:sp>
        <p:nvSpPr>
          <p:cNvPr id="2101" name="Google Shape;2101;p1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2" name="Google Shape;2102;p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2" name="Shape 2142"/>
        <p:cNvGrpSpPr/>
        <p:nvPr/>
      </p:nvGrpSpPr>
      <p:grpSpPr>
        <a:xfrm>
          <a:off x="0" y="0"/>
          <a:ext cx="0" cy="0"/>
          <a:chOff x="0" y="0"/>
          <a:chExt cx="0" cy="0"/>
        </a:xfrm>
      </p:grpSpPr>
      <p:sp>
        <p:nvSpPr>
          <p:cNvPr id="2143" name="Google Shape;2143;p1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4" name="Google Shape;2144;p1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4" name="Shape 2184"/>
        <p:cNvGrpSpPr/>
        <p:nvPr/>
      </p:nvGrpSpPr>
      <p:grpSpPr>
        <a:xfrm>
          <a:off x="0" y="0"/>
          <a:ext cx="0" cy="0"/>
          <a:chOff x="0" y="0"/>
          <a:chExt cx="0" cy="0"/>
        </a:xfrm>
      </p:grpSpPr>
      <p:sp>
        <p:nvSpPr>
          <p:cNvPr id="2185" name="Google Shape;2185;p1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6" name="Google Shape;2186;p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6" name="Shape 2226"/>
        <p:cNvGrpSpPr/>
        <p:nvPr/>
      </p:nvGrpSpPr>
      <p:grpSpPr>
        <a:xfrm>
          <a:off x="0" y="0"/>
          <a:ext cx="0" cy="0"/>
          <a:chOff x="0" y="0"/>
          <a:chExt cx="0" cy="0"/>
        </a:xfrm>
      </p:grpSpPr>
      <p:sp>
        <p:nvSpPr>
          <p:cNvPr id="2227" name="Google Shape;2227;p1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8" name="Google Shape;2228;p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8" name="Shape 2268"/>
        <p:cNvGrpSpPr/>
        <p:nvPr/>
      </p:nvGrpSpPr>
      <p:grpSpPr>
        <a:xfrm>
          <a:off x="0" y="0"/>
          <a:ext cx="0" cy="0"/>
          <a:chOff x="0" y="0"/>
          <a:chExt cx="0" cy="0"/>
        </a:xfrm>
      </p:grpSpPr>
      <p:sp>
        <p:nvSpPr>
          <p:cNvPr id="2269" name="Google Shape;2269;p1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0" name="Google Shape;2270;p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4" name="Shape 2274"/>
        <p:cNvGrpSpPr/>
        <p:nvPr/>
      </p:nvGrpSpPr>
      <p:grpSpPr>
        <a:xfrm>
          <a:off x="0" y="0"/>
          <a:ext cx="0" cy="0"/>
          <a:chOff x="0" y="0"/>
          <a:chExt cx="0" cy="0"/>
        </a:xfrm>
      </p:grpSpPr>
      <p:sp>
        <p:nvSpPr>
          <p:cNvPr id="2275" name="Google Shape;2275;p1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6" name="Google Shape;2276;p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9" name="Shape 2289"/>
        <p:cNvGrpSpPr/>
        <p:nvPr/>
      </p:nvGrpSpPr>
      <p:grpSpPr>
        <a:xfrm>
          <a:off x="0" y="0"/>
          <a:ext cx="0" cy="0"/>
          <a:chOff x="0" y="0"/>
          <a:chExt cx="0" cy="0"/>
        </a:xfrm>
      </p:grpSpPr>
      <p:sp>
        <p:nvSpPr>
          <p:cNvPr id="2290" name="Google Shape;2290;p1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1" name="Google Shape;2291;p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p1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7" name="Google Shape;2297;p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0" name="Shape 2340"/>
        <p:cNvGrpSpPr/>
        <p:nvPr/>
      </p:nvGrpSpPr>
      <p:grpSpPr>
        <a:xfrm>
          <a:off x="0" y="0"/>
          <a:ext cx="0" cy="0"/>
          <a:chOff x="0" y="0"/>
          <a:chExt cx="0" cy="0"/>
        </a:xfrm>
      </p:grpSpPr>
      <p:sp>
        <p:nvSpPr>
          <p:cNvPr id="2341" name="Google Shape;2341;p1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2" name="Google Shape;2342;p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6" name="Shape 2346"/>
        <p:cNvGrpSpPr/>
        <p:nvPr/>
      </p:nvGrpSpPr>
      <p:grpSpPr>
        <a:xfrm>
          <a:off x="0" y="0"/>
          <a:ext cx="0" cy="0"/>
          <a:chOff x="0" y="0"/>
          <a:chExt cx="0" cy="0"/>
        </a:xfrm>
      </p:grpSpPr>
      <p:sp>
        <p:nvSpPr>
          <p:cNvPr id="2347" name="Google Shape;2347;p1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8" name="Google Shape;2348;p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8" name="Shape 2388"/>
        <p:cNvGrpSpPr/>
        <p:nvPr/>
      </p:nvGrpSpPr>
      <p:grpSpPr>
        <a:xfrm>
          <a:off x="0" y="0"/>
          <a:ext cx="0" cy="0"/>
          <a:chOff x="0" y="0"/>
          <a:chExt cx="0" cy="0"/>
        </a:xfrm>
      </p:grpSpPr>
      <p:sp>
        <p:nvSpPr>
          <p:cNvPr id="2389" name="Google Shape;2389;p1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0" name="Google Shape;2390;p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p1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3" name="Google Shape;2433;p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7" name="Shape 2477"/>
        <p:cNvGrpSpPr/>
        <p:nvPr/>
      </p:nvGrpSpPr>
      <p:grpSpPr>
        <a:xfrm>
          <a:off x="0" y="0"/>
          <a:ext cx="0" cy="0"/>
          <a:chOff x="0" y="0"/>
          <a:chExt cx="0" cy="0"/>
        </a:xfrm>
      </p:grpSpPr>
      <p:sp>
        <p:nvSpPr>
          <p:cNvPr id="2478" name="Google Shape;2478;p1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9" name="Google Shape;2479;p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3" name="Shape 2483"/>
        <p:cNvGrpSpPr/>
        <p:nvPr/>
      </p:nvGrpSpPr>
      <p:grpSpPr>
        <a:xfrm>
          <a:off x="0" y="0"/>
          <a:ext cx="0" cy="0"/>
          <a:chOff x="0" y="0"/>
          <a:chExt cx="0" cy="0"/>
        </a:xfrm>
      </p:grpSpPr>
      <p:sp>
        <p:nvSpPr>
          <p:cNvPr id="2484" name="Google Shape;2484;p1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5" name="Google Shape;2485;p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9" name="Shape 2489"/>
        <p:cNvGrpSpPr/>
        <p:nvPr/>
      </p:nvGrpSpPr>
      <p:grpSpPr>
        <a:xfrm>
          <a:off x="0" y="0"/>
          <a:ext cx="0" cy="0"/>
          <a:chOff x="0" y="0"/>
          <a:chExt cx="0" cy="0"/>
        </a:xfrm>
      </p:grpSpPr>
      <p:sp>
        <p:nvSpPr>
          <p:cNvPr id="2490" name="Google Shape;2490;p1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1" name="Google Shape;2491;p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1" name="Shape 2531"/>
        <p:cNvGrpSpPr/>
        <p:nvPr/>
      </p:nvGrpSpPr>
      <p:grpSpPr>
        <a:xfrm>
          <a:off x="0" y="0"/>
          <a:ext cx="0" cy="0"/>
          <a:chOff x="0" y="0"/>
          <a:chExt cx="0" cy="0"/>
        </a:xfrm>
      </p:grpSpPr>
      <p:sp>
        <p:nvSpPr>
          <p:cNvPr id="2532" name="Google Shape;2532;p1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3" name="Google Shape;2533;p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7" name="Shape 2577"/>
        <p:cNvGrpSpPr/>
        <p:nvPr/>
      </p:nvGrpSpPr>
      <p:grpSpPr>
        <a:xfrm>
          <a:off x="0" y="0"/>
          <a:ext cx="0" cy="0"/>
          <a:chOff x="0" y="0"/>
          <a:chExt cx="0" cy="0"/>
        </a:xfrm>
      </p:grpSpPr>
      <p:sp>
        <p:nvSpPr>
          <p:cNvPr id="2578" name="Google Shape;2578;p1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9" name="Google Shape;2579;p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8" name="Shape 2628"/>
        <p:cNvGrpSpPr/>
        <p:nvPr/>
      </p:nvGrpSpPr>
      <p:grpSpPr>
        <a:xfrm>
          <a:off x="0" y="0"/>
          <a:ext cx="0" cy="0"/>
          <a:chOff x="0" y="0"/>
          <a:chExt cx="0" cy="0"/>
        </a:xfrm>
      </p:grpSpPr>
      <p:sp>
        <p:nvSpPr>
          <p:cNvPr id="2629" name="Google Shape;2629;p1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0" name="Google Shape;2630;p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4" name="Shape 2684"/>
        <p:cNvGrpSpPr/>
        <p:nvPr/>
      </p:nvGrpSpPr>
      <p:grpSpPr>
        <a:xfrm>
          <a:off x="0" y="0"/>
          <a:ext cx="0" cy="0"/>
          <a:chOff x="0" y="0"/>
          <a:chExt cx="0" cy="0"/>
        </a:xfrm>
      </p:grpSpPr>
      <p:sp>
        <p:nvSpPr>
          <p:cNvPr id="2685" name="Google Shape;2685;p1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6" name="Google Shape;2686;p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0" name="Shape 2690"/>
        <p:cNvGrpSpPr/>
        <p:nvPr/>
      </p:nvGrpSpPr>
      <p:grpSpPr>
        <a:xfrm>
          <a:off x="0" y="0"/>
          <a:ext cx="0" cy="0"/>
          <a:chOff x="0" y="0"/>
          <a:chExt cx="0" cy="0"/>
        </a:xfrm>
      </p:grpSpPr>
      <p:sp>
        <p:nvSpPr>
          <p:cNvPr id="2691" name="Google Shape;2691;p1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2" name="Google Shape;2692;p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3" name="Shape 2733"/>
        <p:cNvGrpSpPr/>
        <p:nvPr/>
      </p:nvGrpSpPr>
      <p:grpSpPr>
        <a:xfrm>
          <a:off x="0" y="0"/>
          <a:ext cx="0" cy="0"/>
          <a:chOff x="0" y="0"/>
          <a:chExt cx="0" cy="0"/>
        </a:xfrm>
      </p:grpSpPr>
      <p:sp>
        <p:nvSpPr>
          <p:cNvPr id="2734" name="Google Shape;2734;p1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5" name="Google Shape;2735;p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6" name="Shape 2776"/>
        <p:cNvGrpSpPr/>
        <p:nvPr/>
      </p:nvGrpSpPr>
      <p:grpSpPr>
        <a:xfrm>
          <a:off x="0" y="0"/>
          <a:ext cx="0" cy="0"/>
          <a:chOff x="0" y="0"/>
          <a:chExt cx="0" cy="0"/>
        </a:xfrm>
      </p:grpSpPr>
      <p:sp>
        <p:nvSpPr>
          <p:cNvPr id="2777" name="Google Shape;2777;p1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8" name="Google Shape;2778;p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2" name="Shape 2782"/>
        <p:cNvGrpSpPr/>
        <p:nvPr/>
      </p:nvGrpSpPr>
      <p:grpSpPr>
        <a:xfrm>
          <a:off x="0" y="0"/>
          <a:ext cx="0" cy="0"/>
          <a:chOff x="0" y="0"/>
          <a:chExt cx="0" cy="0"/>
        </a:xfrm>
      </p:grpSpPr>
      <p:sp>
        <p:nvSpPr>
          <p:cNvPr id="2783" name="Google Shape;2783;p1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4" name="Google Shape;2784;p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7" name="Shape 2827"/>
        <p:cNvGrpSpPr/>
        <p:nvPr/>
      </p:nvGrpSpPr>
      <p:grpSpPr>
        <a:xfrm>
          <a:off x="0" y="0"/>
          <a:ext cx="0" cy="0"/>
          <a:chOff x="0" y="0"/>
          <a:chExt cx="0" cy="0"/>
        </a:xfrm>
      </p:grpSpPr>
      <p:sp>
        <p:nvSpPr>
          <p:cNvPr id="2828" name="Google Shape;2828;p1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9" name="Google Shape;2829;p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3" name="Shape 2833"/>
        <p:cNvGrpSpPr/>
        <p:nvPr/>
      </p:nvGrpSpPr>
      <p:grpSpPr>
        <a:xfrm>
          <a:off x="0" y="0"/>
          <a:ext cx="0" cy="0"/>
          <a:chOff x="0" y="0"/>
          <a:chExt cx="0" cy="0"/>
        </a:xfrm>
      </p:grpSpPr>
      <p:sp>
        <p:nvSpPr>
          <p:cNvPr id="2834" name="Google Shape;2834;p1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5" name="Google Shape;2835;p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7" name="Shape 2877"/>
        <p:cNvGrpSpPr/>
        <p:nvPr/>
      </p:nvGrpSpPr>
      <p:grpSpPr>
        <a:xfrm>
          <a:off x="0" y="0"/>
          <a:ext cx="0" cy="0"/>
          <a:chOff x="0" y="0"/>
          <a:chExt cx="0" cy="0"/>
        </a:xfrm>
      </p:grpSpPr>
      <p:sp>
        <p:nvSpPr>
          <p:cNvPr id="2878" name="Google Shape;2878;p1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9" name="Google Shape;2879;p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3" name="Shape 2883"/>
        <p:cNvGrpSpPr/>
        <p:nvPr/>
      </p:nvGrpSpPr>
      <p:grpSpPr>
        <a:xfrm>
          <a:off x="0" y="0"/>
          <a:ext cx="0" cy="0"/>
          <a:chOff x="0" y="0"/>
          <a:chExt cx="0" cy="0"/>
        </a:xfrm>
      </p:grpSpPr>
      <p:sp>
        <p:nvSpPr>
          <p:cNvPr id="2884" name="Google Shape;2884;p1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5" name="Google Shape;2885;p1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9" name="Shape 2889"/>
        <p:cNvGrpSpPr/>
        <p:nvPr/>
      </p:nvGrpSpPr>
      <p:grpSpPr>
        <a:xfrm>
          <a:off x="0" y="0"/>
          <a:ext cx="0" cy="0"/>
          <a:chOff x="0" y="0"/>
          <a:chExt cx="0" cy="0"/>
        </a:xfrm>
      </p:grpSpPr>
      <p:sp>
        <p:nvSpPr>
          <p:cNvPr id="2890" name="Google Shape;2890;p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1" name="Google Shape;2891;p1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2" name="Google Shape;2892;p1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3" name="Shape 2903"/>
        <p:cNvGrpSpPr/>
        <p:nvPr/>
      </p:nvGrpSpPr>
      <p:grpSpPr>
        <a:xfrm>
          <a:off x="0" y="0"/>
          <a:ext cx="0" cy="0"/>
          <a:chOff x="0" y="0"/>
          <a:chExt cx="0" cy="0"/>
        </a:xfrm>
      </p:grpSpPr>
      <p:sp>
        <p:nvSpPr>
          <p:cNvPr id="2904" name="Google Shape;2904;p1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5" name="Google Shape;2905;p1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9" name="Shape 2909"/>
        <p:cNvGrpSpPr/>
        <p:nvPr/>
      </p:nvGrpSpPr>
      <p:grpSpPr>
        <a:xfrm>
          <a:off x="0" y="0"/>
          <a:ext cx="0" cy="0"/>
          <a:chOff x="0" y="0"/>
          <a:chExt cx="0" cy="0"/>
        </a:xfrm>
      </p:grpSpPr>
      <p:sp>
        <p:nvSpPr>
          <p:cNvPr id="2910" name="Google Shape;2910;p1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1" name="Google Shape;2911;p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5" name="Shape 2915"/>
        <p:cNvGrpSpPr/>
        <p:nvPr/>
      </p:nvGrpSpPr>
      <p:grpSpPr>
        <a:xfrm>
          <a:off x="0" y="0"/>
          <a:ext cx="0" cy="0"/>
          <a:chOff x="0" y="0"/>
          <a:chExt cx="0" cy="0"/>
        </a:xfrm>
      </p:grpSpPr>
      <p:sp>
        <p:nvSpPr>
          <p:cNvPr id="2916" name="Google Shape;2916;p1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7" name="Google Shape;2917;p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1" name="Shape 2921"/>
        <p:cNvGrpSpPr/>
        <p:nvPr/>
      </p:nvGrpSpPr>
      <p:grpSpPr>
        <a:xfrm>
          <a:off x="0" y="0"/>
          <a:ext cx="0" cy="0"/>
          <a:chOff x="0" y="0"/>
          <a:chExt cx="0" cy="0"/>
        </a:xfrm>
      </p:grpSpPr>
      <p:sp>
        <p:nvSpPr>
          <p:cNvPr id="2922" name="Google Shape;2922;p1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3" name="Google Shape;2923;p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0" name="Shape 2930"/>
        <p:cNvGrpSpPr/>
        <p:nvPr/>
      </p:nvGrpSpPr>
      <p:grpSpPr>
        <a:xfrm>
          <a:off x="0" y="0"/>
          <a:ext cx="0" cy="0"/>
          <a:chOff x="0" y="0"/>
          <a:chExt cx="0" cy="0"/>
        </a:xfrm>
      </p:grpSpPr>
      <p:sp>
        <p:nvSpPr>
          <p:cNvPr id="2931" name="Google Shape;2931;p1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2" name="Google Shape;2932;p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7" name="Shape 2937"/>
        <p:cNvGrpSpPr/>
        <p:nvPr/>
      </p:nvGrpSpPr>
      <p:grpSpPr>
        <a:xfrm>
          <a:off x="0" y="0"/>
          <a:ext cx="0" cy="0"/>
          <a:chOff x="0" y="0"/>
          <a:chExt cx="0" cy="0"/>
        </a:xfrm>
      </p:grpSpPr>
      <p:sp>
        <p:nvSpPr>
          <p:cNvPr id="2938" name="Google Shape;2938;p1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9" name="Google Shape;2939;p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4" name="Shape 2944"/>
        <p:cNvGrpSpPr/>
        <p:nvPr/>
      </p:nvGrpSpPr>
      <p:grpSpPr>
        <a:xfrm>
          <a:off x="0" y="0"/>
          <a:ext cx="0" cy="0"/>
          <a:chOff x="0" y="0"/>
          <a:chExt cx="0" cy="0"/>
        </a:xfrm>
      </p:grpSpPr>
      <p:sp>
        <p:nvSpPr>
          <p:cNvPr id="2945" name="Google Shape;2945;p1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6" name="Google Shape;2946;p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1" name="Shape 2951"/>
        <p:cNvGrpSpPr/>
        <p:nvPr/>
      </p:nvGrpSpPr>
      <p:grpSpPr>
        <a:xfrm>
          <a:off x="0" y="0"/>
          <a:ext cx="0" cy="0"/>
          <a:chOff x="0" y="0"/>
          <a:chExt cx="0" cy="0"/>
        </a:xfrm>
      </p:grpSpPr>
      <p:sp>
        <p:nvSpPr>
          <p:cNvPr id="2952" name="Google Shape;2952;p1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3" name="Google Shape;2953;p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8" name="Shape 2958"/>
        <p:cNvGrpSpPr/>
        <p:nvPr/>
      </p:nvGrpSpPr>
      <p:grpSpPr>
        <a:xfrm>
          <a:off x="0" y="0"/>
          <a:ext cx="0" cy="0"/>
          <a:chOff x="0" y="0"/>
          <a:chExt cx="0" cy="0"/>
        </a:xfrm>
      </p:grpSpPr>
      <p:sp>
        <p:nvSpPr>
          <p:cNvPr id="2959" name="Google Shape;2959;p1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0" name="Google Shape;2960;p1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6" name="Shape 2966"/>
        <p:cNvGrpSpPr/>
        <p:nvPr/>
      </p:nvGrpSpPr>
      <p:grpSpPr>
        <a:xfrm>
          <a:off x="0" y="0"/>
          <a:ext cx="0" cy="0"/>
          <a:chOff x="0" y="0"/>
          <a:chExt cx="0" cy="0"/>
        </a:xfrm>
      </p:grpSpPr>
      <p:sp>
        <p:nvSpPr>
          <p:cNvPr id="2967" name="Google Shape;2967;p1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8" name="Google Shape;2968;p1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1" name="Shape 2981"/>
        <p:cNvGrpSpPr/>
        <p:nvPr/>
      </p:nvGrpSpPr>
      <p:grpSpPr>
        <a:xfrm>
          <a:off x="0" y="0"/>
          <a:ext cx="0" cy="0"/>
          <a:chOff x="0" y="0"/>
          <a:chExt cx="0" cy="0"/>
        </a:xfrm>
      </p:grpSpPr>
      <p:sp>
        <p:nvSpPr>
          <p:cNvPr id="2982" name="Google Shape;2982;p1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3" name="Google Shape;2983;p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9" name="Google Shape;83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0" name="Google Shape;88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6" name="Google Shape;88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8" name="Google Shape;89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1" name="Google Shape;91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4" name="Shape 934"/>
        <p:cNvGrpSpPr/>
        <p:nvPr/>
      </p:nvGrpSpPr>
      <p:grpSpPr>
        <a:xfrm>
          <a:off x="0" y="0"/>
          <a:ext cx="0" cy="0"/>
          <a:chOff x="0" y="0"/>
          <a:chExt cx="0" cy="0"/>
        </a:xfrm>
      </p:grpSpPr>
      <p:sp>
        <p:nvSpPr>
          <p:cNvPr id="935" name="Google Shape;93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6" name="Google Shape;936;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7" name="Google Shape;937;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5" name="Shape 975"/>
        <p:cNvGrpSpPr/>
        <p:nvPr/>
      </p:nvGrpSpPr>
      <p:grpSpPr>
        <a:xfrm>
          <a:off x="0" y="0"/>
          <a:ext cx="0" cy="0"/>
          <a:chOff x="0" y="0"/>
          <a:chExt cx="0" cy="0"/>
        </a:xfrm>
      </p:grpSpPr>
      <p:sp>
        <p:nvSpPr>
          <p:cNvPr id="976" name="Google Shape;976;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7" name="Google Shape;97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1" name="Shape 981"/>
        <p:cNvGrpSpPr/>
        <p:nvPr/>
      </p:nvGrpSpPr>
      <p:grpSpPr>
        <a:xfrm>
          <a:off x="0" y="0"/>
          <a:ext cx="0" cy="0"/>
          <a:chOff x="0" y="0"/>
          <a:chExt cx="0" cy="0"/>
        </a:xfrm>
      </p:grpSpPr>
      <p:sp>
        <p:nvSpPr>
          <p:cNvPr id="982" name="Google Shape;98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4" name="Google Shape;984;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5" name="Google Shape;101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7" name="Google Shape;1037;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6" name="Google Shape;105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2" name="Google Shape;106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8" name="Google Shape;107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3" name="Google Shape;108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9" name="Google Shape;1089;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0" name="Google Shape;112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6" name="Google Shape;113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7" name="Google Shape;1147;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3" name="Google Shape;1153;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1" name="Google Shape;1161;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1" name="Google Shape;1171;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9" name="Shape 1179"/>
        <p:cNvGrpSpPr/>
        <p:nvPr/>
      </p:nvGrpSpPr>
      <p:grpSpPr>
        <a:xfrm>
          <a:off x="0" y="0"/>
          <a:ext cx="0" cy="0"/>
          <a:chOff x="0" y="0"/>
          <a:chExt cx="0" cy="0"/>
        </a:xfrm>
      </p:grpSpPr>
      <p:sp>
        <p:nvSpPr>
          <p:cNvPr id="1180" name="Google Shape;118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1" name="Google Shape;1181;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2" name="Google Shape;1182;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8" name="Shape 1198"/>
        <p:cNvGrpSpPr/>
        <p:nvPr/>
      </p:nvGrpSpPr>
      <p:grpSpPr>
        <a:xfrm>
          <a:off x="0" y="0"/>
          <a:ext cx="0" cy="0"/>
          <a:chOff x="0" y="0"/>
          <a:chExt cx="0" cy="0"/>
        </a:xfrm>
      </p:grpSpPr>
      <p:sp>
        <p:nvSpPr>
          <p:cNvPr id="1199" name="Google Shape;119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0" name="Google Shape;120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6" name="Google Shape;121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3" name="Google Shape;122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2" name="Google Shape;1232;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6" name="Google Shape;124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0" name="Google Shape;1260;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4" name="Google Shape;127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8" name="Google Shape;128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9" name="Google Shape;1289;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7" name="Google Shape;129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8" name="Google Shape;1298;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6" name="Google Shape;1306;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2" name="Google Shape;131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0" name="Google Shape;132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8" name="Google Shape;132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7" name="Google Shape;1337;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6" name="Google Shape;134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3" name="Shape 1353"/>
        <p:cNvGrpSpPr/>
        <p:nvPr/>
      </p:nvGrpSpPr>
      <p:grpSpPr>
        <a:xfrm>
          <a:off x="0" y="0"/>
          <a:ext cx="0" cy="0"/>
          <a:chOff x="0" y="0"/>
          <a:chExt cx="0" cy="0"/>
        </a:xfrm>
      </p:grpSpPr>
      <p:sp>
        <p:nvSpPr>
          <p:cNvPr id="1354" name="Google Shape;1354;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5" name="Google Shape;135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2" name="Google Shape;1372;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3" name="Google Shape;1373;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6" name="Google Shape;1386;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7" name="Google Shape;1387;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8" name="Shape 1398"/>
        <p:cNvGrpSpPr/>
        <p:nvPr/>
      </p:nvGrpSpPr>
      <p:grpSpPr>
        <a:xfrm>
          <a:off x="0" y="0"/>
          <a:ext cx="0" cy="0"/>
          <a:chOff x="0" y="0"/>
          <a:chExt cx="0" cy="0"/>
        </a:xfrm>
      </p:grpSpPr>
      <p:sp>
        <p:nvSpPr>
          <p:cNvPr id="1399" name="Google Shape;139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0" name="Google Shape;1400;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1" name="Google Shape;1401;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3" name="Google Shape;1413;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3" name="Google Shape;1423;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0" name="Google Shape;1430;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6" name="Google Shape;1436;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9" name="Google Shape;144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8" name="Google Shape;1458;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9" name="Google Shape;1469;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0" name="Google Shape;1480;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1" name="Google Shape;1491;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3" name="Google Shape;1503;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3" name="Shape 1513"/>
        <p:cNvGrpSpPr/>
        <p:nvPr/>
      </p:nvGrpSpPr>
      <p:grpSpPr>
        <a:xfrm>
          <a:off x="0" y="0"/>
          <a:ext cx="0" cy="0"/>
          <a:chOff x="0" y="0"/>
          <a:chExt cx="0" cy="0"/>
        </a:xfrm>
      </p:grpSpPr>
      <p:sp>
        <p:nvSpPr>
          <p:cNvPr id="1514" name="Google Shape;1514;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5" name="Google Shape;1515;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7" name="Google Shape;1527;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9" name="Google Shape;1539;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1" name="Google Shape;1551;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2" name="Google Shape;1552;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5" name="Google Shape;1565;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0" name="Google Shape;1570;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6" name="Google Shape;1576;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2" name="Google Shape;1582;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3" name="Google Shape;1583;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0" name="Google Shape;1630;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185"/>
          <p:cNvSpPr txBox="1"/>
          <p:nvPr>
            <p:ph type="ctrTitle"/>
          </p:nvPr>
        </p:nvSpPr>
        <p:spPr>
          <a:xfrm>
            <a:off x="2757486" y="2220913"/>
            <a:ext cx="8829676" cy="12001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5"/>
          <p:cNvSpPr txBox="1"/>
          <p:nvPr>
            <p:ph idx="1" type="subTitle"/>
          </p:nvPr>
        </p:nvSpPr>
        <p:spPr>
          <a:xfrm>
            <a:off x="2771774" y="3602038"/>
            <a:ext cx="7896226"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picture containing pallette, vector graphics&#10;&#10;Description automatically generated" id="18" name="Google Shape;18;p185"/>
          <p:cNvPicPr preferRelativeResize="0"/>
          <p:nvPr/>
        </p:nvPicPr>
        <p:blipFill rotWithShape="1">
          <a:blip r:embed="rId2">
            <a:alphaModFix/>
          </a:blip>
          <a:srcRect b="0" l="0" r="0" t="0"/>
          <a:stretch/>
        </p:blipFill>
        <p:spPr>
          <a:xfrm>
            <a:off x="2757486" y="1656562"/>
            <a:ext cx="368300" cy="190500"/>
          </a:xfrm>
          <a:prstGeom prst="rect">
            <a:avLst/>
          </a:prstGeom>
          <a:noFill/>
          <a:ln>
            <a:noFill/>
          </a:ln>
        </p:spPr>
      </p:pic>
      <p:sp>
        <p:nvSpPr>
          <p:cNvPr id="19" name="Google Shape;19;p185"/>
          <p:cNvSpPr txBox="1"/>
          <p:nvPr>
            <p:ph idx="2" type="body"/>
          </p:nvPr>
        </p:nvSpPr>
        <p:spPr>
          <a:xfrm>
            <a:off x="2757486" y="885038"/>
            <a:ext cx="6169025" cy="7016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9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94"/>
          <p:cNvSpPr/>
          <p:nvPr>
            <p:ph idx="2" type="pic"/>
          </p:nvPr>
        </p:nvSpPr>
        <p:spPr>
          <a:xfrm>
            <a:off x="5183188" y="987425"/>
            <a:ext cx="6172200" cy="4873625"/>
          </a:xfrm>
          <a:prstGeom prst="rect">
            <a:avLst/>
          </a:prstGeom>
          <a:noFill/>
          <a:ln>
            <a:noFill/>
          </a:ln>
        </p:spPr>
      </p:sp>
      <p:sp>
        <p:nvSpPr>
          <p:cNvPr id="73" name="Google Shape;73;p19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9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9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9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1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8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8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1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3" name="Google Shape;33;p1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5" name="Google Shape;35;p1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8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8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9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1" name="Shape 51"/>
        <p:cNvGrpSpPr/>
        <p:nvPr/>
      </p:nvGrpSpPr>
      <p:grpSpPr>
        <a:xfrm>
          <a:off x="0" y="0"/>
          <a:ext cx="0" cy="0"/>
          <a:chOff x="0" y="0"/>
          <a:chExt cx="0" cy="0"/>
        </a:xfrm>
      </p:grpSpPr>
      <p:sp>
        <p:nvSpPr>
          <p:cNvPr id="52" name="Google Shape;52;p19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9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4" name="Google Shape;54;p1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9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9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0" name="Google Shape;60;p1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9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9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9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 Id="rId3" Type="http://schemas.openxmlformats.org/officeDocument/2006/relationships/chart" Target="../charts/chart71.xml"/><Relationship Id="rId4" Type="http://schemas.openxmlformats.org/officeDocument/2006/relationships/chart" Target="../charts/chart72.xml"/><Relationship Id="rId5" Type="http://schemas.openxmlformats.org/officeDocument/2006/relationships/image" Target="../media/image11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chart" Target="../charts/chart73.xml"/><Relationship Id="rId4" Type="http://schemas.openxmlformats.org/officeDocument/2006/relationships/chart" Target="../charts/chart74.xml"/><Relationship Id="rId5" Type="http://schemas.openxmlformats.org/officeDocument/2006/relationships/image" Target="../media/image116.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chart" Target="../charts/chart75.xml"/><Relationship Id="rId4" Type="http://schemas.openxmlformats.org/officeDocument/2006/relationships/chart" Target="../charts/chart76.xml"/><Relationship Id="rId5" Type="http://schemas.openxmlformats.org/officeDocument/2006/relationships/image" Target="../media/image11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 Id="rId3" Type="http://schemas.openxmlformats.org/officeDocument/2006/relationships/image" Target="../media/image2.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131.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31.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31.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140.png"/><Relationship Id="rId4" Type="http://schemas.openxmlformats.org/officeDocument/2006/relationships/image" Target="../media/image131.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 Id="rId3" Type="http://schemas.openxmlformats.org/officeDocument/2006/relationships/image" Target="../media/image140.png"/><Relationship Id="rId4" Type="http://schemas.openxmlformats.org/officeDocument/2006/relationships/image" Target="../media/image131.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129.jpg"/><Relationship Id="rId4" Type="http://schemas.openxmlformats.org/officeDocument/2006/relationships/chart" Target="../charts/chart7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129.jpg"/><Relationship Id="rId4" Type="http://schemas.openxmlformats.org/officeDocument/2006/relationships/chart" Target="../charts/chart7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126.jpg"/><Relationship Id="rId4" Type="http://schemas.openxmlformats.org/officeDocument/2006/relationships/chart" Target="../charts/chart7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26.jpg"/><Relationship Id="rId4" Type="http://schemas.openxmlformats.org/officeDocument/2006/relationships/chart" Target="../charts/chart8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133.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1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129.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129.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136.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137.png"/><Relationship Id="rId4" Type="http://schemas.openxmlformats.org/officeDocument/2006/relationships/image" Target="../media/image143.png"/><Relationship Id="rId5" Type="http://schemas.openxmlformats.org/officeDocument/2006/relationships/image" Target="../media/image130.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5.xml"/><Relationship Id="rId3" Type="http://schemas.openxmlformats.org/officeDocument/2006/relationships/image" Target="../media/image2.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chart" Target="../charts/chart81.xml"/><Relationship Id="rId4" Type="http://schemas.openxmlformats.org/officeDocument/2006/relationships/chart" Target="../charts/chart82.xml"/><Relationship Id="rId5" Type="http://schemas.openxmlformats.org/officeDocument/2006/relationships/image" Target="../media/image116.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chart" Target="../charts/chart83.xml"/><Relationship Id="rId4" Type="http://schemas.openxmlformats.org/officeDocument/2006/relationships/chart" Target="../charts/chart84.xml"/><Relationship Id="rId5" Type="http://schemas.openxmlformats.org/officeDocument/2006/relationships/image" Target="../media/image116.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 Id="rId3" Type="http://schemas.openxmlformats.org/officeDocument/2006/relationships/chart" Target="../charts/chart8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 Id="rId3" Type="http://schemas.openxmlformats.org/officeDocument/2006/relationships/chart" Target="../charts/chart8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 Id="rId3" Type="http://schemas.openxmlformats.org/officeDocument/2006/relationships/chart" Target="../charts/chart8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 Id="rId3" Type="http://schemas.openxmlformats.org/officeDocument/2006/relationships/chart" Target="../charts/chart8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chart" Target="../charts/char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 Id="rId3" Type="http://schemas.openxmlformats.org/officeDocument/2006/relationships/chart" Target="../charts/chart9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chart" Target="../charts/chart9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chart" Target="../charts/chart9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 Id="rId3" Type="http://schemas.openxmlformats.org/officeDocument/2006/relationships/chart" Target="../charts/chart9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 Id="rId3" Type="http://schemas.openxmlformats.org/officeDocument/2006/relationships/chart" Target="../charts/chart9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chart" Target="../charts/chart9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 Id="rId3" Type="http://schemas.openxmlformats.org/officeDocument/2006/relationships/chart" Target="../charts/chart9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 Id="rId3" Type="http://schemas.openxmlformats.org/officeDocument/2006/relationships/chart" Target="../charts/chart97.xml"/><Relationship Id="rId4" Type="http://schemas.openxmlformats.org/officeDocument/2006/relationships/chart" Target="../charts/chart98.xml"/><Relationship Id="rId5" Type="http://schemas.openxmlformats.org/officeDocument/2006/relationships/image" Target="../media/image116.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chart" Target="../charts/chart99.xml"/><Relationship Id="rId4" Type="http://schemas.openxmlformats.org/officeDocument/2006/relationships/chart" Target="../charts/chart10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 Id="rId3" Type="http://schemas.openxmlformats.org/officeDocument/2006/relationships/chart" Target="../charts/chart10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chart" Target="../charts/chart10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chart" Target="../charts/chart103.xml"/><Relationship Id="rId4" Type="http://schemas.openxmlformats.org/officeDocument/2006/relationships/chart" Target="../charts/chart10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chart" Target="../charts/chart10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chart" Target="../charts/chart106.xml"/><Relationship Id="rId4" Type="http://schemas.openxmlformats.org/officeDocument/2006/relationships/chart" Target="../charts/chart10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 Id="rId3" Type="http://schemas.openxmlformats.org/officeDocument/2006/relationships/chart" Target="../charts/chart108.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 Id="rId3" Type="http://schemas.openxmlformats.org/officeDocument/2006/relationships/chart" Target="../charts/chart109.xml"/><Relationship Id="rId4" Type="http://schemas.openxmlformats.org/officeDocument/2006/relationships/chart" Target="../charts/chart11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 Id="rId3" Type="http://schemas.openxmlformats.org/officeDocument/2006/relationships/chart" Target="../charts/chart11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 Id="rId3" Type="http://schemas.openxmlformats.org/officeDocument/2006/relationships/chart" Target="../charts/chart11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 Id="rId3" Type="http://schemas.openxmlformats.org/officeDocument/2006/relationships/chart" Target="../charts/chart1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 Id="rId3" Type="http://schemas.openxmlformats.org/officeDocument/2006/relationships/chart" Target="../charts/chart1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hyperlink" Target="https://www.google.com/imgres?imgurl=https%3A%2F%2Fmedia.istockphoto.com%2Fid%2F1223791649%2Fvector%2Famerican-money-washington-quarter-25-cent-coin.jpg%3Fs%3D612x612%26w%3D0%26k%3D20%26c%3DYARlORPUOn1uwO9kHTSN4x06pKDz89_5reR_B_fFmHo%3D&amp;tbnid=t1mqocFwMV3s1M&amp;vet=12ahUKEwjCiunYvbmAAxXYOVkFHR1OCH4QMygJegUIARDAAg..i&amp;imgrefurl=https%3A%2F%2Fwww.istockphoto.com%2Fvector%2Famerican-money-washington-quarter-25-cent-coin-gm1223791649-359602724&amp;docid=1MP068Mk_-gd5M&amp;w=612&amp;h=306&amp;q=quarter%20coin&amp;ved=2ahUKEwjCiunYvbmAAxXYOVkFHR1OCH4QMygJegUIARDAAg" TargetMode="External"/><Relationship Id="rId6" Type="http://schemas.openxmlformats.org/officeDocument/2006/relationships/image" Target="../media/image12.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 Id="rId3" Type="http://schemas.openxmlformats.org/officeDocument/2006/relationships/image" Target="../media/image139.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2.xml"/><Relationship Id="rId3" Type="http://schemas.openxmlformats.org/officeDocument/2006/relationships/image" Target="../media/image2.pn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 Id="rId3" Type="http://schemas.openxmlformats.org/officeDocument/2006/relationships/image" Target="../media/image129.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 Id="rId3" Type="http://schemas.openxmlformats.org/officeDocument/2006/relationships/image" Target="../media/image145.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 Id="rId3" Type="http://schemas.openxmlformats.org/officeDocument/2006/relationships/chart" Target="../charts/chart115.xml"/><Relationship Id="rId4" Type="http://schemas.openxmlformats.org/officeDocument/2006/relationships/chart" Target="../charts/chart116.xml"/><Relationship Id="rId5" Type="http://schemas.openxmlformats.org/officeDocument/2006/relationships/image" Target="../media/image116.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hyperlink" Target="https://link.springer.com/article/10.1007/s10763-021-10173-2#Fig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8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2.xml"/><Relationship Id="rId4" Type="http://schemas.openxmlformats.org/officeDocument/2006/relationships/image" Target="../media/image79.png"/><Relationship Id="rId5" Type="http://schemas.openxmlformats.org/officeDocument/2006/relationships/chart" Target="../charts/chart3.xml"/><Relationship Id="rId6" Type="http://schemas.openxmlformats.org/officeDocument/2006/relationships/chart" Target="../charts/char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6" Type="http://schemas.openxmlformats.org/officeDocument/2006/relationships/image" Target="../media/image8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image" Target="../media/image83.png"/><Relationship Id="rId6" Type="http://schemas.openxmlformats.org/officeDocument/2006/relationships/chart" Target="../charts/char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chart" Target="../charts/chart14.xml"/><Relationship Id="rId4" Type="http://schemas.openxmlformats.org/officeDocument/2006/relationships/chart" Target="../charts/chart15.xml"/><Relationship Id="rId5" Type="http://schemas.openxmlformats.org/officeDocument/2006/relationships/chart" Target="../charts/chart16.xml"/><Relationship Id="rId6"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6"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0" Type="http://schemas.openxmlformats.org/officeDocument/2006/relationships/image" Target="../media/image96.jp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0.jpg"/><Relationship Id="rId4" Type="http://schemas.openxmlformats.org/officeDocument/2006/relationships/image" Target="../media/image125.png"/><Relationship Id="rId9" Type="http://schemas.openxmlformats.org/officeDocument/2006/relationships/image" Target="../media/image112.jpg"/><Relationship Id="rId5" Type="http://schemas.openxmlformats.org/officeDocument/2006/relationships/image" Target="../media/image93.jpg"/><Relationship Id="rId6" Type="http://schemas.openxmlformats.org/officeDocument/2006/relationships/image" Target="../media/image75.jpg"/><Relationship Id="rId7" Type="http://schemas.openxmlformats.org/officeDocument/2006/relationships/image" Target="../media/image81.jpg"/><Relationship Id="rId8" Type="http://schemas.openxmlformats.org/officeDocument/2006/relationships/image" Target="../media/image8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chart" Target="../charts/chart20.xml"/><Relationship Id="rId4" Type="http://schemas.openxmlformats.org/officeDocument/2006/relationships/chart" Target="../charts/chart21.xml"/><Relationship Id="rId5" Type="http://schemas.openxmlformats.org/officeDocument/2006/relationships/chart" Target="../charts/chart22.xml"/><Relationship Id="rId6" Type="http://schemas.openxmlformats.org/officeDocument/2006/relationships/chart" Target="../charts/chart23.xml"/><Relationship Id="rId7" Type="http://schemas.openxmlformats.org/officeDocument/2006/relationships/chart" Target="../charts/char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chart" Target="../charts/chart25.xml"/><Relationship Id="rId4" Type="http://schemas.openxmlformats.org/officeDocument/2006/relationships/chart" Target="../charts/chart26.xml"/><Relationship Id="rId5" Type="http://schemas.openxmlformats.org/officeDocument/2006/relationships/chart" Target="../charts/chart27.xml"/><Relationship Id="rId6" Type="http://schemas.openxmlformats.org/officeDocument/2006/relationships/chart" Target="../charts/chart28.xml"/><Relationship Id="rId7" Type="http://schemas.openxmlformats.org/officeDocument/2006/relationships/chart" Target="../charts/char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chart" Target="../charts/chart30.xml"/><Relationship Id="rId4" Type="http://schemas.openxmlformats.org/officeDocument/2006/relationships/chart" Target="../charts/chart31.xml"/><Relationship Id="rId5" Type="http://schemas.openxmlformats.org/officeDocument/2006/relationships/chart" Target="../charts/chart32.xml"/><Relationship Id="rId6" Type="http://schemas.openxmlformats.org/officeDocument/2006/relationships/chart" Target="../charts/chart33.xml"/><Relationship Id="rId7" Type="http://schemas.openxmlformats.org/officeDocument/2006/relationships/chart" Target="../charts/char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8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9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90.png"/><Relationship Id="rId4" Type="http://schemas.openxmlformats.org/officeDocument/2006/relationships/image" Target="../media/image97.png"/><Relationship Id="rId5" Type="http://schemas.openxmlformats.org/officeDocument/2006/relationships/image" Target="../media/image10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90.png"/><Relationship Id="rId4" Type="http://schemas.openxmlformats.org/officeDocument/2006/relationships/image" Target="../media/image97.png"/><Relationship Id="rId5" Type="http://schemas.openxmlformats.org/officeDocument/2006/relationships/image" Target="../media/image10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90.png"/><Relationship Id="rId4" Type="http://schemas.openxmlformats.org/officeDocument/2006/relationships/image" Target="../media/image97.png"/><Relationship Id="rId5" Type="http://schemas.openxmlformats.org/officeDocument/2006/relationships/image" Target="../media/image106.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90.png"/><Relationship Id="rId4" Type="http://schemas.openxmlformats.org/officeDocument/2006/relationships/chart" Target="../charts/chart35.xml"/><Relationship Id="rId5" Type="http://schemas.openxmlformats.org/officeDocument/2006/relationships/image" Target="../media/image109.jpg"/><Relationship Id="rId6" Type="http://schemas.openxmlformats.org/officeDocument/2006/relationships/image" Target="../media/image1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0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chart" Target="../charts/char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chart" Target="../charts/char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 Id="rId3" Type="http://schemas.openxmlformats.org/officeDocument/2006/relationships/chart" Target="../charts/chart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 Id="rId3" Type="http://schemas.openxmlformats.org/officeDocument/2006/relationships/chart" Target="../charts/char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 Id="rId3" Type="http://schemas.openxmlformats.org/officeDocument/2006/relationships/chart" Target="../charts/chart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 Id="rId3" Type="http://schemas.openxmlformats.org/officeDocument/2006/relationships/chart" Target="../charts/char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12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 Id="rId3" Type="http://schemas.openxmlformats.org/officeDocument/2006/relationships/image" Target="../media/image1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13.png"/><Relationship Id="rId4" Type="http://schemas.openxmlformats.org/officeDocument/2006/relationships/image" Target="../media/image108.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08.jpg"/><Relationship Id="rId4" Type="http://schemas.openxmlformats.org/officeDocument/2006/relationships/image" Target="../media/image10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08.jpg"/><Relationship Id="rId4" Type="http://schemas.openxmlformats.org/officeDocument/2006/relationships/image" Target="../media/image100.png"/><Relationship Id="rId5" Type="http://schemas.openxmlformats.org/officeDocument/2006/relationships/image" Target="../media/image12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08.jpg"/><Relationship Id="rId4" Type="http://schemas.openxmlformats.org/officeDocument/2006/relationships/image" Target="../media/image100.png"/><Relationship Id="rId5" Type="http://schemas.openxmlformats.org/officeDocument/2006/relationships/image" Target="../media/image10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08.jpg"/><Relationship Id="rId4" Type="http://schemas.openxmlformats.org/officeDocument/2006/relationships/image" Target="../media/image100.png"/><Relationship Id="rId5" Type="http://schemas.openxmlformats.org/officeDocument/2006/relationships/image" Target="../media/image13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11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122.png"/><Relationship Id="rId4" Type="http://schemas.openxmlformats.org/officeDocument/2006/relationships/image" Target="../media/image11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chart" Target="../charts/chart42.xml"/><Relationship Id="rId4" Type="http://schemas.openxmlformats.org/officeDocument/2006/relationships/chart" Target="../charts/chart43.xml"/><Relationship Id="rId5" Type="http://schemas.openxmlformats.org/officeDocument/2006/relationships/chart" Target="../charts/chart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chart" Target="../charts/chart45.xml"/><Relationship Id="rId4" Type="http://schemas.openxmlformats.org/officeDocument/2006/relationships/chart" Target="../charts/chart46.xml"/><Relationship Id="rId5" Type="http://schemas.openxmlformats.org/officeDocument/2006/relationships/chart" Target="../charts/char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chart" Target="../charts/chart48.xml"/><Relationship Id="rId4" Type="http://schemas.openxmlformats.org/officeDocument/2006/relationships/chart" Target="../charts/chart49.xml"/><Relationship Id="rId5" Type="http://schemas.openxmlformats.org/officeDocument/2006/relationships/chart" Target="../charts/chart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120.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chart" Target="../charts/chart51.xml"/><Relationship Id="rId4" Type="http://schemas.openxmlformats.org/officeDocument/2006/relationships/chart" Target="../charts/chart52.xml"/><Relationship Id="rId5" Type="http://schemas.openxmlformats.org/officeDocument/2006/relationships/chart" Target="../charts/chart53.xml"/><Relationship Id="rId6" Type="http://schemas.openxmlformats.org/officeDocument/2006/relationships/image" Target="../media/image7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chart" Target="../charts/chart54.xml"/><Relationship Id="rId4" Type="http://schemas.openxmlformats.org/officeDocument/2006/relationships/chart" Target="../charts/chart55.xml"/><Relationship Id="rId5" Type="http://schemas.openxmlformats.org/officeDocument/2006/relationships/image" Target="../media/image78.png"/><Relationship Id="rId6" Type="http://schemas.openxmlformats.org/officeDocument/2006/relationships/image" Target="../media/image11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chart" Target="../charts/chart56.xml"/><Relationship Id="rId4" Type="http://schemas.openxmlformats.org/officeDocument/2006/relationships/chart" Target="../charts/chart57.xml"/><Relationship Id="rId5" Type="http://schemas.openxmlformats.org/officeDocument/2006/relationships/chart" Target="../charts/chart58.xml"/><Relationship Id="rId6" Type="http://schemas.openxmlformats.org/officeDocument/2006/relationships/image" Target="../media/image11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chart" Target="../charts/chart59.xml"/><Relationship Id="rId4" Type="http://schemas.openxmlformats.org/officeDocument/2006/relationships/chart" Target="../charts/chart60.xml"/><Relationship Id="rId5" Type="http://schemas.openxmlformats.org/officeDocument/2006/relationships/image" Target="../media/image11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chart" Target="../charts/chart61.xml"/><Relationship Id="rId4" Type="http://schemas.openxmlformats.org/officeDocument/2006/relationships/chart" Target="../charts/chart62.xml"/><Relationship Id="rId5" Type="http://schemas.openxmlformats.org/officeDocument/2006/relationships/image" Target="../media/image1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chart" Target="../charts/chart63.xml"/><Relationship Id="rId4" Type="http://schemas.openxmlformats.org/officeDocument/2006/relationships/chart" Target="../charts/chart64.xml"/><Relationship Id="rId5" Type="http://schemas.openxmlformats.org/officeDocument/2006/relationships/image" Target="../media/image116.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chart" Target="../charts/chart65.xml"/><Relationship Id="rId4" Type="http://schemas.openxmlformats.org/officeDocument/2006/relationships/chart" Target="../charts/chart66.xml"/><Relationship Id="rId5" Type="http://schemas.openxmlformats.org/officeDocument/2006/relationships/image" Target="../media/image11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chart" Target="../charts/chart67.xml"/><Relationship Id="rId4" Type="http://schemas.openxmlformats.org/officeDocument/2006/relationships/chart" Target="../charts/chart68.xml"/><Relationship Id="rId5" Type="http://schemas.openxmlformats.org/officeDocument/2006/relationships/image" Target="../media/image11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chart" Target="../charts/chart69.xml"/><Relationship Id="rId4" Type="http://schemas.openxmlformats.org/officeDocument/2006/relationships/chart" Target="../charts/chart70.xml"/><Relationship Id="rId5" Type="http://schemas.openxmlformats.org/officeDocument/2006/relationships/image" Target="../media/image11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8" name="Google Shape;98;p1"/>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
          <p:cNvSpPr txBox="1"/>
          <p:nvPr>
            <p:ph type="ctrTitle"/>
          </p:nvPr>
        </p:nvSpPr>
        <p:spPr>
          <a:xfrm>
            <a:off x="466722" y="586855"/>
            <a:ext cx="3201366" cy="4763067"/>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Calibri"/>
              <a:buNone/>
            </a:pPr>
            <a:r>
              <a:rPr lang="en-US" sz="4000"/>
              <a:t>Intro to Data Vis for Learning Analytics</a:t>
            </a:r>
            <a:br>
              <a:rPr lang="en-US" sz="4000"/>
            </a:br>
            <a:r>
              <a:rPr lang="en-US" sz="4000"/>
              <a:t> </a:t>
            </a:r>
            <a:br>
              <a:rPr lang="en-US" sz="4000"/>
            </a:br>
            <a:r>
              <a:rPr lang="en-US" sz="4000"/>
              <a:t>Video A: Introduction to Data Vis in Learning Analytics</a:t>
            </a:r>
            <a:endParaRPr b="1" sz="4000">
              <a:solidFill>
                <a:srgbClr val="FFFFFF"/>
              </a:solidFill>
              <a:latin typeface="Calibri"/>
              <a:ea typeface="Calibri"/>
              <a:cs typeface="Calibri"/>
              <a:sym typeface="Calibri"/>
            </a:endParaRPr>
          </a:p>
        </p:txBody>
      </p:sp>
      <p:pic>
        <p:nvPicPr>
          <p:cNvPr id="101" name="Google Shape;101;p1"/>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02" name="Google Shape;102;p1"/>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i="0" lang="en-US" sz="2000" u="none" cap="none" strike="noStrike">
                <a:solidFill>
                  <a:srgbClr val="1F3864"/>
                </a:solidFill>
                <a:latin typeface="Calibri"/>
                <a:ea typeface="Calibri"/>
                <a:cs typeface="Calibri"/>
                <a:sym typeface="Calibri"/>
              </a:rPr>
              <a:t>Dr. Jaclyn Ocumpaugh, Associate Director, Penn Center for Learning Analytics</a:t>
            </a:r>
            <a:endParaRPr b="0" i="0" sz="2000" u="none" cap="none" strike="noStrike">
              <a:solidFill>
                <a:srgbClr val="1F386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Additional Resources Page</a:t>
            </a:r>
            <a:endParaRPr/>
          </a:p>
        </p:txBody>
      </p:sp>
      <p:sp>
        <p:nvSpPr>
          <p:cNvPr id="164" name="Google Shape;16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Dashboards (who, what, how)</a:t>
            </a:r>
            <a:endParaRPr/>
          </a:p>
        </p:txBody>
      </p:sp>
      <p:sp>
        <p:nvSpPr>
          <p:cNvPr id="1639" name="Google Shape;1639;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Academic Analytics (for administrators)</a:t>
            </a:r>
            <a:endParaRPr/>
          </a:p>
          <a:p>
            <a:pPr indent="-228600" lvl="1" marL="685800" rtl="0" algn="l">
              <a:lnSpc>
                <a:spcPct val="90000"/>
              </a:lnSpc>
              <a:spcBef>
                <a:spcPts val="500"/>
              </a:spcBef>
              <a:spcAft>
                <a:spcPts val="0"/>
              </a:spcAft>
              <a:buClr>
                <a:schemeClr val="dk1"/>
              </a:buClr>
              <a:buSzPts val="2400"/>
              <a:buChar char="•"/>
            </a:pPr>
            <a:r>
              <a:rPr lang="en-US"/>
              <a:t>information on course enrollment over time</a:t>
            </a:r>
            <a:endParaRPr/>
          </a:p>
          <a:p>
            <a:pPr indent="-228600" lvl="1" marL="685800" rtl="0" algn="l">
              <a:lnSpc>
                <a:spcPct val="90000"/>
              </a:lnSpc>
              <a:spcBef>
                <a:spcPts val="500"/>
              </a:spcBef>
              <a:spcAft>
                <a:spcPts val="0"/>
              </a:spcAft>
              <a:buClr>
                <a:schemeClr val="dk1"/>
              </a:buClr>
              <a:buSzPts val="2400"/>
              <a:buChar char="•"/>
            </a:pPr>
            <a:r>
              <a:rPr lang="en-US"/>
              <a:t>grades across different instructors (to predict how many students will need the next course in the sequence)</a:t>
            </a:r>
            <a:endParaRPr/>
          </a:p>
          <a:p>
            <a:pPr indent="-228600" lvl="0" marL="228600" rtl="0" algn="l">
              <a:lnSpc>
                <a:spcPct val="90000"/>
              </a:lnSpc>
              <a:spcBef>
                <a:spcPts val="1000"/>
              </a:spcBef>
              <a:spcAft>
                <a:spcPts val="0"/>
              </a:spcAft>
              <a:buClr>
                <a:schemeClr val="dk1"/>
              </a:buClr>
              <a:buSzPts val="2800"/>
              <a:buChar char="•"/>
            </a:pPr>
            <a:r>
              <a:rPr lang="en-US"/>
              <a:t>Learning Analytics (for people directly involved in learning)</a:t>
            </a:r>
            <a:endParaRPr/>
          </a:p>
          <a:p>
            <a:pPr indent="-228600" lvl="1" marL="685800" rtl="0" algn="l">
              <a:lnSpc>
                <a:spcPct val="90000"/>
              </a:lnSpc>
              <a:spcBef>
                <a:spcPts val="500"/>
              </a:spcBef>
              <a:spcAft>
                <a:spcPts val="0"/>
              </a:spcAft>
              <a:buClr>
                <a:schemeClr val="dk1"/>
              </a:buClr>
              <a:buSzPts val="2400"/>
              <a:buChar char="•"/>
            </a:pPr>
            <a:r>
              <a:rPr lang="en-US"/>
              <a:t>Process and Assessment data</a:t>
            </a:r>
            <a:endParaRPr/>
          </a:p>
          <a:p>
            <a:pPr indent="-228600" lvl="1" marL="685800" rtl="0" algn="l">
              <a:lnSpc>
                <a:spcPct val="90000"/>
              </a:lnSpc>
              <a:spcBef>
                <a:spcPts val="500"/>
              </a:spcBef>
              <a:spcAft>
                <a:spcPts val="0"/>
              </a:spcAft>
              <a:buClr>
                <a:schemeClr val="dk1"/>
              </a:buClr>
              <a:buSzPts val="2400"/>
              <a:buChar char="•"/>
            </a:pPr>
            <a:r>
              <a:rPr lang="en-US"/>
              <a:t>Could benefit from other kinds of data as well</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Types of Dashboards (desc, pred, presc)</a:t>
            </a:r>
            <a:endParaRPr/>
          </a:p>
        </p:txBody>
      </p:sp>
      <p:sp>
        <p:nvSpPr>
          <p:cNvPr id="1645" name="Google Shape;1645;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Descriptive:</a:t>
            </a:r>
            <a:r>
              <a:rPr lang="en-US"/>
              <a:t> How is the student performing? </a:t>
            </a:r>
            <a:r>
              <a:rPr lang="en-US">
                <a:solidFill>
                  <a:srgbClr val="7F7F7F"/>
                </a:solidFill>
              </a:rPr>
              <a:t>(now)</a:t>
            </a:r>
            <a:endParaRPr/>
          </a:p>
          <a:p>
            <a:pPr indent="-228600" lvl="0" marL="228600" rtl="0" algn="l">
              <a:lnSpc>
                <a:spcPct val="90000"/>
              </a:lnSpc>
              <a:spcBef>
                <a:spcPts val="1000"/>
              </a:spcBef>
              <a:spcAft>
                <a:spcPts val="0"/>
              </a:spcAft>
              <a:buClr>
                <a:schemeClr val="dk1"/>
              </a:buClr>
              <a:buSzPts val="2800"/>
              <a:buChar char="•"/>
            </a:pPr>
            <a:r>
              <a:rPr b="1" lang="en-US"/>
              <a:t>Predictive:</a:t>
            </a:r>
            <a:r>
              <a:rPr lang="en-US"/>
              <a:t> Based on historical data, how well is this student likely to do as the semester goes on? </a:t>
            </a:r>
            <a:r>
              <a:rPr lang="en-US">
                <a:solidFill>
                  <a:srgbClr val="7F7F7F"/>
                </a:solidFill>
              </a:rPr>
              <a:t>(in the future)</a:t>
            </a:r>
            <a:endParaRPr/>
          </a:p>
          <a:p>
            <a:pPr indent="-228600" lvl="0" marL="228600" rtl="0" algn="l">
              <a:lnSpc>
                <a:spcPct val="90000"/>
              </a:lnSpc>
              <a:spcBef>
                <a:spcPts val="1000"/>
              </a:spcBef>
              <a:spcAft>
                <a:spcPts val="0"/>
              </a:spcAft>
              <a:buClr>
                <a:schemeClr val="dk1"/>
              </a:buClr>
              <a:buSzPts val="2800"/>
              <a:buChar char="•"/>
            </a:pPr>
            <a:r>
              <a:rPr b="1" lang="en-US"/>
              <a:t>Prescriptive: </a:t>
            </a:r>
            <a:r>
              <a:rPr lang="en-US"/>
              <a:t>Based on how the student is doing now (and usually historical data), what should the student do to improve? </a:t>
            </a:r>
            <a:r>
              <a:rPr lang="en-US">
                <a:solidFill>
                  <a:srgbClr val="7F7F7F"/>
                </a:solidFill>
              </a:rPr>
              <a:t>(to change the future! think PRESCRIPTION/Rx)</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102"/>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651" name="Google Shape;1651;p102"/>
          <p:cNvGraphicFramePr/>
          <p:nvPr/>
        </p:nvGraphicFramePr>
        <p:xfrm>
          <a:off x="6293311" y="79513"/>
          <a:ext cx="3147020" cy="6698974"/>
        </p:xfrm>
        <a:graphic>
          <a:graphicData uri="http://schemas.openxmlformats.org/drawingml/2006/chart">
            <c:chart r:id="rId3"/>
          </a:graphicData>
        </a:graphic>
      </p:graphicFrame>
      <p:graphicFrame>
        <p:nvGraphicFramePr>
          <p:cNvPr id="1652" name="Google Shape;1652;p102"/>
          <p:cNvGraphicFramePr/>
          <p:nvPr/>
        </p:nvGraphicFramePr>
        <p:xfrm>
          <a:off x="376767" y="4467874"/>
          <a:ext cx="5801139" cy="2226733"/>
        </p:xfrm>
        <a:graphic>
          <a:graphicData uri="http://schemas.openxmlformats.org/drawingml/2006/chart">
            <c:chart r:id="rId4"/>
          </a:graphicData>
        </a:graphic>
      </p:graphicFrame>
      <p:sp>
        <p:nvSpPr>
          <p:cNvPr id="1653" name="Google Shape;1653;p102"/>
          <p:cNvSpPr txBox="1"/>
          <p:nvPr/>
        </p:nvSpPr>
        <p:spPr>
          <a:xfrm>
            <a:off x="5845251" y="3809568"/>
            <a:ext cx="6035625" cy="2062103"/>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WHAT SHOULD WE ADD?</a:t>
            </a:r>
            <a:endParaRPr/>
          </a:p>
          <a:p>
            <a:pPr indent="-342900" lvl="1" marL="8001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What other </a:t>
            </a:r>
            <a:r>
              <a:rPr b="0" i="0" lang="en-US" sz="1800" u="sng" cap="none" strike="noStrike">
                <a:solidFill>
                  <a:schemeClr val="dk1"/>
                </a:solidFill>
                <a:latin typeface="Calibri"/>
                <a:ea typeface="Calibri"/>
                <a:cs typeface="Calibri"/>
                <a:sym typeface="Calibri"/>
              </a:rPr>
              <a:t>course-internal metrics</a:t>
            </a:r>
            <a:r>
              <a:rPr b="0" i="0" lang="en-US" sz="1800" u="none" cap="none" strike="noStrike">
                <a:solidFill>
                  <a:schemeClr val="dk1"/>
                </a:solidFill>
                <a:latin typeface="Calibri"/>
                <a:ea typeface="Calibri"/>
                <a:cs typeface="Calibri"/>
                <a:sym typeface="Calibri"/>
              </a:rPr>
              <a:t> are available?</a:t>
            </a:r>
            <a:endParaRPr/>
          </a:p>
          <a:p>
            <a:pPr indent="-342900" lvl="1" marL="8001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What other </a:t>
            </a:r>
            <a:r>
              <a:rPr b="0" i="0" lang="en-US" sz="1800" u="sng" cap="none" strike="noStrike">
                <a:solidFill>
                  <a:schemeClr val="dk1"/>
                </a:solidFill>
                <a:latin typeface="Calibri"/>
                <a:ea typeface="Calibri"/>
                <a:cs typeface="Calibri"/>
                <a:sym typeface="Calibri"/>
              </a:rPr>
              <a:t>course-external metrics</a:t>
            </a:r>
            <a:r>
              <a:rPr b="0" i="0" lang="en-US" sz="1800" u="none" cap="none" strike="noStrike">
                <a:solidFill>
                  <a:schemeClr val="dk1"/>
                </a:solidFill>
                <a:latin typeface="Calibri"/>
                <a:ea typeface="Calibri"/>
                <a:cs typeface="Calibri"/>
                <a:sym typeface="Calibri"/>
              </a:rPr>
              <a:t> are available?</a:t>
            </a:r>
            <a:endParaRPr/>
          </a:p>
          <a:p>
            <a:pPr indent="-342900" lvl="1" marL="8001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What should the teacher </a:t>
            </a:r>
            <a:r>
              <a:rPr b="0" i="0" lang="en-US" sz="1800" u="sng" cap="none" strike="noStrike">
                <a:solidFill>
                  <a:schemeClr val="dk1"/>
                </a:solidFill>
                <a:latin typeface="Calibri"/>
                <a:ea typeface="Calibri"/>
                <a:cs typeface="Calibri"/>
                <a:sym typeface="Calibri"/>
              </a:rPr>
              <a:t>do</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agency &amp; actionability</a:t>
            </a:r>
            <a:r>
              <a:rPr b="0" i="0" lang="en-US" sz="1800" u="none" cap="none" strike="noStrike">
                <a:solidFill>
                  <a:schemeClr val="dk1"/>
                </a:solidFill>
                <a:latin typeface="Calibri"/>
                <a:ea typeface="Calibri"/>
                <a:cs typeface="Calibri"/>
                <a:sym typeface="Calibri"/>
              </a:rPr>
              <a:t>) to help these students improve? What goals?</a:t>
            </a:r>
            <a:endParaRPr/>
          </a:p>
          <a:p>
            <a:pPr indent="-254000" lvl="1" marL="80010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54" name="Google Shape;1654;p102"/>
          <p:cNvSpPr txBox="1"/>
          <p:nvPr/>
        </p:nvSpPr>
        <p:spPr>
          <a:xfrm>
            <a:off x="9762067" y="4826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6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655" name="Google Shape;1655;p102"/>
          <p:cNvSpPr/>
          <p:nvPr/>
        </p:nvSpPr>
        <p:spPr>
          <a:xfrm>
            <a:off x="5819850" y="3809568"/>
            <a:ext cx="6067348" cy="2062102"/>
          </a:xfrm>
          <a:prstGeom prst="roundRect">
            <a:avLst>
              <a:gd fmla="val 6517"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aph of a graph&#10;&#10;Description automatically generated with medium confidence" id="1656" name="Google Shape;1656;p102"/>
          <p:cNvPicPr preferRelativeResize="0"/>
          <p:nvPr/>
        </p:nvPicPr>
        <p:blipFill rotWithShape="1">
          <a:blip r:embed="rId5">
            <a:alphaModFix/>
          </a:blip>
          <a:srcRect b="0" l="0" r="21720" t="0"/>
          <a:stretch/>
        </p:blipFill>
        <p:spPr>
          <a:xfrm>
            <a:off x="1032933" y="2030905"/>
            <a:ext cx="4395858" cy="2530602"/>
          </a:xfrm>
          <a:prstGeom prst="rect">
            <a:avLst/>
          </a:prstGeom>
          <a:noFill/>
          <a:ln>
            <a:noFill/>
          </a:ln>
        </p:spPr>
      </p:pic>
      <p:sp>
        <p:nvSpPr>
          <p:cNvPr id="1657" name="Google Shape;1657;p102"/>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1" name="Shape 1661"/>
        <p:cNvGrpSpPr/>
        <p:nvPr/>
      </p:nvGrpSpPr>
      <p:grpSpPr>
        <a:xfrm>
          <a:off x="0" y="0"/>
          <a:ext cx="0" cy="0"/>
          <a:chOff x="0" y="0"/>
          <a:chExt cx="0" cy="0"/>
        </a:xfrm>
      </p:grpSpPr>
      <p:sp>
        <p:nvSpPr>
          <p:cNvPr id="1662" name="Google Shape;1662;p103"/>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663" name="Google Shape;1663;p103"/>
          <p:cNvGraphicFramePr/>
          <p:nvPr/>
        </p:nvGraphicFramePr>
        <p:xfrm>
          <a:off x="6293311" y="79513"/>
          <a:ext cx="3147020" cy="6698974"/>
        </p:xfrm>
        <a:graphic>
          <a:graphicData uri="http://schemas.openxmlformats.org/drawingml/2006/chart">
            <c:chart r:id="rId3"/>
          </a:graphicData>
        </a:graphic>
      </p:graphicFrame>
      <p:graphicFrame>
        <p:nvGraphicFramePr>
          <p:cNvPr id="1664" name="Google Shape;1664;p103"/>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665" name="Google Shape;1665;p103"/>
          <p:cNvPicPr preferRelativeResize="0"/>
          <p:nvPr/>
        </p:nvPicPr>
        <p:blipFill rotWithShape="1">
          <a:blip r:embed="rId5">
            <a:alphaModFix/>
          </a:blip>
          <a:srcRect b="0" l="0" r="21720" t="0"/>
          <a:stretch/>
        </p:blipFill>
        <p:spPr>
          <a:xfrm>
            <a:off x="1032933" y="2030905"/>
            <a:ext cx="4395858" cy="2530602"/>
          </a:xfrm>
          <a:prstGeom prst="rect">
            <a:avLst/>
          </a:prstGeom>
          <a:noFill/>
          <a:ln>
            <a:noFill/>
          </a:ln>
        </p:spPr>
      </p:pic>
      <p:sp>
        <p:nvSpPr>
          <p:cNvPr id="1666" name="Google Shape;1666;p103"/>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667" name="Google Shape;1667;p103"/>
          <p:cNvSpPr txBox="1"/>
          <p:nvPr/>
        </p:nvSpPr>
        <p:spPr>
          <a:xfrm>
            <a:off x="9762067" y="4826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6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668" name="Google Shape;1668;p103"/>
          <p:cNvSpPr txBox="1"/>
          <p:nvPr/>
        </p:nvSpPr>
        <p:spPr>
          <a:xfrm>
            <a:off x="9440331" y="2914035"/>
            <a:ext cx="2688325" cy="3631763"/>
          </a:xfrm>
          <a:prstGeom prst="rect">
            <a:avLst/>
          </a:prstGeom>
          <a:solidFill>
            <a:srgbClr val="DDEAF6"/>
          </a:solidFill>
          <a:ln cap="flat" cmpd="sng" w="76200">
            <a:solidFill>
              <a:srgbClr val="FF85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WARNING 1:</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Students with an average below 85 or with more than two failing quiz grades are not likely to pass the final:</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Student 7</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Student 13</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Student 21</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Student 22</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WARNING 2:</a:t>
            </a:r>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Students who scored less than a 50 on any exam are not likely to pass the final exam</a:t>
            </a:r>
            <a:endParaRPr/>
          </a:p>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Student 17</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669" name="Google Shape;1669;p103"/>
          <p:cNvSpPr txBox="1"/>
          <p:nvPr/>
        </p:nvSpPr>
        <p:spPr>
          <a:xfrm rot="-1181344">
            <a:off x="6651155" y="2627238"/>
            <a:ext cx="5578352" cy="369332"/>
          </a:xfrm>
          <a:prstGeom prst="rect">
            <a:avLst/>
          </a:prstGeom>
          <a:solidFill>
            <a:srgbClr val="FFF2CC"/>
          </a:solidFill>
          <a:ln cap="flat" cmpd="sng" w="762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WARNINGS THAT ARE PREDICTIVE BUT NOT PRESCRIPTIVE</a:t>
            </a:r>
            <a:endParaRPr sz="1800">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3" name="Shape 1673"/>
        <p:cNvGrpSpPr/>
        <p:nvPr/>
      </p:nvGrpSpPr>
      <p:grpSpPr>
        <a:xfrm>
          <a:off x="0" y="0"/>
          <a:ext cx="0" cy="0"/>
          <a:chOff x="0" y="0"/>
          <a:chExt cx="0" cy="0"/>
        </a:xfrm>
      </p:grpSpPr>
      <p:sp>
        <p:nvSpPr>
          <p:cNvPr id="1674" name="Google Shape;1674;p104"/>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675" name="Google Shape;1675;p104"/>
          <p:cNvGraphicFramePr/>
          <p:nvPr/>
        </p:nvGraphicFramePr>
        <p:xfrm>
          <a:off x="6293311" y="79513"/>
          <a:ext cx="3147020" cy="6698974"/>
        </p:xfrm>
        <a:graphic>
          <a:graphicData uri="http://schemas.openxmlformats.org/drawingml/2006/chart">
            <c:chart r:id="rId3"/>
          </a:graphicData>
        </a:graphic>
      </p:graphicFrame>
      <p:graphicFrame>
        <p:nvGraphicFramePr>
          <p:cNvPr id="1676" name="Google Shape;1676;p104"/>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677" name="Google Shape;1677;p104"/>
          <p:cNvPicPr preferRelativeResize="0"/>
          <p:nvPr/>
        </p:nvPicPr>
        <p:blipFill rotWithShape="1">
          <a:blip r:embed="rId5">
            <a:alphaModFix/>
          </a:blip>
          <a:srcRect b="0" l="0" r="21720" t="0"/>
          <a:stretch/>
        </p:blipFill>
        <p:spPr>
          <a:xfrm>
            <a:off x="1032933" y="2030905"/>
            <a:ext cx="4395858" cy="2530602"/>
          </a:xfrm>
          <a:prstGeom prst="rect">
            <a:avLst/>
          </a:prstGeom>
          <a:noFill/>
          <a:ln>
            <a:noFill/>
          </a:ln>
        </p:spPr>
      </p:pic>
      <p:sp>
        <p:nvSpPr>
          <p:cNvPr id="1678" name="Google Shape;1678;p104"/>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679" name="Google Shape;1679;p104"/>
          <p:cNvSpPr txBox="1"/>
          <p:nvPr/>
        </p:nvSpPr>
        <p:spPr>
          <a:xfrm>
            <a:off x="9762067" y="4826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6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680" name="Google Shape;1680;p104"/>
          <p:cNvSpPr txBox="1"/>
          <p:nvPr/>
        </p:nvSpPr>
        <p:spPr>
          <a:xfrm>
            <a:off x="9668933" y="2914035"/>
            <a:ext cx="2379133" cy="3323987"/>
          </a:xfrm>
          <a:prstGeom prst="rect">
            <a:avLst/>
          </a:prstGeom>
          <a:solidFill>
            <a:srgbClr val="DDEAF6"/>
          </a:solidFill>
          <a:ln cap="flat" cmpd="sng" w="76200">
            <a:solidFill>
              <a:srgbClr val="FF858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Nudge 1:</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Students who perform below average on Quiz 6 need remediation on the calculus involved in reaction times, especially if they also did poorly on Quiz 3.</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Nudge 2:</a:t>
            </a:r>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Students who scored C or lower on Quiz 7 spent less time doing homework.</a:t>
            </a:r>
            <a:endParaRPr/>
          </a:p>
        </p:txBody>
      </p:sp>
      <p:sp>
        <p:nvSpPr>
          <p:cNvPr id="1681" name="Google Shape;1681;p104"/>
          <p:cNvSpPr txBox="1"/>
          <p:nvPr/>
        </p:nvSpPr>
        <p:spPr>
          <a:xfrm rot="-1181344">
            <a:off x="6651155" y="2627238"/>
            <a:ext cx="5578352" cy="369332"/>
          </a:xfrm>
          <a:prstGeom prst="rect">
            <a:avLst/>
          </a:prstGeom>
          <a:solidFill>
            <a:srgbClr val="FFF2CC"/>
          </a:solidFill>
          <a:ln cap="flat" cmpd="sng" w="76200">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NUDGES THAT ARE PRESCRIPTIVE BUT NOT PREDICTIVE</a:t>
            </a:r>
            <a:endParaRPr sz="1800">
              <a:solidFill>
                <a:schemeClr val="dk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5" name="Shape 1685"/>
        <p:cNvGrpSpPr/>
        <p:nvPr/>
      </p:nvGrpSpPr>
      <p:grpSpPr>
        <a:xfrm>
          <a:off x="0" y="0"/>
          <a:ext cx="0" cy="0"/>
          <a:chOff x="0" y="0"/>
          <a:chExt cx="0" cy="0"/>
        </a:xfrm>
      </p:grpSpPr>
      <p:sp>
        <p:nvSpPr>
          <p:cNvPr id="1686" name="Google Shape;1686;p10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Supporting students requires all:</a:t>
            </a:r>
            <a:endParaRPr/>
          </a:p>
        </p:txBody>
      </p:sp>
      <p:sp>
        <p:nvSpPr>
          <p:cNvPr id="1687" name="Google Shape;1687;p10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Descriptive data </a:t>
            </a:r>
            <a:r>
              <a:rPr lang="en-US"/>
              <a:t>helps us see how students are doing.</a:t>
            </a:r>
            <a:endParaRPr/>
          </a:p>
          <a:p>
            <a:pPr indent="-228600" lvl="0" marL="228600" rtl="0" algn="l">
              <a:lnSpc>
                <a:spcPct val="90000"/>
              </a:lnSpc>
              <a:spcBef>
                <a:spcPts val="1000"/>
              </a:spcBef>
              <a:spcAft>
                <a:spcPts val="0"/>
              </a:spcAft>
              <a:buClr>
                <a:schemeClr val="dk1"/>
              </a:buClr>
              <a:buSzPts val="2800"/>
              <a:buChar char="•"/>
            </a:pPr>
            <a:r>
              <a:rPr b="1" lang="en-US"/>
              <a:t>Predictive data </a:t>
            </a:r>
            <a:r>
              <a:rPr lang="en-US"/>
              <a:t>helps us know how likely that is to matter.</a:t>
            </a:r>
            <a:endParaRPr/>
          </a:p>
          <a:p>
            <a:pPr indent="-228600" lvl="0" marL="228600" rtl="0" algn="l">
              <a:lnSpc>
                <a:spcPct val="90000"/>
              </a:lnSpc>
              <a:spcBef>
                <a:spcPts val="1000"/>
              </a:spcBef>
              <a:spcAft>
                <a:spcPts val="0"/>
              </a:spcAft>
              <a:buClr>
                <a:schemeClr val="dk1"/>
              </a:buClr>
              <a:buSzPts val="2800"/>
              <a:buChar char="•"/>
            </a:pPr>
            <a:r>
              <a:rPr b="1" lang="en-US"/>
              <a:t>Assessment data </a:t>
            </a:r>
            <a:r>
              <a:rPr lang="en-US"/>
              <a:t>lets us know how well a student understands certain information (usually).</a:t>
            </a:r>
            <a:endParaRPr/>
          </a:p>
          <a:p>
            <a:pPr indent="-228600" lvl="0" marL="228600" rtl="0" algn="l">
              <a:lnSpc>
                <a:spcPct val="90000"/>
              </a:lnSpc>
              <a:spcBef>
                <a:spcPts val="1000"/>
              </a:spcBef>
              <a:spcAft>
                <a:spcPts val="0"/>
              </a:spcAft>
              <a:buClr>
                <a:schemeClr val="dk1"/>
              </a:buClr>
              <a:buSzPts val="2800"/>
              <a:buChar char="•"/>
            </a:pPr>
            <a:r>
              <a:rPr b="1" lang="en-US"/>
              <a:t>Process data </a:t>
            </a:r>
            <a:r>
              <a:rPr lang="en-US"/>
              <a:t>can help us figure out what students need to do.</a:t>
            </a:r>
            <a:endParaRPr/>
          </a:p>
          <a:p>
            <a:pPr indent="-228600" lvl="0" marL="228600" rtl="0" algn="l">
              <a:lnSpc>
                <a:spcPct val="90000"/>
              </a:lnSpc>
              <a:spcBef>
                <a:spcPts val="1000"/>
              </a:spcBef>
              <a:spcAft>
                <a:spcPts val="0"/>
              </a:spcAft>
              <a:buClr>
                <a:schemeClr val="dk1"/>
              </a:buClr>
              <a:buSzPts val="2800"/>
              <a:buChar char="•"/>
            </a:pPr>
            <a:r>
              <a:rPr b="1" lang="en-US"/>
              <a:t>Prescriptive instructions </a:t>
            </a:r>
            <a:r>
              <a:rPr lang="en-US"/>
              <a:t>can help students and teachers figure out how to improve learning.</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2" name="Shape 1692"/>
        <p:cNvGrpSpPr/>
        <p:nvPr/>
      </p:nvGrpSpPr>
      <p:grpSpPr>
        <a:xfrm>
          <a:off x="0" y="0"/>
          <a:ext cx="0" cy="0"/>
          <a:chOff x="0" y="0"/>
          <a:chExt cx="0" cy="0"/>
        </a:xfrm>
      </p:grpSpPr>
      <p:sp>
        <p:nvSpPr>
          <p:cNvPr id="1693" name="Google Shape;1693;p10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4" name="Google Shape;1694;p106"/>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5" name="Google Shape;1695;p106"/>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6" name="Google Shape;1696;p106"/>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7" name="Google Shape;1697;p106"/>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8" name="Google Shape;1698;p106"/>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9" name="Google Shape;1699;p106"/>
          <p:cNvSpPr txBox="1"/>
          <p:nvPr>
            <p:ph type="ctrTitle"/>
          </p:nvPr>
        </p:nvSpPr>
        <p:spPr>
          <a:xfrm>
            <a:off x="466722" y="586855"/>
            <a:ext cx="3201366" cy="530594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alibri"/>
              <a:buNone/>
            </a:pPr>
            <a:r>
              <a:rPr lang="en-US" sz="4000"/>
              <a:t>Intro to Data Vis for Learning Analytics</a:t>
            </a:r>
            <a:br>
              <a:rPr lang="en-US" sz="4000"/>
            </a:br>
            <a:br>
              <a:rPr lang="en-US" sz="4000"/>
            </a:br>
            <a:r>
              <a:rPr lang="en-US" sz="4000"/>
              <a:t>Video G:</a:t>
            </a:r>
            <a:br>
              <a:rPr lang="en-US" sz="4000"/>
            </a:br>
            <a:r>
              <a:rPr lang="en-US" sz="4000"/>
              <a:t>Theory and Data  in LA</a:t>
            </a:r>
            <a:endParaRPr b="1" sz="4000">
              <a:solidFill>
                <a:srgbClr val="FFFFFF"/>
              </a:solidFill>
              <a:latin typeface="Calibri"/>
              <a:ea typeface="Calibri"/>
              <a:cs typeface="Calibri"/>
              <a:sym typeface="Calibri"/>
            </a:endParaRPr>
          </a:p>
        </p:txBody>
      </p:sp>
      <p:pic>
        <p:nvPicPr>
          <p:cNvPr id="1700" name="Google Shape;1700;p106"/>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701" name="Google Shape;1701;p106"/>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5" name="Shape 1705"/>
        <p:cNvGrpSpPr/>
        <p:nvPr/>
      </p:nvGrpSpPr>
      <p:grpSpPr>
        <a:xfrm>
          <a:off x="0" y="0"/>
          <a:ext cx="0" cy="0"/>
          <a:chOff x="0" y="0"/>
          <a:chExt cx="0" cy="0"/>
        </a:xfrm>
      </p:grpSpPr>
      <p:sp>
        <p:nvSpPr>
          <p:cNvPr id="1706" name="Google Shape;1706;p107"/>
          <p:cNvSpPr txBox="1"/>
          <p:nvPr/>
        </p:nvSpPr>
        <p:spPr>
          <a:xfrm>
            <a:off x="541867" y="550071"/>
            <a:ext cx="11032065" cy="5406993"/>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374151"/>
              </a:buClr>
              <a:buSzPts val="3700"/>
              <a:buFont typeface="Arial"/>
              <a:buNone/>
            </a:pPr>
            <a:r>
              <a:rPr b="1" i="0" lang="en-US" sz="3700">
                <a:solidFill>
                  <a:srgbClr val="374151"/>
                </a:solidFill>
                <a:latin typeface="Arial"/>
                <a:ea typeface="Arial"/>
                <a:cs typeface="Arial"/>
                <a:sym typeface="Arial"/>
              </a:rPr>
              <a:t>Video H: Theory and Data in LA</a:t>
            </a:r>
            <a:endParaRPr b="0" i="0" sz="3700">
              <a:solidFill>
                <a:srgbClr val="374151"/>
              </a:solidFill>
              <a:latin typeface="Arial"/>
              <a:ea typeface="Arial"/>
              <a:cs typeface="Arial"/>
              <a:sym typeface="Arial"/>
            </a:endParaRPr>
          </a:p>
          <a:p>
            <a:pPr indent="0" lvl="0" marL="0" marR="0" rtl="0" algn="l">
              <a:lnSpc>
                <a:spcPct val="120000"/>
              </a:lnSpc>
              <a:spcBef>
                <a:spcPts val="0"/>
              </a:spcBef>
              <a:spcAft>
                <a:spcPts val="0"/>
              </a:spcAft>
              <a:buClr>
                <a:srgbClr val="374151"/>
              </a:buClr>
              <a:buSzPts val="1800"/>
              <a:buFont typeface="Arial"/>
              <a:buNone/>
            </a:pPr>
            <a:r>
              <a:rPr b="1" i="0" lang="en-US" sz="1800">
                <a:solidFill>
                  <a:srgbClr val="374151"/>
                </a:solidFill>
                <a:latin typeface="Arial"/>
                <a:ea typeface="Arial"/>
                <a:cs typeface="Arial"/>
                <a:sym typeface="Arial"/>
              </a:rPr>
              <a:t>Objective:</a:t>
            </a:r>
            <a:r>
              <a:rPr b="0" i="0" lang="en-US" sz="1800">
                <a:solidFill>
                  <a:srgbClr val="374151"/>
                </a:solidFill>
                <a:latin typeface="Arial"/>
                <a:ea typeface="Arial"/>
                <a:cs typeface="Arial"/>
                <a:sym typeface="Arial"/>
              </a:rPr>
              <a:t> What theories are being use? And what could we do better?</a:t>
            </a:r>
            <a:endParaRPr/>
          </a:p>
          <a:p>
            <a:pPr indent="0" lvl="0" marL="0" marR="0" rtl="0" algn="l">
              <a:lnSpc>
                <a:spcPct val="120000"/>
              </a:lnSpc>
              <a:spcBef>
                <a:spcPts val="0"/>
              </a:spcBef>
              <a:spcAft>
                <a:spcPts val="0"/>
              </a:spcAft>
              <a:buClr>
                <a:schemeClr val="dk1"/>
              </a:buClr>
              <a:buSzPts val="1800"/>
              <a:buFont typeface="Calibri"/>
              <a:buNone/>
            </a:pPr>
            <a:r>
              <a:t/>
            </a:r>
            <a:endParaRPr b="0" i="0" sz="1800">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Review articles looking at the field</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Data vis theories</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Educational theories</a:t>
            </a:r>
            <a:endParaRPr b="0"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Social comparison</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Regression to the mean</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Do you like who you are being compared to?</a:t>
            </a:r>
            <a:endParaRPr b="0" i="0" sz="1800" u="none" cap="none" strike="noStrike">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Other issues</a:t>
            </a:r>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What else could we report?</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What do teachers want?</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What student-level factors might help?</a:t>
            </a:r>
            <a:endParaRPr b="1"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lang="en-US" sz="1800">
                <a:solidFill>
                  <a:srgbClr val="374151"/>
                </a:solidFill>
                <a:latin typeface="Arial"/>
                <a:ea typeface="Arial"/>
                <a:cs typeface="Arial"/>
                <a:sym typeface="Arial"/>
              </a:rPr>
              <a:t> </a:t>
            </a:r>
            <a:r>
              <a:rPr b="1" i="0" lang="en-US" sz="1800">
                <a:solidFill>
                  <a:srgbClr val="374151"/>
                </a:solidFill>
                <a:latin typeface="Arial"/>
                <a:ea typeface="Arial"/>
                <a:cs typeface="Arial"/>
                <a:sym typeface="Arial"/>
              </a:rPr>
              <a:t>How do we move forward?</a:t>
            </a:r>
            <a:endParaRPr b="0" i="0" sz="1800">
              <a:solidFill>
                <a:srgbClr val="374151"/>
              </a:solidFill>
              <a:latin typeface="Arial"/>
              <a:ea typeface="Arial"/>
              <a:cs typeface="Arial"/>
              <a:sym typeface="Arial"/>
            </a:endParaRPr>
          </a:p>
          <a:p>
            <a:pPr indent="0" lvl="1" marL="502919" marR="0" rtl="0" algn="l">
              <a:lnSpc>
                <a:spcPct val="120000"/>
              </a:lnSpc>
              <a:spcBef>
                <a:spcPts val="0"/>
              </a:spcBef>
              <a:spcAft>
                <a:spcPts val="0"/>
              </a:spcAft>
              <a:buNone/>
            </a:pPr>
            <a:r>
              <a:t/>
            </a:r>
            <a:endParaRPr b="0" i="0" sz="1800" u="none" cap="none" strike="noStrike">
              <a:solidFill>
                <a:srgbClr val="374151"/>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0" name="Shape 1710"/>
        <p:cNvGrpSpPr/>
        <p:nvPr/>
      </p:nvGrpSpPr>
      <p:grpSpPr>
        <a:xfrm>
          <a:off x="0" y="0"/>
          <a:ext cx="0" cy="0"/>
          <a:chOff x="0" y="0"/>
          <a:chExt cx="0" cy="0"/>
        </a:xfrm>
      </p:grpSpPr>
      <p:sp>
        <p:nvSpPr>
          <p:cNvPr id="1711" name="Google Shape;1711;p108"/>
          <p:cNvSpPr txBox="1"/>
          <p:nvPr>
            <p:ph type="title"/>
          </p:nvPr>
        </p:nvSpPr>
        <p:spPr>
          <a:xfrm>
            <a:off x="293914" y="365125"/>
            <a:ext cx="1168037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Vieira et al.’s (2018) dashboard lit review dimensions</a:t>
            </a:r>
            <a:endParaRPr/>
          </a:p>
        </p:txBody>
      </p:sp>
      <p:sp>
        <p:nvSpPr>
          <p:cNvPr id="1712" name="Google Shape;1712;p108"/>
          <p:cNvSpPr txBox="1"/>
          <p:nvPr>
            <p:ph idx="1" type="body"/>
          </p:nvPr>
        </p:nvSpPr>
        <p:spPr>
          <a:xfrm>
            <a:off x="293914" y="1562388"/>
            <a:ext cx="11097491"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4000"/>
              <a:buFont typeface="Calibri"/>
              <a:buAutoNum type="arabicPeriod"/>
            </a:pPr>
            <a:r>
              <a:rPr lang="en-US" sz="4000">
                <a:latin typeface="Arial"/>
                <a:ea typeface="Arial"/>
                <a:cs typeface="Arial"/>
                <a:sym typeface="Arial"/>
              </a:rPr>
              <a:t> Connection with Visualization Background (CVB)  </a:t>
            </a:r>
            <a:r>
              <a:rPr lang="en-US" sz="4000">
                <a:solidFill>
                  <a:schemeClr val="lt1"/>
                </a:solidFill>
                <a:latin typeface="Arial"/>
                <a:ea typeface="Arial"/>
                <a:cs typeface="Arial"/>
                <a:sym typeface="Arial"/>
              </a:rPr>
              <a:t>= follows good data vis strategies</a:t>
            </a:r>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Connection with Educational Theory (CET)              </a:t>
            </a:r>
            <a:r>
              <a:rPr lang="en-US" sz="4000">
                <a:solidFill>
                  <a:schemeClr val="lt1"/>
                </a:solidFill>
                <a:latin typeface="Arial"/>
                <a:ea typeface="Arial"/>
                <a:cs typeface="Arial"/>
                <a:sym typeface="Arial"/>
              </a:rPr>
              <a:t>= measures and recommends things important to learning (is pedagogically sound)</a:t>
            </a:r>
            <a:endParaRPr sz="4000">
              <a:solidFill>
                <a:schemeClr val="lt1"/>
              </a:solidFill>
              <a:latin typeface="Arial"/>
              <a:ea typeface="Arial"/>
              <a:cs typeface="Arial"/>
              <a:sym typeface="Arial"/>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Sophistication of Visualization (SoV)                        </a:t>
            </a:r>
            <a:r>
              <a:rPr lang="en-US" sz="4000">
                <a:solidFill>
                  <a:schemeClr val="lt1"/>
                </a:solidFill>
                <a:latin typeface="Arial"/>
                <a:ea typeface="Arial"/>
                <a:cs typeface="Arial"/>
                <a:sym typeface="Arial"/>
              </a:rPr>
              <a:t>= uses unusual or fancy looking graphics</a:t>
            </a:r>
            <a:endParaRPr sz="4000">
              <a:solidFill>
                <a:schemeClr val="lt1"/>
              </a:solidFill>
            </a:endParaRPr>
          </a:p>
        </p:txBody>
      </p:sp>
      <p:pic>
        <p:nvPicPr>
          <p:cNvPr descr="Camilo Vieira" id="1713" name="Google Shape;1713;p108"/>
          <p:cNvPicPr preferRelativeResize="0"/>
          <p:nvPr/>
        </p:nvPicPr>
        <p:blipFill rotWithShape="1">
          <a:blip r:embed="rId3">
            <a:alphaModFix/>
          </a:blip>
          <a:srcRect b="0" l="0" r="0" t="0"/>
          <a:stretch/>
        </p:blipFill>
        <p:spPr>
          <a:xfrm>
            <a:off x="31750" y="5567334"/>
            <a:ext cx="1280583" cy="1290666"/>
          </a:xfrm>
          <a:prstGeom prst="rect">
            <a:avLst/>
          </a:prstGeom>
          <a:noFill/>
          <a:ln>
            <a:noFill/>
          </a:ln>
        </p:spPr>
      </p:pic>
      <p:sp>
        <p:nvSpPr>
          <p:cNvPr id="1714" name="Google Shape;1714;p108"/>
          <p:cNvSpPr txBox="1"/>
          <p:nvPr/>
        </p:nvSpPr>
        <p:spPr>
          <a:xfrm>
            <a:off x="1827755" y="6231265"/>
            <a:ext cx="10233615" cy="523220"/>
          </a:xfrm>
          <a:prstGeom prst="rect">
            <a:avLst/>
          </a:prstGeom>
          <a:noFill/>
          <a:ln>
            <a:noFill/>
          </a:ln>
        </p:spPr>
        <p:txBody>
          <a:bodyPr anchorCtr="0" anchor="t" bIns="45700" lIns="91425" spcFirstLastPara="1" rIns="91425" wrap="square" tIns="45700">
            <a:spAutoFit/>
          </a:bodyPr>
          <a:lstStyle/>
          <a:p>
            <a:pPr indent="-182880" lvl="0" marL="182880" marR="0" rtl="0" algn="l">
              <a:spcBef>
                <a:spcPts val="0"/>
              </a:spcBef>
              <a:spcAft>
                <a:spcPts val="0"/>
              </a:spcAft>
              <a:buNone/>
            </a:pPr>
            <a:r>
              <a:rPr lang="en-US" sz="1400">
                <a:solidFill>
                  <a:srgbClr val="7F7F7F"/>
                </a:solidFill>
                <a:latin typeface="Calibri"/>
                <a:ea typeface="Calibri"/>
                <a:cs typeface="Calibri"/>
                <a:sym typeface="Calibri"/>
              </a:rPr>
              <a:t>Vieira, C., Parsons, P., &amp; Byrd, V. (2018). Visual learning analytics of educational data: A systematic literature review and research agenda. Computers &amp; Education, 122, 119-135. </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109"/>
          <p:cNvSpPr txBox="1"/>
          <p:nvPr>
            <p:ph type="title"/>
          </p:nvPr>
        </p:nvSpPr>
        <p:spPr>
          <a:xfrm>
            <a:off x="293914" y="365125"/>
            <a:ext cx="1168037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Vieira et al.’s (2018) dashboard lit review dimensions</a:t>
            </a:r>
            <a:endParaRPr/>
          </a:p>
        </p:txBody>
      </p:sp>
      <p:sp>
        <p:nvSpPr>
          <p:cNvPr id="1720" name="Google Shape;1720;p109"/>
          <p:cNvSpPr txBox="1"/>
          <p:nvPr>
            <p:ph idx="1" type="body"/>
          </p:nvPr>
        </p:nvSpPr>
        <p:spPr>
          <a:xfrm>
            <a:off x="293914" y="1562388"/>
            <a:ext cx="11097491"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4000"/>
              <a:buFont typeface="Calibri"/>
              <a:buAutoNum type="arabicPeriod"/>
            </a:pPr>
            <a:r>
              <a:rPr lang="en-US" sz="4000">
                <a:latin typeface="Arial"/>
                <a:ea typeface="Arial"/>
                <a:cs typeface="Arial"/>
                <a:sym typeface="Arial"/>
              </a:rPr>
              <a:t> Connection with Visualization Background (CVB)  </a:t>
            </a:r>
            <a:r>
              <a:rPr lang="en-US" sz="4000">
                <a:solidFill>
                  <a:srgbClr val="7F7F7F"/>
                </a:solidFill>
                <a:latin typeface="Arial"/>
                <a:ea typeface="Arial"/>
                <a:cs typeface="Arial"/>
                <a:sym typeface="Arial"/>
              </a:rPr>
              <a:t>= follows good data vis strategies</a:t>
            </a:r>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Connection with Educational Theory (CET)              </a:t>
            </a:r>
            <a:r>
              <a:rPr lang="en-US" sz="4000">
                <a:solidFill>
                  <a:schemeClr val="lt1"/>
                </a:solidFill>
                <a:latin typeface="Arial"/>
                <a:ea typeface="Arial"/>
                <a:cs typeface="Arial"/>
                <a:sym typeface="Arial"/>
              </a:rPr>
              <a:t>= measures and recommends things important to learning (is pedagogically sound)</a:t>
            </a:r>
            <a:endParaRPr sz="4000">
              <a:solidFill>
                <a:schemeClr val="lt1"/>
              </a:solidFill>
              <a:latin typeface="Arial"/>
              <a:ea typeface="Arial"/>
              <a:cs typeface="Arial"/>
              <a:sym typeface="Arial"/>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Sophistication of Visualization (SoV)                        </a:t>
            </a:r>
            <a:r>
              <a:rPr lang="en-US" sz="4000">
                <a:solidFill>
                  <a:schemeClr val="lt1"/>
                </a:solidFill>
                <a:latin typeface="Arial"/>
                <a:ea typeface="Arial"/>
                <a:cs typeface="Arial"/>
                <a:sym typeface="Arial"/>
              </a:rPr>
              <a:t>= uses unusual or fancy looking graphics</a:t>
            </a:r>
            <a:endParaRPr sz="4000">
              <a:solidFill>
                <a:schemeClr val="lt1"/>
              </a:solidFill>
            </a:endParaRPr>
          </a:p>
        </p:txBody>
      </p:sp>
      <p:pic>
        <p:nvPicPr>
          <p:cNvPr descr="Camilo Vieira" id="1721" name="Google Shape;1721;p109"/>
          <p:cNvPicPr preferRelativeResize="0"/>
          <p:nvPr/>
        </p:nvPicPr>
        <p:blipFill rotWithShape="1">
          <a:blip r:embed="rId3">
            <a:alphaModFix/>
          </a:blip>
          <a:srcRect b="0" l="0" r="0" t="0"/>
          <a:stretch/>
        </p:blipFill>
        <p:spPr>
          <a:xfrm>
            <a:off x="31750" y="5567334"/>
            <a:ext cx="1280583" cy="1290666"/>
          </a:xfrm>
          <a:prstGeom prst="rect">
            <a:avLst/>
          </a:prstGeom>
          <a:noFill/>
          <a:ln>
            <a:noFill/>
          </a:ln>
        </p:spPr>
      </p:pic>
      <p:sp>
        <p:nvSpPr>
          <p:cNvPr id="1722" name="Google Shape;1722;p109"/>
          <p:cNvSpPr txBox="1"/>
          <p:nvPr/>
        </p:nvSpPr>
        <p:spPr>
          <a:xfrm>
            <a:off x="1827755" y="6231265"/>
            <a:ext cx="10233615" cy="523220"/>
          </a:xfrm>
          <a:prstGeom prst="rect">
            <a:avLst/>
          </a:prstGeom>
          <a:noFill/>
          <a:ln>
            <a:noFill/>
          </a:ln>
        </p:spPr>
        <p:txBody>
          <a:bodyPr anchorCtr="0" anchor="t" bIns="45700" lIns="91425" spcFirstLastPara="1" rIns="91425" wrap="square" tIns="45700">
            <a:spAutoFit/>
          </a:bodyPr>
          <a:lstStyle/>
          <a:p>
            <a:pPr indent="-182880" lvl="0" marL="182880" marR="0" rtl="0" algn="l">
              <a:spcBef>
                <a:spcPts val="0"/>
              </a:spcBef>
              <a:spcAft>
                <a:spcPts val="0"/>
              </a:spcAft>
              <a:buNone/>
            </a:pPr>
            <a:r>
              <a:rPr lang="en-US" sz="1400">
                <a:solidFill>
                  <a:srgbClr val="7F7F7F"/>
                </a:solidFill>
                <a:latin typeface="Calibri"/>
                <a:ea typeface="Calibri"/>
                <a:cs typeface="Calibri"/>
                <a:sym typeface="Calibri"/>
              </a:rPr>
              <a:t>Vieira, C., Parsons, P., &amp; Byrd, V. (2018). Visual learning analytics of educational data: A systematic literature review and research agenda. Computers &amp; Education, 122, 119-135.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These videos</a:t>
            </a:r>
            <a:endParaRPr/>
          </a:p>
        </p:txBody>
      </p:sp>
      <p:sp>
        <p:nvSpPr>
          <p:cNvPr id="170" name="Google Shape;170;p11"/>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Video A: </a:t>
            </a:r>
            <a:r>
              <a:rPr b="1" i="0" lang="en-US" sz="2800">
                <a:solidFill>
                  <a:srgbClr val="374151"/>
                </a:solidFill>
                <a:latin typeface="Arial"/>
                <a:ea typeface="Arial"/>
                <a:cs typeface="Arial"/>
                <a:sym typeface="Arial"/>
              </a:rPr>
              <a:t>Introduction to Data Visualization in Learning Analytics </a:t>
            </a:r>
            <a:endParaRPr/>
          </a:p>
          <a:p>
            <a:pPr indent="0" lvl="0" marL="0" rtl="0" algn="l">
              <a:lnSpc>
                <a:spcPct val="90000"/>
              </a:lnSpc>
              <a:spcBef>
                <a:spcPts val="1000"/>
              </a:spcBef>
              <a:spcAft>
                <a:spcPts val="0"/>
              </a:spcAft>
              <a:buClr>
                <a:schemeClr val="dk1"/>
              </a:buClr>
              <a:buSzPct val="100000"/>
              <a:buNone/>
            </a:pPr>
            <a:r>
              <a:rPr lang="en-US"/>
              <a:t>Video B: </a:t>
            </a:r>
            <a:r>
              <a:rPr b="1" i="0" lang="en-US" sz="2800">
                <a:solidFill>
                  <a:srgbClr val="374151"/>
                </a:solidFill>
                <a:latin typeface="Arial"/>
                <a:ea typeface="Arial"/>
                <a:cs typeface="Arial"/>
                <a:sym typeface="Arial"/>
              </a:rPr>
              <a:t>Who is ou</a:t>
            </a:r>
            <a:r>
              <a:rPr b="1" lang="en-US" sz="2800">
                <a:solidFill>
                  <a:srgbClr val="374151"/>
                </a:solidFill>
                <a:latin typeface="Arial"/>
                <a:ea typeface="Arial"/>
                <a:cs typeface="Arial"/>
                <a:sym typeface="Arial"/>
              </a:rPr>
              <a:t>r Audience? </a:t>
            </a:r>
            <a:endParaRPr/>
          </a:p>
          <a:p>
            <a:pPr indent="0" lvl="0" marL="0" rtl="0" algn="l">
              <a:lnSpc>
                <a:spcPct val="90000"/>
              </a:lnSpc>
              <a:spcBef>
                <a:spcPts val="1000"/>
              </a:spcBef>
              <a:spcAft>
                <a:spcPts val="0"/>
              </a:spcAft>
              <a:buClr>
                <a:schemeClr val="dk1"/>
              </a:buClr>
              <a:buSzPct val="100000"/>
              <a:buNone/>
            </a:pPr>
            <a:r>
              <a:rPr lang="en-US"/>
              <a:t>Video C: </a:t>
            </a:r>
            <a:r>
              <a:rPr b="1" i="0" lang="en-US" sz="2800">
                <a:solidFill>
                  <a:srgbClr val="374151"/>
                </a:solidFill>
                <a:latin typeface="Arial"/>
                <a:ea typeface="Arial"/>
                <a:cs typeface="Arial"/>
                <a:sym typeface="Arial"/>
              </a:rPr>
              <a:t>Visualization Sciences</a:t>
            </a:r>
            <a:endParaRPr/>
          </a:p>
          <a:p>
            <a:pPr indent="0" lvl="0" marL="0" rtl="0" algn="l">
              <a:lnSpc>
                <a:spcPct val="90000"/>
              </a:lnSpc>
              <a:spcBef>
                <a:spcPts val="1000"/>
              </a:spcBef>
              <a:spcAft>
                <a:spcPts val="0"/>
              </a:spcAft>
              <a:buClr>
                <a:schemeClr val="dk1"/>
              </a:buClr>
              <a:buSzPct val="100000"/>
              <a:buNone/>
            </a:pPr>
            <a:r>
              <a:rPr lang="en-US"/>
              <a:t>Video D: </a:t>
            </a:r>
            <a:r>
              <a:rPr b="1" lang="en-US">
                <a:solidFill>
                  <a:srgbClr val="374151"/>
                </a:solidFill>
                <a:latin typeface="Arial"/>
                <a:ea typeface="Arial"/>
                <a:cs typeface="Arial"/>
                <a:sym typeface="Arial"/>
              </a:rPr>
              <a:t>Example Dashboard (1</a:t>
            </a:r>
            <a:r>
              <a:rPr b="1" baseline="30000" lang="en-US">
                <a:solidFill>
                  <a:srgbClr val="374151"/>
                </a:solidFill>
                <a:latin typeface="Arial"/>
                <a:ea typeface="Arial"/>
                <a:cs typeface="Arial"/>
                <a:sym typeface="Arial"/>
              </a:rPr>
              <a:t>st</a:t>
            </a:r>
            <a:r>
              <a:rPr b="1" lang="en-US">
                <a:solidFill>
                  <a:srgbClr val="374151"/>
                </a:solidFill>
                <a:latin typeface="Arial"/>
                <a:ea typeface="Arial"/>
                <a:cs typeface="Arial"/>
                <a:sym typeface="Arial"/>
              </a:rPr>
              <a:t> Draft)</a:t>
            </a:r>
            <a:endParaRPr/>
          </a:p>
          <a:p>
            <a:pPr indent="0" lvl="0" marL="0" rtl="0" algn="l">
              <a:lnSpc>
                <a:spcPct val="90000"/>
              </a:lnSpc>
              <a:spcBef>
                <a:spcPts val="1000"/>
              </a:spcBef>
              <a:spcAft>
                <a:spcPts val="0"/>
              </a:spcAft>
              <a:buClr>
                <a:schemeClr val="dk1"/>
              </a:buClr>
              <a:buSzPct val="100000"/>
              <a:buNone/>
            </a:pPr>
            <a:r>
              <a:rPr lang="en-US"/>
              <a:t>Video E: </a:t>
            </a:r>
            <a:r>
              <a:rPr b="1" i="0" lang="en-US" sz="2800">
                <a:solidFill>
                  <a:srgbClr val="374151"/>
                </a:solidFill>
                <a:latin typeface="Arial"/>
                <a:ea typeface="Arial"/>
                <a:cs typeface="Arial"/>
                <a:sym typeface="Arial"/>
              </a:rPr>
              <a:t>Visualization Sciences &amp; Cognitive Biases</a:t>
            </a:r>
            <a:endParaRPr/>
          </a:p>
          <a:p>
            <a:pPr indent="0" lvl="0" marL="0" rtl="0" algn="l">
              <a:lnSpc>
                <a:spcPct val="90000"/>
              </a:lnSpc>
              <a:spcBef>
                <a:spcPts val="1000"/>
              </a:spcBef>
              <a:spcAft>
                <a:spcPts val="0"/>
              </a:spcAft>
              <a:buClr>
                <a:schemeClr val="dk1"/>
              </a:buClr>
              <a:buSzPct val="100000"/>
              <a:buNone/>
            </a:pPr>
            <a:r>
              <a:rPr lang="en-US"/>
              <a:t>Video F: </a:t>
            </a:r>
            <a:r>
              <a:rPr b="1" lang="en-US">
                <a:solidFill>
                  <a:srgbClr val="374151"/>
                </a:solidFill>
                <a:latin typeface="Arial"/>
                <a:ea typeface="Arial"/>
                <a:cs typeface="Arial"/>
                <a:sym typeface="Arial"/>
              </a:rPr>
              <a:t>Example Dashboard (2</a:t>
            </a:r>
            <a:r>
              <a:rPr b="1" baseline="30000" lang="en-US">
                <a:solidFill>
                  <a:srgbClr val="374151"/>
                </a:solidFill>
                <a:latin typeface="Arial"/>
                <a:ea typeface="Arial"/>
                <a:cs typeface="Arial"/>
                <a:sym typeface="Arial"/>
              </a:rPr>
              <a:t>nd</a:t>
            </a:r>
            <a:r>
              <a:rPr b="1" lang="en-US">
                <a:solidFill>
                  <a:srgbClr val="374151"/>
                </a:solidFill>
                <a:latin typeface="Arial"/>
                <a:ea typeface="Arial"/>
                <a:cs typeface="Arial"/>
                <a:sym typeface="Arial"/>
              </a:rPr>
              <a:t> Draft)</a:t>
            </a:r>
            <a:endParaRPr/>
          </a:p>
          <a:p>
            <a:pPr indent="0" lvl="0" marL="0" rtl="0" algn="l">
              <a:lnSpc>
                <a:spcPct val="90000"/>
              </a:lnSpc>
              <a:spcBef>
                <a:spcPts val="1000"/>
              </a:spcBef>
              <a:spcAft>
                <a:spcPts val="0"/>
              </a:spcAft>
              <a:buClr>
                <a:schemeClr val="dk1"/>
              </a:buClr>
              <a:buSzPct val="100000"/>
              <a:buNone/>
            </a:pPr>
            <a:r>
              <a:rPr lang="en-US"/>
              <a:t>Video G: </a:t>
            </a:r>
            <a:r>
              <a:rPr b="1" i="0" lang="en-US" sz="2800">
                <a:solidFill>
                  <a:srgbClr val="374151"/>
                </a:solidFill>
                <a:latin typeface="Arial"/>
                <a:ea typeface="Arial"/>
                <a:cs typeface="Arial"/>
                <a:sym typeface="Arial"/>
              </a:rPr>
              <a:t>Types of Data and Dashboards</a:t>
            </a:r>
            <a:endParaRPr/>
          </a:p>
          <a:p>
            <a:pPr indent="0" lvl="0" marL="0" rtl="0" algn="l">
              <a:lnSpc>
                <a:spcPct val="90000"/>
              </a:lnSpc>
              <a:spcBef>
                <a:spcPts val="1000"/>
              </a:spcBef>
              <a:spcAft>
                <a:spcPts val="0"/>
              </a:spcAft>
              <a:buClr>
                <a:schemeClr val="dk1"/>
              </a:buClr>
              <a:buSzPct val="100000"/>
              <a:buNone/>
            </a:pPr>
            <a:r>
              <a:rPr lang="en-US"/>
              <a:t>Video H: </a:t>
            </a:r>
            <a:r>
              <a:rPr b="1" lang="en-US">
                <a:solidFill>
                  <a:srgbClr val="374151"/>
                </a:solidFill>
                <a:latin typeface="Arial"/>
                <a:ea typeface="Arial"/>
                <a:cs typeface="Arial"/>
                <a:sym typeface="Arial"/>
              </a:rPr>
              <a:t>T</a:t>
            </a:r>
            <a:r>
              <a:rPr b="1" i="0" lang="en-US" sz="2800">
                <a:solidFill>
                  <a:srgbClr val="374151"/>
                </a:solidFill>
                <a:latin typeface="Arial"/>
                <a:ea typeface="Arial"/>
                <a:cs typeface="Arial"/>
                <a:sym typeface="Arial"/>
              </a:rPr>
              <a:t>heory &amp; </a:t>
            </a:r>
            <a:r>
              <a:rPr b="1" lang="en-US">
                <a:solidFill>
                  <a:srgbClr val="374151"/>
                </a:solidFill>
                <a:latin typeface="Arial"/>
                <a:ea typeface="Arial"/>
                <a:cs typeface="Arial"/>
                <a:sym typeface="Arial"/>
              </a:rPr>
              <a:t>Data Vis in Learning Analytics</a:t>
            </a:r>
            <a:endParaRPr b="1" i="0" sz="2800">
              <a:solidFill>
                <a:srgbClr val="374151"/>
              </a:solidFill>
              <a:latin typeface="Arial"/>
              <a:ea typeface="Arial"/>
              <a:cs typeface="Arial"/>
              <a:sym typeface="Arial"/>
            </a:endParaRPr>
          </a:p>
          <a:p>
            <a:pPr indent="0" lvl="0" marL="0" rtl="0" algn="l">
              <a:lnSpc>
                <a:spcPct val="90000"/>
              </a:lnSpc>
              <a:spcBef>
                <a:spcPts val="1000"/>
              </a:spcBef>
              <a:spcAft>
                <a:spcPts val="0"/>
              </a:spcAft>
              <a:buClr>
                <a:schemeClr val="dk1"/>
              </a:buClr>
              <a:buSzPct val="100000"/>
              <a:buNone/>
            </a:pPr>
            <a:r>
              <a:rPr lang="en-US"/>
              <a:t>Video I: </a:t>
            </a:r>
            <a:r>
              <a:rPr b="1" i="0" lang="en-US" sz="2800">
                <a:solidFill>
                  <a:srgbClr val="374151"/>
                </a:solidFill>
                <a:latin typeface="Arial"/>
                <a:ea typeface="Arial"/>
                <a:cs typeface="Arial"/>
                <a:sym typeface="Arial"/>
              </a:rPr>
              <a:t>Story Telling with our Example Dashboard</a:t>
            </a:r>
            <a:endParaRPr/>
          </a:p>
          <a:p>
            <a:pPr indent="0" lvl="0" marL="0" rtl="0" algn="l">
              <a:lnSpc>
                <a:spcPct val="90000"/>
              </a:lnSpc>
              <a:spcBef>
                <a:spcPts val="1000"/>
              </a:spcBef>
              <a:spcAft>
                <a:spcPts val="0"/>
              </a:spcAft>
              <a:buClr>
                <a:schemeClr val="dk1"/>
              </a:buClr>
              <a:buSzPct val="100000"/>
              <a:buNone/>
            </a:pPr>
            <a:r>
              <a:rPr lang="en-US"/>
              <a:t>Video J: </a:t>
            </a:r>
            <a:r>
              <a:rPr b="1" lang="en-US">
                <a:solidFill>
                  <a:srgbClr val="374151"/>
                </a:solidFill>
                <a:latin typeface="Arial"/>
                <a:ea typeface="Arial"/>
                <a:cs typeface="Arial"/>
                <a:sym typeface="Arial"/>
              </a:rPr>
              <a:t>The Future of Dashboards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110"/>
          <p:cNvSpPr txBox="1"/>
          <p:nvPr>
            <p:ph type="title"/>
          </p:nvPr>
        </p:nvSpPr>
        <p:spPr>
          <a:xfrm>
            <a:off x="293914" y="365125"/>
            <a:ext cx="1168037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Vieira et al.’s (2018) dashboard lit review dimensions</a:t>
            </a:r>
            <a:endParaRPr/>
          </a:p>
        </p:txBody>
      </p:sp>
      <p:sp>
        <p:nvSpPr>
          <p:cNvPr id="1728" name="Google Shape;1728;p110"/>
          <p:cNvSpPr txBox="1"/>
          <p:nvPr>
            <p:ph idx="1" type="body"/>
          </p:nvPr>
        </p:nvSpPr>
        <p:spPr>
          <a:xfrm>
            <a:off x="293914" y="1562388"/>
            <a:ext cx="11097491"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4000"/>
              <a:buFont typeface="Calibri"/>
              <a:buAutoNum type="arabicPeriod"/>
            </a:pPr>
            <a:r>
              <a:rPr lang="en-US" sz="4000">
                <a:latin typeface="Arial"/>
                <a:ea typeface="Arial"/>
                <a:cs typeface="Arial"/>
                <a:sym typeface="Arial"/>
              </a:rPr>
              <a:t> Connection with Visualization Background (CVB)  </a:t>
            </a:r>
            <a:r>
              <a:rPr lang="en-US" sz="4000">
                <a:solidFill>
                  <a:srgbClr val="7F7F7F"/>
                </a:solidFill>
                <a:latin typeface="Arial"/>
                <a:ea typeface="Arial"/>
                <a:cs typeface="Arial"/>
                <a:sym typeface="Arial"/>
              </a:rPr>
              <a:t>= follows good data vis strategies</a:t>
            </a:r>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Connection with Educational Theory (CET)              </a:t>
            </a:r>
            <a:r>
              <a:rPr lang="en-US" sz="4000">
                <a:solidFill>
                  <a:srgbClr val="7F7F7F"/>
                </a:solidFill>
                <a:latin typeface="Arial"/>
                <a:ea typeface="Arial"/>
                <a:cs typeface="Arial"/>
                <a:sym typeface="Arial"/>
              </a:rPr>
              <a:t>= measures and recommends things important to learning (is pedagogically sound)</a:t>
            </a:r>
            <a:endParaRPr sz="4000">
              <a:latin typeface="Arial"/>
              <a:ea typeface="Arial"/>
              <a:cs typeface="Arial"/>
              <a:sym typeface="Arial"/>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Sophistication of Visualization (SoV)                        </a:t>
            </a:r>
            <a:r>
              <a:rPr lang="en-US" sz="4000">
                <a:solidFill>
                  <a:schemeClr val="lt1"/>
                </a:solidFill>
                <a:latin typeface="Arial"/>
                <a:ea typeface="Arial"/>
                <a:cs typeface="Arial"/>
                <a:sym typeface="Arial"/>
              </a:rPr>
              <a:t>= uses unusual or fancy looking graphics</a:t>
            </a:r>
            <a:endParaRPr sz="4000">
              <a:solidFill>
                <a:schemeClr val="lt1"/>
              </a:solidFill>
            </a:endParaRPr>
          </a:p>
        </p:txBody>
      </p:sp>
      <p:pic>
        <p:nvPicPr>
          <p:cNvPr descr="Camilo Vieira" id="1729" name="Google Shape;1729;p110"/>
          <p:cNvPicPr preferRelativeResize="0"/>
          <p:nvPr/>
        </p:nvPicPr>
        <p:blipFill rotWithShape="1">
          <a:blip r:embed="rId3">
            <a:alphaModFix/>
          </a:blip>
          <a:srcRect b="0" l="0" r="0" t="0"/>
          <a:stretch/>
        </p:blipFill>
        <p:spPr>
          <a:xfrm>
            <a:off x="31750" y="5567334"/>
            <a:ext cx="1280583" cy="1290666"/>
          </a:xfrm>
          <a:prstGeom prst="rect">
            <a:avLst/>
          </a:prstGeom>
          <a:noFill/>
          <a:ln>
            <a:noFill/>
          </a:ln>
        </p:spPr>
      </p:pic>
      <p:sp>
        <p:nvSpPr>
          <p:cNvPr id="1730" name="Google Shape;1730;p110"/>
          <p:cNvSpPr txBox="1"/>
          <p:nvPr/>
        </p:nvSpPr>
        <p:spPr>
          <a:xfrm>
            <a:off x="1827755" y="6231265"/>
            <a:ext cx="10233615" cy="523220"/>
          </a:xfrm>
          <a:prstGeom prst="rect">
            <a:avLst/>
          </a:prstGeom>
          <a:noFill/>
          <a:ln>
            <a:noFill/>
          </a:ln>
        </p:spPr>
        <p:txBody>
          <a:bodyPr anchorCtr="0" anchor="t" bIns="45700" lIns="91425" spcFirstLastPara="1" rIns="91425" wrap="square" tIns="45700">
            <a:spAutoFit/>
          </a:bodyPr>
          <a:lstStyle/>
          <a:p>
            <a:pPr indent="-182880" lvl="0" marL="182880" marR="0" rtl="0" algn="l">
              <a:spcBef>
                <a:spcPts val="0"/>
              </a:spcBef>
              <a:spcAft>
                <a:spcPts val="0"/>
              </a:spcAft>
              <a:buNone/>
            </a:pPr>
            <a:r>
              <a:rPr lang="en-US" sz="1400">
                <a:solidFill>
                  <a:srgbClr val="7F7F7F"/>
                </a:solidFill>
                <a:latin typeface="Calibri"/>
                <a:ea typeface="Calibri"/>
                <a:cs typeface="Calibri"/>
                <a:sym typeface="Calibri"/>
              </a:rPr>
              <a:t>Vieira, C., Parsons, P., &amp; Byrd, V. (2018). Visual learning analytics of educational data: A systematic literature review and research agenda. Computers &amp; Education, 122, 119-135.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111"/>
          <p:cNvSpPr txBox="1"/>
          <p:nvPr>
            <p:ph type="title"/>
          </p:nvPr>
        </p:nvSpPr>
        <p:spPr>
          <a:xfrm>
            <a:off x="293914" y="365125"/>
            <a:ext cx="1168037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b="1" lang="en-US" sz="4000">
                <a:latin typeface="Calibri"/>
                <a:ea typeface="Calibri"/>
                <a:cs typeface="Calibri"/>
                <a:sym typeface="Calibri"/>
              </a:rPr>
              <a:t>Vieira et al.’s (2018) dashboard lit review dimensions</a:t>
            </a:r>
            <a:endParaRPr/>
          </a:p>
        </p:txBody>
      </p:sp>
      <p:sp>
        <p:nvSpPr>
          <p:cNvPr id="1736" name="Google Shape;1736;p111"/>
          <p:cNvSpPr txBox="1"/>
          <p:nvPr>
            <p:ph idx="1" type="body"/>
          </p:nvPr>
        </p:nvSpPr>
        <p:spPr>
          <a:xfrm>
            <a:off x="293914" y="1562388"/>
            <a:ext cx="11097491"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4000"/>
              <a:buFont typeface="Calibri"/>
              <a:buAutoNum type="arabicPeriod"/>
            </a:pPr>
            <a:r>
              <a:rPr lang="en-US" sz="4000">
                <a:latin typeface="Arial"/>
                <a:ea typeface="Arial"/>
                <a:cs typeface="Arial"/>
                <a:sym typeface="Arial"/>
              </a:rPr>
              <a:t> Connection with Visualization Background (CVB)  </a:t>
            </a:r>
            <a:r>
              <a:rPr lang="en-US" sz="4000">
                <a:solidFill>
                  <a:srgbClr val="7F7F7F"/>
                </a:solidFill>
                <a:latin typeface="Arial"/>
                <a:ea typeface="Arial"/>
                <a:cs typeface="Arial"/>
                <a:sym typeface="Arial"/>
              </a:rPr>
              <a:t>= follows good data vis strategies</a:t>
            </a:r>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Connection with Educational Theory (CET)              </a:t>
            </a:r>
            <a:r>
              <a:rPr lang="en-US" sz="4000">
                <a:solidFill>
                  <a:srgbClr val="7F7F7F"/>
                </a:solidFill>
                <a:latin typeface="Arial"/>
                <a:ea typeface="Arial"/>
                <a:cs typeface="Arial"/>
                <a:sym typeface="Arial"/>
              </a:rPr>
              <a:t>= measures and recommends things important to learning (is pedagogically sound)</a:t>
            </a:r>
            <a:endParaRPr sz="4000">
              <a:latin typeface="Arial"/>
              <a:ea typeface="Arial"/>
              <a:cs typeface="Arial"/>
              <a:sym typeface="Arial"/>
            </a:endParaRPr>
          </a:p>
          <a:p>
            <a:pPr indent="-514350" lvl="0" marL="514350" rtl="0" algn="l">
              <a:lnSpc>
                <a:spcPct val="90000"/>
              </a:lnSpc>
              <a:spcBef>
                <a:spcPts val="1000"/>
              </a:spcBef>
              <a:spcAft>
                <a:spcPts val="0"/>
              </a:spcAft>
              <a:buClr>
                <a:schemeClr val="dk1"/>
              </a:buClr>
              <a:buSzPts val="4000"/>
              <a:buFont typeface="Calibri"/>
              <a:buAutoNum type="arabicPeriod"/>
            </a:pPr>
            <a:r>
              <a:rPr lang="en-US" sz="4000">
                <a:latin typeface="Arial"/>
                <a:ea typeface="Arial"/>
                <a:cs typeface="Arial"/>
                <a:sym typeface="Arial"/>
              </a:rPr>
              <a:t> Sophistication of Visualization (SoV)                        </a:t>
            </a:r>
            <a:r>
              <a:rPr lang="en-US" sz="4000">
                <a:solidFill>
                  <a:srgbClr val="7F7F7F"/>
                </a:solidFill>
                <a:latin typeface="Arial"/>
                <a:ea typeface="Arial"/>
                <a:cs typeface="Arial"/>
                <a:sym typeface="Arial"/>
              </a:rPr>
              <a:t>= uses unusual or fancy looking graphics</a:t>
            </a:r>
            <a:endParaRPr sz="4000"/>
          </a:p>
        </p:txBody>
      </p:sp>
      <p:pic>
        <p:nvPicPr>
          <p:cNvPr descr="Camilo Vieira" id="1737" name="Google Shape;1737;p111"/>
          <p:cNvPicPr preferRelativeResize="0"/>
          <p:nvPr/>
        </p:nvPicPr>
        <p:blipFill rotWithShape="1">
          <a:blip r:embed="rId3">
            <a:alphaModFix/>
          </a:blip>
          <a:srcRect b="0" l="0" r="0" t="0"/>
          <a:stretch/>
        </p:blipFill>
        <p:spPr>
          <a:xfrm>
            <a:off x="31750" y="5567334"/>
            <a:ext cx="1280583" cy="1290666"/>
          </a:xfrm>
          <a:prstGeom prst="rect">
            <a:avLst/>
          </a:prstGeom>
          <a:noFill/>
          <a:ln>
            <a:noFill/>
          </a:ln>
        </p:spPr>
      </p:pic>
      <p:sp>
        <p:nvSpPr>
          <p:cNvPr id="1738" name="Google Shape;1738;p111"/>
          <p:cNvSpPr txBox="1"/>
          <p:nvPr/>
        </p:nvSpPr>
        <p:spPr>
          <a:xfrm>
            <a:off x="1827755" y="6231265"/>
            <a:ext cx="10233615" cy="523220"/>
          </a:xfrm>
          <a:prstGeom prst="rect">
            <a:avLst/>
          </a:prstGeom>
          <a:noFill/>
          <a:ln>
            <a:noFill/>
          </a:ln>
        </p:spPr>
        <p:txBody>
          <a:bodyPr anchorCtr="0" anchor="t" bIns="45700" lIns="91425" spcFirstLastPara="1" rIns="91425" wrap="square" tIns="45700">
            <a:spAutoFit/>
          </a:bodyPr>
          <a:lstStyle/>
          <a:p>
            <a:pPr indent="-182880" lvl="0" marL="182880" marR="0" rtl="0" algn="l">
              <a:spcBef>
                <a:spcPts val="0"/>
              </a:spcBef>
              <a:spcAft>
                <a:spcPts val="0"/>
              </a:spcAft>
              <a:buNone/>
            </a:pPr>
            <a:r>
              <a:rPr lang="en-US" sz="1400">
                <a:solidFill>
                  <a:srgbClr val="7F7F7F"/>
                </a:solidFill>
                <a:latin typeface="Calibri"/>
                <a:ea typeface="Calibri"/>
                <a:cs typeface="Calibri"/>
                <a:sym typeface="Calibri"/>
              </a:rPr>
              <a:t>Vieira, C., Parsons, P., &amp; Byrd, V. (2018). Visual learning analytics of educational data: A systematic literature review and research agenda. Computers &amp; Education, 122, 119-135.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2" name="Shape 1742"/>
        <p:cNvGrpSpPr/>
        <p:nvPr/>
      </p:nvGrpSpPr>
      <p:grpSpPr>
        <a:xfrm>
          <a:off x="0" y="0"/>
          <a:ext cx="0" cy="0"/>
          <a:chOff x="0" y="0"/>
          <a:chExt cx="0" cy="0"/>
        </a:xfrm>
      </p:grpSpPr>
      <p:pic>
        <p:nvPicPr>
          <p:cNvPr descr="A graph with circles and numbers&#10;&#10;Description automatically generated with medium confidence" id="1743" name="Google Shape;1743;p112"/>
          <p:cNvPicPr preferRelativeResize="0"/>
          <p:nvPr/>
        </p:nvPicPr>
        <p:blipFill rotWithShape="1">
          <a:blip r:embed="rId3">
            <a:alphaModFix/>
          </a:blip>
          <a:srcRect b="0" l="0" r="0" t="0"/>
          <a:stretch/>
        </p:blipFill>
        <p:spPr>
          <a:xfrm>
            <a:off x="1588952" y="1"/>
            <a:ext cx="7734207" cy="6858000"/>
          </a:xfrm>
          <a:prstGeom prst="rect">
            <a:avLst/>
          </a:prstGeom>
          <a:noFill/>
          <a:ln>
            <a:noFill/>
          </a:ln>
        </p:spPr>
      </p:pic>
      <p:sp>
        <p:nvSpPr>
          <p:cNvPr id="1744" name="Google Shape;1744;p112"/>
          <p:cNvSpPr txBox="1"/>
          <p:nvPr/>
        </p:nvSpPr>
        <p:spPr>
          <a:xfrm>
            <a:off x="1588952" y="2646219"/>
            <a:ext cx="7620003"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Connecting with Educational Theory (CET)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5" name="Google Shape;1745;p112"/>
          <p:cNvSpPr txBox="1"/>
          <p:nvPr/>
        </p:nvSpPr>
        <p:spPr>
          <a:xfrm>
            <a:off x="1579402" y="6165269"/>
            <a:ext cx="7620003"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Connecting with Educational Theory (CET)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46" name="Google Shape;1746;p112"/>
          <p:cNvSpPr txBox="1"/>
          <p:nvPr/>
        </p:nvSpPr>
        <p:spPr>
          <a:xfrm>
            <a:off x="104829" y="1011570"/>
            <a:ext cx="1814945"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Sophistication of Visualization (SoV)</a:t>
            </a:r>
            <a:endParaRPr/>
          </a:p>
        </p:txBody>
      </p:sp>
      <p:sp>
        <p:nvSpPr>
          <p:cNvPr id="1747" name="Google Shape;1747;p112"/>
          <p:cNvSpPr txBox="1"/>
          <p:nvPr/>
        </p:nvSpPr>
        <p:spPr>
          <a:xfrm>
            <a:off x="243378" y="4184437"/>
            <a:ext cx="1814945" cy="17543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Connecting with Visualization Background (CVB)</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Camilo Vieira" id="1748" name="Google Shape;1748;p112"/>
          <p:cNvPicPr preferRelativeResize="0"/>
          <p:nvPr/>
        </p:nvPicPr>
        <p:blipFill rotWithShape="1">
          <a:blip r:embed="rId4">
            <a:alphaModFix/>
          </a:blip>
          <a:srcRect b="0" l="0" r="0" t="0"/>
          <a:stretch/>
        </p:blipFill>
        <p:spPr>
          <a:xfrm>
            <a:off x="31750" y="5567334"/>
            <a:ext cx="1280583" cy="1290666"/>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pic>
        <p:nvPicPr>
          <p:cNvPr descr="A graph with circles and numbers&#10;&#10;Description automatically generated with medium confidence" id="1753" name="Google Shape;1753;p113"/>
          <p:cNvPicPr preferRelativeResize="0"/>
          <p:nvPr/>
        </p:nvPicPr>
        <p:blipFill rotWithShape="1">
          <a:blip r:embed="rId3">
            <a:alphaModFix/>
          </a:blip>
          <a:srcRect b="0" l="0" r="0" t="0"/>
          <a:stretch/>
        </p:blipFill>
        <p:spPr>
          <a:xfrm>
            <a:off x="1588952" y="1"/>
            <a:ext cx="7734207" cy="6858000"/>
          </a:xfrm>
          <a:prstGeom prst="rect">
            <a:avLst/>
          </a:prstGeom>
          <a:noFill/>
          <a:ln>
            <a:noFill/>
          </a:ln>
        </p:spPr>
      </p:pic>
      <p:sp>
        <p:nvSpPr>
          <p:cNvPr id="1754" name="Google Shape;1754;p113"/>
          <p:cNvSpPr txBox="1"/>
          <p:nvPr/>
        </p:nvSpPr>
        <p:spPr>
          <a:xfrm>
            <a:off x="1588952" y="2646219"/>
            <a:ext cx="7620003"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Connecting with Educational Theory (CET)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55" name="Google Shape;1755;p113"/>
          <p:cNvSpPr txBox="1"/>
          <p:nvPr/>
        </p:nvSpPr>
        <p:spPr>
          <a:xfrm>
            <a:off x="1579402" y="6165269"/>
            <a:ext cx="7620003"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Connecting with Educational Theory (CET)</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56" name="Google Shape;1756;p113"/>
          <p:cNvSpPr txBox="1"/>
          <p:nvPr/>
        </p:nvSpPr>
        <p:spPr>
          <a:xfrm>
            <a:off x="104829" y="1011570"/>
            <a:ext cx="1814945"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Sophistication of Visualization (SoV)</a:t>
            </a:r>
            <a:endParaRPr/>
          </a:p>
        </p:txBody>
      </p:sp>
      <p:sp>
        <p:nvSpPr>
          <p:cNvPr id="1757" name="Google Shape;1757;p113"/>
          <p:cNvSpPr txBox="1"/>
          <p:nvPr/>
        </p:nvSpPr>
        <p:spPr>
          <a:xfrm>
            <a:off x="243378" y="4184437"/>
            <a:ext cx="1814945" cy="17543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Connecting with Visualization Background (CVB)</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58" name="Google Shape;1758;p113"/>
          <p:cNvSpPr/>
          <p:nvPr/>
        </p:nvSpPr>
        <p:spPr>
          <a:xfrm>
            <a:off x="6070546" y="3569549"/>
            <a:ext cx="3128859" cy="1292065"/>
          </a:xfrm>
          <a:prstGeom prst="ellipse">
            <a:avLst/>
          </a:prstGeom>
          <a:solidFill>
            <a:srgbClr val="92D050">
              <a:alpha val="49411"/>
            </a:srgb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9" name="Google Shape;1759;p113"/>
          <p:cNvSpPr/>
          <p:nvPr/>
        </p:nvSpPr>
        <p:spPr>
          <a:xfrm rot="2255762">
            <a:off x="8213043" y="1862213"/>
            <a:ext cx="1539323" cy="2029221"/>
          </a:xfrm>
          <a:prstGeom prst="downArrow">
            <a:avLst>
              <a:gd fmla="val 50000" name="adj1"/>
              <a:gd fmla="val 50000" name="adj2"/>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0" name="Google Shape;1760;p113"/>
          <p:cNvSpPr txBox="1"/>
          <p:nvPr/>
        </p:nvSpPr>
        <p:spPr>
          <a:xfrm>
            <a:off x="9719700" y="1296049"/>
            <a:ext cx="2175163"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6000">
                <a:solidFill>
                  <a:srgbClr val="C00000"/>
                </a:solidFill>
                <a:latin typeface="Calibri"/>
                <a:ea typeface="Calibri"/>
                <a:cs typeface="Calibri"/>
                <a:sym typeface="Calibri"/>
              </a:rPr>
              <a:t>YOUR GOAL</a:t>
            </a:r>
            <a:endParaRPr/>
          </a:p>
        </p:txBody>
      </p:sp>
      <p:pic>
        <p:nvPicPr>
          <p:cNvPr descr="Camilo Vieira" id="1761" name="Google Shape;1761;p113"/>
          <p:cNvPicPr preferRelativeResize="0"/>
          <p:nvPr/>
        </p:nvPicPr>
        <p:blipFill rotWithShape="1">
          <a:blip r:embed="rId4">
            <a:alphaModFix/>
          </a:blip>
          <a:srcRect b="0" l="0" r="0" t="0"/>
          <a:stretch/>
        </p:blipFill>
        <p:spPr>
          <a:xfrm>
            <a:off x="31750" y="5567334"/>
            <a:ext cx="1280583" cy="1290666"/>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sp>
        <p:nvSpPr>
          <p:cNvPr id="1766" name="Google Shape;1766;p114"/>
          <p:cNvSpPr txBox="1"/>
          <p:nvPr/>
        </p:nvSpPr>
        <p:spPr>
          <a:xfrm>
            <a:off x="8382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Jivet, I., Scheffel, M., Drachsler, H., &amp; Specht, M. (2017). Awareness is not enough: Pitfalls of learning analytics dashboards in the educational practice. In Data Driven Approaches in Digital Education: 12th European Conference on Technology Enhanced Learning, EC-TEL 2017, Tallinn, Estonia, September 12–15, 2017, Proceedings 12 (pp. 82-96). Springer International Publishing.</a:t>
            </a:r>
            <a:endParaRPr/>
          </a:p>
        </p:txBody>
      </p:sp>
      <p:pic>
        <p:nvPicPr>
          <p:cNvPr descr="Ioana Jivet" id="1767" name="Google Shape;1767;p114"/>
          <p:cNvPicPr preferRelativeResize="0"/>
          <p:nvPr/>
        </p:nvPicPr>
        <p:blipFill rotWithShape="1">
          <a:blip r:embed="rId3">
            <a:alphaModFix/>
          </a:blip>
          <a:srcRect b="0" l="0" r="0" t="0"/>
          <a:stretch/>
        </p:blipFill>
        <p:spPr>
          <a:xfrm>
            <a:off x="0" y="6119097"/>
            <a:ext cx="677585" cy="677585"/>
          </a:xfrm>
          <a:prstGeom prst="rect">
            <a:avLst/>
          </a:prstGeom>
          <a:noFill/>
          <a:ln>
            <a:noFill/>
          </a:ln>
        </p:spPr>
      </p:pic>
      <p:graphicFrame>
        <p:nvGraphicFramePr>
          <p:cNvPr id="1768" name="Google Shape;1768;p114"/>
          <p:cNvGraphicFramePr/>
          <p:nvPr/>
        </p:nvGraphicFramePr>
        <p:xfrm>
          <a:off x="677585" y="700430"/>
          <a:ext cx="6961238" cy="5418667"/>
        </p:xfrm>
        <a:graphic>
          <a:graphicData uri="http://schemas.openxmlformats.org/drawingml/2006/chart">
            <c:chart r:id="rId4"/>
          </a:graphicData>
        </a:graphic>
      </p:graphicFrame>
      <p:graphicFrame>
        <p:nvGraphicFramePr>
          <p:cNvPr id="1769" name="Google Shape;1769;p114"/>
          <p:cNvGraphicFramePr/>
          <p:nvPr/>
        </p:nvGraphicFramePr>
        <p:xfrm>
          <a:off x="8003459" y="806245"/>
          <a:ext cx="3000000" cy="3000000"/>
        </p:xfrm>
        <a:graphic>
          <a:graphicData uri="http://schemas.openxmlformats.org/drawingml/2006/table">
            <a:tbl>
              <a:tblPr bandRow="1" firstRow="1">
                <a:noFill/>
                <a:tableStyleId>{C2BDB6CA-E15E-42F8-8AC0-A921B92CD2AD}</a:tableStyleId>
              </a:tblPr>
              <a:tblGrid>
                <a:gridCol w="2733375"/>
              </a:tblGrid>
              <a:tr h="295150">
                <a:tc>
                  <a:txBody>
                    <a:bodyPr/>
                    <a:lstStyle/>
                    <a:p>
                      <a:pPr indent="0" lvl="0" marL="0" marR="0" rtl="0" algn="l">
                        <a:spcBef>
                          <a:spcPts val="0"/>
                        </a:spcBef>
                        <a:spcAft>
                          <a:spcPts val="0"/>
                        </a:spcAft>
                        <a:buNone/>
                      </a:pPr>
                      <a:r>
                        <a:rPr lang="en-US" sz="1600" u="none" cap="none" strike="noStrike"/>
                        <a:t>Dashboard Names</a:t>
                      </a:r>
                      <a:endParaRPr b="0" i="0" sz="1600" u="none" cap="none" strike="noStrike">
                        <a:solidFill>
                          <a:srgbClr val="000000"/>
                        </a:solidFill>
                        <a:latin typeface="Calibri"/>
                        <a:ea typeface="Calibri"/>
                        <a:cs typeface="Calibri"/>
                        <a:sym typeface="Calibri"/>
                      </a:endParaRPr>
                    </a:p>
                  </a:txBody>
                  <a:tcPr marT="9525" marB="0" marR="9525" marL="9525" anchor="b">
                    <a:solidFill>
                      <a:srgbClr val="2E75B5"/>
                    </a:solidFill>
                  </a:tcPr>
                </a:tc>
              </a:tr>
              <a:tr h="295150">
                <a:tc>
                  <a:txBody>
                    <a:bodyPr/>
                    <a:lstStyle/>
                    <a:p>
                      <a:pPr indent="0" lvl="0" marL="0" marR="0" rtl="0" algn="l">
                        <a:spcBef>
                          <a:spcPts val="0"/>
                        </a:spcBef>
                        <a:spcAft>
                          <a:spcPts val="0"/>
                        </a:spcAft>
                        <a:buNone/>
                      </a:pPr>
                      <a:r>
                        <a:rPr lang="en-US" sz="1600" u="none" cap="none" strike="noStrike"/>
                        <a:t>ELLI</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EmotionModule</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Feedback System</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LAD</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LEA’s Box OLM</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Mastery Grids</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Mastery Grids</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NextTELL IOLM</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PADA</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PeerLA</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QMCU</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SAM (Student Activity Meter)</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SCALE, MI-DASH</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Student progress page</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Tracer</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VACC</a:t>
                      </a:r>
                      <a:endParaRPr b="0" i="0" sz="1600" u="none" cap="none" strike="noStrike">
                        <a:solidFill>
                          <a:srgbClr val="000000"/>
                        </a:solidFill>
                        <a:latin typeface="Calibri"/>
                        <a:ea typeface="Calibri"/>
                        <a:cs typeface="Calibri"/>
                        <a:sym typeface="Calibri"/>
                      </a:endParaRPr>
                    </a:p>
                  </a:txBody>
                  <a:tcPr marT="9525" marB="0" marR="9525" marL="9525" anchor="b"/>
                </a:tc>
              </a:tr>
              <a:tr h="295150">
                <a:tc>
                  <a:txBody>
                    <a:bodyPr/>
                    <a:lstStyle/>
                    <a:p>
                      <a:pPr indent="0" lvl="0" marL="0" marR="0" rtl="0" algn="l">
                        <a:spcBef>
                          <a:spcPts val="0"/>
                        </a:spcBef>
                        <a:spcAft>
                          <a:spcPts val="0"/>
                        </a:spcAft>
                        <a:buNone/>
                      </a:pPr>
                      <a:r>
                        <a:rPr lang="en-US" sz="1600" u="none" cap="none" strike="noStrike"/>
                        <a:t>WiREAD</a:t>
                      </a:r>
                      <a:endParaRPr b="0" i="0" sz="1600" u="none" cap="none" strike="noStrike">
                        <a:solidFill>
                          <a:srgbClr val="000000"/>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3" name="Shape 1773"/>
        <p:cNvGrpSpPr/>
        <p:nvPr/>
      </p:nvGrpSpPr>
      <p:grpSpPr>
        <a:xfrm>
          <a:off x="0" y="0"/>
          <a:ext cx="0" cy="0"/>
          <a:chOff x="0" y="0"/>
          <a:chExt cx="0" cy="0"/>
        </a:xfrm>
      </p:grpSpPr>
      <p:sp>
        <p:nvSpPr>
          <p:cNvPr id="1774" name="Google Shape;1774;p115"/>
          <p:cNvSpPr txBox="1"/>
          <p:nvPr/>
        </p:nvSpPr>
        <p:spPr>
          <a:xfrm>
            <a:off x="8382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Jivet, I., Scheffel, M., Drachsler, H., &amp; Specht, M. (2017). Awareness is not enough: Pitfalls of learning analytics dashboards in the educational practice. In Data Driven Approaches in Digital Education: 12th European Conference on Technology Enhanced Learning, EC-TEL 2017, Tallinn, Estonia, September 12–15, 2017, Proceedings 12 (pp. 82-96). Springer International Publishing.</a:t>
            </a:r>
            <a:endParaRPr/>
          </a:p>
        </p:txBody>
      </p:sp>
      <p:pic>
        <p:nvPicPr>
          <p:cNvPr descr="Ioana Jivet" id="1775" name="Google Shape;1775;p115"/>
          <p:cNvPicPr preferRelativeResize="0"/>
          <p:nvPr/>
        </p:nvPicPr>
        <p:blipFill rotWithShape="1">
          <a:blip r:embed="rId3">
            <a:alphaModFix/>
          </a:blip>
          <a:srcRect b="0" l="0" r="0" t="0"/>
          <a:stretch/>
        </p:blipFill>
        <p:spPr>
          <a:xfrm>
            <a:off x="0" y="6119097"/>
            <a:ext cx="677585" cy="677585"/>
          </a:xfrm>
          <a:prstGeom prst="rect">
            <a:avLst/>
          </a:prstGeom>
          <a:noFill/>
          <a:ln>
            <a:noFill/>
          </a:ln>
        </p:spPr>
      </p:pic>
      <p:cxnSp>
        <p:nvCxnSpPr>
          <p:cNvPr id="1776" name="Google Shape;1776;p115"/>
          <p:cNvCxnSpPr/>
          <p:nvPr/>
        </p:nvCxnSpPr>
        <p:spPr>
          <a:xfrm>
            <a:off x="3401961" y="1307687"/>
            <a:ext cx="7236542" cy="0"/>
          </a:xfrm>
          <a:prstGeom prst="straightConnector1">
            <a:avLst/>
          </a:prstGeom>
          <a:noFill/>
          <a:ln cap="flat" cmpd="sng" w="9525">
            <a:solidFill>
              <a:srgbClr val="F2F2F2"/>
            </a:solidFill>
            <a:prstDash val="solid"/>
            <a:miter lim="800000"/>
            <a:headEnd len="sm" w="sm" type="none"/>
            <a:tailEnd len="sm" w="sm" type="none"/>
          </a:ln>
        </p:spPr>
      </p:cxnSp>
      <p:cxnSp>
        <p:nvCxnSpPr>
          <p:cNvPr id="1777" name="Google Shape;1777;p115"/>
          <p:cNvCxnSpPr/>
          <p:nvPr/>
        </p:nvCxnSpPr>
        <p:spPr>
          <a:xfrm>
            <a:off x="3401961" y="2138519"/>
            <a:ext cx="7236542" cy="0"/>
          </a:xfrm>
          <a:prstGeom prst="straightConnector1">
            <a:avLst/>
          </a:prstGeom>
          <a:noFill/>
          <a:ln cap="flat" cmpd="sng" w="9525">
            <a:solidFill>
              <a:srgbClr val="F2F2F2"/>
            </a:solidFill>
            <a:prstDash val="solid"/>
            <a:miter lim="800000"/>
            <a:headEnd len="sm" w="sm" type="none"/>
            <a:tailEnd len="sm" w="sm" type="none"/>
          </a:ln>
        </p:spPr>
      </p:cxnSp>
      <p:cxnSp>
        <p:nvCxnSpPr>
          <p:cNvPr id="1778" name="Google Shape;1778;p115"/>
          <p:cNvCxnSpPr/>
          <p:nvPr/>
        </p:nvCxnSpPr>
        <p:spPr>
          <a:xfrm>
            <a:off x="3401961" y="3741174"/>
            <a:ext cx="7236542" cy="0"/>
          </a:xfrm>
          <a:prstGeom prst="straightConnector1">
            <a:avLst/>
          </a:prstGeom>
          <a:noFill/>
          <a:ln cap="flat" cmpd="sng" w="9525">
            <a:solidFill>
              <a:srgbClr val="F2F2F2"/>
            </a:solidFill>
            <a:prstDash val="solid"/>
            <a:miter lim="800000"/>
            <a:headEnd len="sm" w="sm" type="none"/>
            <a:tailEnd len="sm" w="sm" type="none"/>
          </a:ln>
        </p:spPr>
      </p:cxnSp>
      <p:cxnSp>
        <p:nvCxnSpPr>
          <p:cNvPr id="1779" name="Google Shape;1779;p115"/>
          <p:cNvCxnSpPr/>
          <p:nvPr/>
        </p:nvCxnSpPr>
        <p:spPr>
          <a:xfrm>
            <a:off x="3401961" y="4576919"/>
            <a:ext cx="7236542" cy="0"/>
          </a:xfrm>
          <a:prstGeom prst="straightConnector1">
            <a:avLst/>
          </a:prstGeom>
          <a:noFill/>
          <a:ln cap="flat" cmpd="sng" w="9525">
            <a:solidFill>
              <a:srgbClr val="F2F2F2"/>
            </a:solidFill>
            <a:prstDash val="solid"/>
            <a:miter lim="800000"/>
            <a:headEnd len="sm" w="sm" type="none"/>
            <a:tailEnd len="sm" w="sm" type="none"/>
          </a:ln>
        </p:spPr>
      </p:cxnSp>
      <p:graphicFrame>
        <p:nvGraphicFramePr>
          <p:cNvPr id="1780" name="Google Shape;1780;p115"/>
          <p:cNvGraphicFramePr/>
          <p:nvPr/>
        </p:nvGraphicFramePr>
        <p:xfrm>
          <a:off x="422787" y="235974"/>
          <a:ext cx="10441858" cy="6221916"/>
        </p:xfrm>
        <a:graphic>
          <a:graphicData uri="http://schemas.openxmlformats.org/drawingml/2006/chart">
            <c:chart r:id="rId4"/>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pic>
        <p:nvPicPr>
          <p:cNvPr descr="Natercia Valle" id="1785" name="Google Shape;1785;p116"/>
          <p:cNvPicPr preferRelativeResize="0"/>
          <p:nvPr/>
        </p:nvPicPr>
        <p:blipFill rotWithShape="1">
          <a:blip r:embed="rId3">
            <a:alphaModFix/>
          </a:blip>
          <a:srcRect b="0" l="0" r="0" t="0"/>
          <a:stretch/>
        </p:blipFill>
        <p:spPr>
          <a:xfrm>
            <a:off x="25400" y="5082310"/>
            <a:ext cx="1625600" cy="1625600"/>
          </a:xfrm>
          <a:prstGeom prst="rect">
            <a:avLst/>
          </a:prstGeom>
          <a:noFill/>
          <a:ln>
            <a:noFill/>
          </a:ln>
        </p:spPr>
      </p:pic>
      <p:sp>
        <p:nvSpPr>
          <p:cNvPr id="1786" name="Google Shape;1786;p116"/>
          <p:cNvSpPr txBox="1"/>
          <p:nvPr/>
        </p:nvSpPr>
        <p:spPr>
          <a:xfrm>
            <a:off x="15240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a:solidFill>
                  <a:srgbClr val="7F7F7F"/>
                </a:solidFill>
                <a:latin typeface="Arial"/>
                <a:ea typeface="Arial"/>
                <a:cs typeface="Arial"/>
                <a:sym typeface="Arial"/>
              </a:rPr>
              <a:t>Valle, N., Antonenko, P., Dawson, K., &amp; Huggins‐Manley, A. C. (2021). Staying on target: A systematic literature review on learner‐facing learning analytics dashboards. </a:t>
            </a:r>
            <a:r>
              <a:rPr b="0" i="1" lang="en-US" sz="1000">
                <a:solidFill>
                  <a:srgbClr val="7F7F7F"/>
                </a:solidFill>
                <a:latin typeface="Arial"/>
                <a:ea typeface="Arial"/>
                <a:cs typeface="Arial"/>
                <a:sym typeface="Arial"/>
              </a:rPr>
              <a:t>British Journal of Educational Technology</a:t>
            </a:r>
            <a:r>
              <a:rPr b="0" i="0" lang="en-US" sz="1000">
                <a:solidFill>
                  <a:srgbClr val="7F7F7F"/>
                </a:solidFill>
                <a:latin typeface="Arial"/>
                <a:ea typeface="Arial"/>
                <a:cs typeface="Arial"/>
                <a:sym typeface="Arial"/>
              </a:rPr>
              <a:t>, </a:t>
            </a:r>
            <a:r>
              <a:rPr b="0" i="1" lang="en-US" sz="1000">
                <a:solidFill>
                  <a:srgbClr val="7F7F7F"/>
                </a:solidFill>
                <a:latin typeface="Arial"/>
                <a:ea typeface="Arial"/>
                <a:cs typeface="Arial"/>
                <a:sym typeface="Arial"/>
              </a:rPr>
              <a:t>52</a:t>
            </a:r>
            <a:r>
              <a:rPr b="0" i="0" lang="en-US" sz="1000">
                <a:solidFill>
                  <a:srgbClr val="7F7F7F"/>
                </a:solidFill>
                <a:latin typeface="Arial"/>
                <a:ea typeface="Arial"/>
                <a:cs typeface="Arial"/>
                <a:sym typeface="Arial"/>
              </a:rPr>
              <a:t>(4), 1724-1748.</a:t>
            </a:r>
            <a:endParaRPr sz="1000">
              <a:solidFill>
                <a:srgbClr val="7F7F7F"/>
              </a:solidFill>
              <a:latin typeface="Calibri"/>
              <a:ea typeface="Calibri"/>
              <a:cs typeface="Calibri"/>
              <a:sym typeface="Calibri"/>
            </a:endParaRPr>
          </a:p>
        </p:txBody>
      </p:sp>
      <p:graphicFrame>
        <p:nvGraphicFramePr>
          <p:cNvPr id="1787" name="Google Shape;1787;p116"/>
          <p:cNvGraphicFramePr/>
          <p:nvPr/>
        </p:nvGraphicFramePr>
        <p:xfrm>
          <a:off x="767443" y="150090"/>
          <a:ext cx="11272157" cy="6307800"/>
        </p:xfrm>
        <a:graphic>
          <a:graphicData uri="http://schemas.openxmlformats.org/drawingml/2006/chart">
            <c:chart r:id="rId4"/>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pic>
        <p:nvPicPr>
          <p:cNvPr descr="Natercia Valle" id="1792" name="Google Shape;1792;p117"/>
          <p:cNvPicPr preferRelativeResize="0"/>
          <p:nvPr/>
        </p:nvPicPr>
        <p:blipFill rotWithShape="1">
          <a:blip r:embed="rId3">
            <a:alphaModFix/>
          </a:blip>
          <a:srcRect b="0" l="0" r="0" t="0"/>
          <a:stretch/>
        </p:blipFill>
        <p:spPr>
          <a:xfrm>
            <a:off x="25400" y="5082310"/>
            <a:ext cx="1625600" cy="1625600"/>
          </a:xfrm>
          <a:prstGeom prst="rect">
            <a:avLst/>
          </a:prstGeom>
          <a:noFill/>
          <a:ln>
            <a:noFill/>
          </a:ln>
        </p:spPr>
      </p:pic>
      <p:sp>
        <p:nvSpPr>
          <p:cNvPr id="1793" name="Google Shape;1793;p117"/>
          <p:cNvSpPr txBox="1"/>
          <p:nvPr/>
        </p:nvSpPr>
        <p:spPr>
          <a:xfrm>
            <a:off x="15240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a:solidFill>
                  <a:srgbClr val="7F7F7F"/>
                </a:solidFill>
                <a:latin typeface="Arial"/>
                <a:ea typeface="Arial"/>
                <a:cs typeface="Arial"/>
                <a:sym typeface="Arial"/>
              </a:rPr>
              <a:t>Valle, N., Antonenko, P., Dawson, K., &amp; Huggins‐Manley, A. C. (2021). Staying on target: A systematic literature review on learner‐facing learning analytics dashboards. </a:t>
            </a:r>
            <a:r>
              <a:rPr b="0" i="1" lang="en-US" sz="1000">
                <a:solidFill>
                  <a:srgbClr val="7F7F7F"/>
                </a:solidFill>
                <a:latin typeface="Arial"/>
                <a:ea typeface="Arial"/>
                <a:cs typeface="Arial"/>
                <a:sym typeface="Arial"/>
              </a:rPr>
              <a:t>British Journal of Educational Technology</a:t>
            </a:r>
            <a:r>
              <a:rPr b="0" i="0" lang="en-US" sz="1000">
                <a:solidFill>
                  <a:srgbClr val="7F7F7F"/>
                </a:solidFill>
                <a:latin typeface="Arial"/>
                <a:ea typeface="Arial"/>
                <a:cs typeface="Arial"/>
                <a:sym typeface="Arial"/>
              </a:rPr>
              <a:t>, </a:t>
            </a:r>
            <a:r>
              <a:rPr b="0" i="1" lang="en-US" sz="1000">
                <a:solidFill>
                  <a:srgbClr val="7F7F7F"/>
                </a:solidFill>
                <a:latin typeface="Arial"/>
                <a:ea typeface="Arial"/>
                <a:cs typeface="Arial"/>
                <a:sym typeface="Arial"/>
              </a:rPr>
              <a:t>52</a:t>
            </a:r>
            <a:r>
              <a:rPr b="0" i="0" lang="en-US" sz="1000">
                <a:solidFill>
                  <a:srgbClr val="7F7F7F"/>
                </a:solidFill>
                <a:latin typeface="Arial"/>
                <a:ea typeface="Arial"/>
                <a:cs typeface="Arial"/>
                <a:sym typeface="Arial"/>
              </a:rPr>
              <a:t>(4), 1724-1748.</a:t>
            </a:r>
            <a:endParaRPr sz="1000">
              <a:solidFill>
                <a:srgbClr val="7F7F7F"/>
              </a:solidFill>
              <a:latin typeface="Calibri"/>
              <a:ea typeface="Calibri"/>
              <a:cs typeface="Calibri"/>
              <a:sym typeface="Calibri"/>
            </a:endParaRPr>
          </a:p>
        </p:txBody>
      </p:sp>
      <p:graphicFrame>
        <p:nvGraphicFramePr>
          <p:cNvPr id="1794" name="Google Shape;1794;p117"/>
          <p:cNvGraphicFramePr/>
          <p:nvPr/>
        </p:nvGraphicFramePr>
        <p:xfrm>
          <a:off x="1413164" y="152400"/>
          <a:ext cx="10515599" cy="5985933"/>
        </p:xfrm>
        <a:graphic>
          <a:graphicData uri="http://schemas.openxmlformats.org/drawingml/2006/chart">
            <c:chart r:id="rId4"/>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8" name="Shape 1798"/>
        <p:cNvGrpSpPr/>
        <p:nvPr/>
      </p:nvGrpSpPr>
      <p:grpSpPr>
        <a:xfrm>
          <a:off x="0" y="0"/>
          <a:ext cx="0" cy="0"/>
          <a:chOff x="0" y="0"/>
          <a:chExt cx="0" cy="0"/>
        </a:xfrm>
      </p:grpSpPr>
      <p:sp>
        <p:nvSpPr>
          <p:cNvPr id="1799" name="Google Shape;1799;p118"/>
          <p:cNvSpPr txBox="1"/>
          <p:nvPr/>
        </p:nvSpPr>
        <p:spPr>
          <a:xfrm>
            <a:off x="6435649" y="674557"/>
            <a:ext cx="5590784" cy="13234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62626"/>
              </a:buClr>
              <a:buSzPts val="3600"/>
              <a:buFont typeface="Calibri"/>
              <a:buNone/>
            </a:pPr>
            <a:r>
              <a:rPr b="1" lang="en-US" sz="3600">
                <a:solidFill>
                  <a:srgbClr val="262626"/>
                </a:solidFill>
                <a:latin typeface="Calibri"/>
                <a:ea typeface="Calibri"/>
                <a:cs typeface="Calibri"/>
                <a:sym typeface="Calibri"/>
              </a:rPr>
              <a:t>Major considerations before planning your dashboard.</a:t>
            </a:r>
            <a:endParaRPr/>
          </a:p>
        </p:txBody>
      </p:sp>
      <p:pic>
        <p:nvPicPr>
          <p:cNvPr descr="A child scout with a large scarf around his neck&#10;&#10;Description automatically generated" id="1800" name="Google Shape;1800;p118"/>
          <p:cNvPicPr preferRelativeResize="0"/>
          <p:nvPr/>
        </p:nvPicPr>
        <p:blipFill rotWithShape="1">
          <a:blip r:embed="rId3">
            <a:alphaModFix/>
          </a:blip>
          <a:srcRect b="3698" l="5569" r="4544" t="23113"/>
          <a:stretch/>
        </p:blipFill>
        <p:spPr>
          <a:xfrm>
            <a:off x="344774" y="674557"/>
            <a:ext cx="5561351" cy="5816186"/>
          </a:xfrm>
          <a:prstGeom prst="roundRect">
            <a:avLst>
              <a:gd fmla="val 15674" name="adj"/>
            </a:avLst>
          </a:prstGeom>
          <a:noFill/>
          <a:ln>
            <a:noFill/>
          </a:ln>
          <a:effectLst>
            <a:outerShdw blurRad="381000" rotWithShape="0" algn="tl" dist="152400">
              <a:srgbClr val="000000">
                <a:alpha val="9803"/>
              </a:srgbClr>
            </a:outerShdw>
          </a:effectLst>
        </p:spPr>
      </p:pic>
      <p:sp>
        <p:nvSpPr>
          <p:cNvPr id="1801" name="Google Shape;1801;p118"/>
          <p:cNvSpPr txBox="1"/>
          <p:nvPr/>
        </p:nvSpPr>
        <p:spPr>
          <a:xfrm>
            <a:off x="6640643" y="2077251"/>
            <a:ext cx="5024808" cy="382210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262626"/>
              </a:buClr>
              <a:buSzPts val="2800"/>
              <a:buFont typeface="Arial"/>
              <a:buChar char="•"/>
            </a:pPr>
            <a:r>
              <a:rPr lang="en-US" sz="2800">
                <a:solidFill>
                  <a:srgbClr val="262626"/>
                </a:solidFill>
                <a:latin typeface="Calibri"/>
                <a:ea typeface="Calibri"/>
                <a:cs typeface="Calibri"/>
                <a:sym typeface="Calibri"/>
              </a:rPr>
              <a:t>What you measure is what you get. </a:t>
            </a:r>
            <a:endParaRPr/>
          </a:p>
          <a:p>
            <a:pPr indent="-228600" lvl="1" marL="685800" marR="0" rtl="0" algn="l">
              <a:lnSpc>
                <a:spcPct val="90000"/>
              </a:lnSpc>
              <a:spcBef>
                <a:spcPts val="500"/>
              </a:spcBef>
              <a:spcAft>
                <a:spcPts val="0"/>
              </a:spcAft>
              <a:buClr>
                <a:srgbClr val="262626"/>
              </a:buClr>
              <a:buSzPts val="2400"/>
              <a:buFont typeface="Arial"/>
              <a:buChar char="•"/>
            </a:pPr>
            <a:r>
              <a:rPr b="0" i="0" lang="en-US" sz="2400" u="none" cap="none" strike="noStrike">
                <a:solidFill>
                  <a:srgbClr val="262626"/>
                </a:solidFill>
                <a:latin typeface="Calibri"/>
                <a:ea typeface="Calibri"/>
                <a:cs typeface="Calibri"/>
                <a:sym typeface="Calibri"/>
              </a:rPr>
              <a:t>Streetlight effects</a:t>
            </a:r>
            <a:endParaRPr/>
          </a:p>
          <a:p>
            <a:pPr indent="-228600" lvl="1" marL="685800" marR="0" rtl="0" algn="l">
              <a:lnSpc>
                <a:spcPct val="90000"/>
              </a:lnSpc>
              <a:spcBef>
                <a:spcPts val="500"/>
              </a:spcBef>
              <a:spcAft>
                <a:spcPts val="0"/>
              </a:spcAft>
              <a:buClr>
                <a:srgbClr val="262626"/>
              </a:buClr>
              <a:buSzPts val="2400"/>
              <a:buFont typeface="Arial"/>
              <a:buChar char="•"/>
            </a:pPr>
            <a:r>
              <a:rPr b="0" i="0" lang="en-US" sz="2400" u="none" cap="none" strike="noStrike">
                <a:solidFill>
                  <a:srgbClr val="262626"/>
                </a:solidFill>
                <a:latin typeface="Calibri"/>
                <a:ea typeface="Calibri"/>
                <a:cs typeface="Calibri"/>
                <a:sym typeface="Calibri"/>
              </a:rPr>
              <a:t>Social comparison</a:t>
            </a:r>
            <a:endParaRPr/>
          </a:p>
          <a:p>
            <a:pPr indent="-228600" lvl="0" marL="228600" marR="0" rtl="0" algn="l">
              <a:lnSpc>
                <a:spcPct val="90000"/>
              </a:lnSpc>
              <a:spcBef>
                <a:spcPts val="1000"/>
              </a:spcBef>
              <a:spcAft>
                <a:spcPts val="0"/>
              </a:spcAft>
              <a:buClr>
                <a:srgbClr val="262626"/>
              </a:buClr>
              <a:buSzPts val="2800"/>
              <a:buFont typeface="Arial"/>
              <a:buChar char="•"/>
            </a:pPr>
            <a:r>
              <a:rPr lang="en-US" sz="2800">
                <a:solidFill>
                  <a:srgbClr val="262626"/>
                </a:solidFill>
                <a:latin typeface="Calibri"/>
                <a:ea typeface="Calibri"/>
                <a:cs typeface="Calibri"/>
                <a:sym typeface="Calibri"/>
              </a:rPr>
              <a:t>Make sure your target audience is capable of acting on what you measure</a:t>
            </a:r>
            <a:endParaRPr/>
          </a:p>
          <a:p>
            <a:pPr indent="-228600" lvl="1" marL="685800" marR="0" rtl="0" algn="l">
              <a:lnSpc>
                <a:spcPct val="90000"/>
              </a:lnSpc>
              <a:spcBef>
                <a:spcPts val="500"/>
              </a:spcBef>
              <a:spcAft>
                <a:spcPts val="0"/>
              </a:spcAft>
              <a:buClr>
                <a:srgbClr val="262626"/>
              </a:buClr>
              <a:buSzPts val="2400"/>
              <a:buFont typeface="Arial"/>
              <a:buChar char="•"/>
            </a:pPr>
            <a:r>
              <a:rPr b="0" i="0" lang="en-US" sz="2400" u="none" cap="none" strike="noStrike">
                <a:solidFill>
                  <a:srgbClr val="262626"/>
                </a:solidFill>
                <a:latin typeface="Calibri"/>
                <a:ea typeface="Calibri"/>
                <a:cs typeface="Calibri"/>
                <a:sym typeface="Calibri"/>
              </a:rPr>
              <a:t>Agency</a:t>
            </a:r>
            <a:endParaRPr/>
          </a:p>
          <a:p>
            <a:pPr indent="-228600" lvl="1" marL="685800" marR="0" rtl="0" algn="l">
              <a:lnSpc>
                <a:spcPct val="90000"/>
              </a:lnSpc>
              <a:spcBef>
                <a:spcPts val="500"/>
              </a:spcBef>
              <a:spcAft>
                <a:spcPts val="0"/>
              </a:spcAft>
              <a:buClr>
                <a:srgbClr val="262626"/>
              </a:buClr>
              <a:buSzPts val="2400"/>
              <a:buFont typeface="Arial"/>
              <a:buChar char="•"/>
            </a:pPr>
            <a:r>
              <a:rPr b="0" i="0" lang="en-US" sz="2400" u="none" cap="none" strike="noStrike">
                <a:solidFill>
                  <a:srgbClr val="262626"/>
                </a:solidFill>
                <a:latin typeface="Calibri"/>
                <a:ea typeface="Calibri"/>
                <a:cs typeface="Calibri"/>
                <a:sym typeface="Calibri"/>
              </a:rPr>
              <a:t>Social comparison</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5" name="Shape 1805"/>
        <p:cNvGrpSpPr/>
        <p:nvPr/>
      </p:nvGrpSpPr>
      <p:grpSpPr>
        <a:xfrm>
          <a:off x="0" y="0"/>
          <a:ext cx="0" cy="0"/>
          <a:chOff x="0" y="0"/>
          <a:chExt cx="0" cy="0"/>
        </a:xfrm>
      </p:grpSpPr>
      <p:sp>
        <p:nvSpPr>
          <p:cNvPr id="1806" name="Google Shape;1806;p119"/>
          <p:cNvSpPr txBox="1"/>
          <p:nvPr/>
        </p:nvSpPr>
        <p:spPr>
          <a:xfrm>
            <a:off x="8382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Jivet, I., Scheffel, M., Drachsler, H., &amp; Specht, M. (2017). Awareness is not enough: Pitfalls of learning analytics dashboards in the educational practice. In Data Driven Approaches in Digital Education: 12th European Conference on Technology Enhanced Learning, EC-TEL 2017, Tallinn, Estonia, September 12–15, 2017, Proceedings 12 (pp. 82-96). Springer International Publishing.</a:t>
            </a:r>
            <a:endParaRPr/>
          </a:p>
        </p:txBody>
      </p:sp>
      <p:pic>
        <p:nvPicPr>
          <p:cNvPr descr="Ioana Jivet" id="1807" name="Google Shape;1807;p119"/>
          <p:cNvPicPr preferRelativeResize="0"/>
          <p:nvPr/>
        </p:nvPicPr>
        <p:blipFill rotWithShape="1">
          <a:blip r:embed="rId3">
            <a:alphaModFix/>
          </a:blip>
          <a:srcRect b="0" l="0" r="0" t="0"/>
          <a:stretch/>
        </p:blipFill>
        <p:spPr>
          <a:xfrm>
            <a:off x="0" y="6119097"/>
            <a:ext cx="677585" cy="677585"/>
          </a:xfrm>
          <a:prstGeom prst="rect">
            <a:avLst/>
          </a:prstGeom>
          <a:noFill/>
          <a:ln>
            <a:noFill/>
          </a:ln>
        </p:spPr>
      </p:pic>
      <p:cxnSp>
        <p:nvCxnSpPr>
          <p:cNvPr id="1808" name="Google Shape;1808;p119"/>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1809" name="Google Shape;1809;p1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Social Comparison Theory</a:t>
            </a:r>
            <a:endParaRPr/>
          </a:p>
        </p:txBody>
      </p:sp>
      <p:sp>
        <p:nvSpPr>
          <p:cNvPr id="1810" name="Google Shape;1810;p1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“we establish our self-worth by comparing ourselves to others when there are no objective means of comparison”</a:t>
            </a:r>
            <a:endParaRPr/>
          </a:p>
          <a:p>
            <a:pPr indent="-228600" lvl="0" marL="228600" rtl="0" algn="l">
              <a:lnSpc>
                <a:spcPct val="90000"/>
              </a:lnSpc>
              <a:spcBef>
                <a:spcPts val="1000"/>
              </a:spcBef>
              <a:spcAft>
                <a:spcPts val="0"/>
              </a:spcAft>
              <a:buClr>
                <a:schemeClr val="dk1"/>
              </a:buClr>
              <a:buSzPts val="2800"/>
              <a:buChar char="•"/>
            </a:pPr>
            <a:r>
              <a:rPr lang="en-US"/>
              <a:t>Classroom research shows: </a:t>
            </a:r>
            <a:endParaRPr/>
          </a:p>
          <a:p>
            <a:pPr indent="-228600" lvl="1" marL="685800" rtl="0" algn="l">
              <a:lnSpc>
                <a:spcPct val="90000"/>
              </a:lnSpc>
              <a:spcBef>
                <a:spcPts val="500"/>
              </a:spcBef>
              <a:spcAft>
                <a:spcPts val="0"/>
              </a:spcAft>
              <a:buClr>
                <a:schemeClr val="dk1"/>
              </a:buClr>
              <a:buSzPts val="2400"/>
              <a:buChar char="•"/>
            </a:pPr>
            <a:r>
              <a:rPr lang="en-US"/>
              <a:t>Beneficial effect for “comparison to </a:t>
            </a:r>
            <a:r>
              <a:rPr lang="en-US">
                <a:highlight>
                  <a:srgbClr val="00FFFF"/>
                </a:highlight>
              </a:rPr>
              <a:t>self-selected</a:t>
            </a:r>
            <a:r>
              <a:rPr lang="en-US"/>
              <a:t> peers who perform </a:t>
            </a:r>
            <a:r>
              <a:rPr i="1" lang="en-US"/>
              <a:t>slightly </a:t>
            </a:r>
            <a:r>
              <a:rPr lang="en-US"/>
              <a:t>better”</a:t>
            </a:r>
            <a:endParaRPr/>
          </a:p>
          <a:p>
            <a:pPr indent="-228600" lvl="1" marL="685800" rtl="0" algn="l">
              <a:lnSpc>
                <a:spcPct val="90000"/>
              </a:lnSpc>
              <a:spcBef>
                <a:spcPts val="500"/>
              </a:spcBef>
              <a:spcAft>
                <a:spcPts val="0"/>
              </a:spcAft>
              <a:buClr>
                <a:schemeClr val="dk1"/>
              </a:buClr>
              <a:buSzPts val="2400"/>
              <a:buChar char="•"/>
            </a:pPr>
            <a:r>
              <a:rPr lang="en-US"/>
              <a:t>No effects were found for bigger performance gaps</a:t>
            </a:r>
            <a:endParaRPr/>
          </a:p>
          <a:p>
            <a:pPr indent="-228600" lvl="0" marL="228600" rtl="0" algn="l">
              <a:lnSpc>
                <a:spcPct val="90000"/>
              </a:lnSpc>
              <a:spcBef>
                <a:spcPts val="1000"/>
              </a:spcBef>
              <a:spcAft>
                <a:spcPts val="0"/>
              </a:spcAft>
              <a:buClr>
                <a:schemeClr val="dk1"/>
              </a:buClr>
              <a:buSzPts val="2800"/>
              <a:buChar char="•"/>
            </a:pPr>
            <a:r>
              <a:rPr lang="en-US"/>
              <a:t>Yet this theory/research is rarely used to inform the design of dashboards (only 3 dashboard studies)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1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2"/>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2"/>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2"/>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2"/>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2"/>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2"/>
          <p:cNvSpPr txBox="1"/>
          <p:nvPr>
            <p:ph type="ctrTitle"/>
          </p:nvPr>
        </p:nvSpPr>
        <p:spPr>
          <a:xfrm>
            <a:off x="466722" y="586855"/>
            <a:ext cx="3201366" cy="476306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alibri"/>
              <a:buNone/>
            </a:pPr>
            <a:r>
              <a:rPr lang="en-US" sz="4000"/>
              <a:t>Intro to Data Vis for Learning Analytics</a:t>
            </a:r>
            <a:br>
              <a:rPr lang="en-US" sz="4000"/>
            </a:br>
            <a:br>
              <a:rPr lang="en-US" sz="4000"/>
            </a:br>
            <a:r>
              <a:rPr lang="en-US" sz="4000"/>
              <a:t>Video B: Who is our Audience</a:t>
            </a:r>
            <a:endParaRPr b="1" sz="4000">
              <a:solidFill>
                <a:srgbClr val="FFFFFF"/>
              </a:solidFill>
              <a:latin typeface="Calibri"/>
              <a:ea typeface="Calibri"/>
              <a:cs typeface="Calibri"/>
              <a:sym typeface="Calibri"/>
            </a:endParaRPr>
          </a:p>
        </p:txBody>
      </p:sp>
      <p:pic>
        <p:nvPicPr>
          <p:cNvPr id="183" name="Google Shape;183;p12"/>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84" name="Google Shape;184;p12"/>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4" name="Shape 1814"/>
        <p:cNvGrpSpPr/>
        <p:nvPr/>
      </p:nvGrpSpPr>
      <p:grpSpPr>
        <a:xfrm>
          <a:off x="0" y="0"/>
          <a:ext cx="0" cy="0"/>
          <a:chOff x="0" y="0"/>
          <a:chExt cx="0" cy="0"/>
        </a:xfrm>
      </p:grpSpPr>
      <p:sp>
        <p:nvSpPr>
          <p:cNvPr id="1815" name="Google Shape;1815;p120"/>
          <p:cNvSpPr txBox="1"/>
          <p:nvPr/>
        </p:nvSpPr>
        <p:spPr>
          <a:xfrm>
            <a:off x="8382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Jivet, I., Scheffel, M., Drachsler, H., &amp; Specht, M. (2017). Awareness is not enough: Pitfalls of learning analytics dashboards in the educational practice. In Data Driven Approaches in Digital Education: 12th European Conference on Technology Enhanced Learning, EC-TEL 2017, Tallinn, Estonia, September 12–15, 2017, Proceedings 12 (pp. 82-96). Springer International Publishing.</a:t>
            </a:r>
            <a:endParaRPr/>
          </a:p>
        </p:txBody>
      </p:sp>
      <p:pic>
        <p:nvPicPr>
          <p:cNvPr descr="Ioana Jivet" id="1816" name="Google Shape;1816;p120"/>
          <p:cNvPicPr preferRelativeResize="0"/>
          <p:nvPr/>
        </p:nvPicPr>
        <p:blipFill rotWithShape="1">
          <a:blip r:embed="rId3">
            <a:alphaModFix/>
          </a:blip>
          <a:srcRect b="0" l="0" r="0" t="0"/>
          <a:stretch/>
        </p:blipFill>
        <p:spPr>
          <a:xfrm>
            <a:off x="0" y="6119097"/>
            <a:ext cx="677585" cy="677585"/>
          </a:xfrm>
          <a:prstGeom prst="rect">
            <a:avLst/>
          </a:prstGeom>
          <a:noFill/>
          <a:ln>
            <a:noFill/>
          </a:ln>
        </p:spPr>
      </p:pic>
      <p:cxnSp>
        <p:nvCxnSpPr>
          <p:cNvPr id="1817" name="Google Shape;1817;p120"/>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1818" name="Google Shape;1818;p120"/>
          <p:cNvSpPr txBox="1"/>
          <p:nvPr>
            <p:ph idx="1" type="body"/>
          </p:nvPr>
        </p:nvSpPr>
        <p:spPr>
          <a:xfrm>
            <a:off x="746411" y="1966452"/>
            <a:ext cx="10515600" cy="441698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None/>
            </a:pPr>
            <a:r>
              <a:rPr lang="en-US" sz="3600">
                <a:solidFill>
                  <a:srgbClr val="262626"/>
                </a:solidFill>
              </a:rPr>
              <a:t>If we rely solely on social comparison for motivation, ““being better than others” </a:t>
            </a:r>
            <a:endParaRPr/>
          </a:p>
          <a:p>
            <a:pPr indent="0" lvl="0" marL="0" rtl="0" algn="ctr">
              <a:lnSpc>
                <a:spcPct val="90000"/>
              </a:lnSpc>
              <a:spcBef>
                <a:spcPts val="1000"/>
              </a:spcBef>
              <a:spcAft>
                <a:spcPts val="0"/>
              </a:spcAft>
              <a:buClr>
                <a:srgbClr val="262626"/>
              </a:buClr>
              <a:buSzPts val="3600"/>
              <a:buNone/>
            </a:pPr>
            <a:r>
              <a:rPr b="1" lang="en-US" sz="3600">
                <a:solidFill>
                  <a:srgbClr val="262626"/>
                </a:solidFill>
              </a:rPr>
              <a:t>becomes the norm in terms of what defines a successful learner</a:t>
            </a:r>
            <a:r>
              <a:rPr lang="en-US" sz="3600">
                <a:solidFill>
                  <a:srgbClr val="262626"/>
                </a:solidFill>
              </a:rPr>
              <a:t>.”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p121"/>
          <p:cNvSpPr txBox="1"/>
          <p:nvPr/>
        </p:nvSpPr>
        <p:spPr>
          <a:xfrm>
            <a:off x="8382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Jivet, I., Scheffel, M., Drachsler, H., &amp; Specht, M. (2017). Awareness is not enough: Pitfalls of learning analytics dashboards in the educational practice. In Data Driven Approaches in Digital Education: 12th European Conference on Technology Enhanced Learning, EC-TEL 2017, Tallinn, Estonia, September 12–15, 2017, Proceedings 12 (pp. 82-96). Springer International Publishing.</a:t>
            </a:r>
            <a:endParaRPr/>
          </a:p>
        </p:txBody>
      </p:sp>
      <p:pic>
        <p:nvPicPr>
          <p:cNvPr descr="Ioana Jivet" id="1824" name="Google Shape;1824;p121"/>
          <p:cNvPicPr preferRelativeResize="0"/>
          <p:nvPr/>
        </p:nvPicPr>
        <p:blipFill rotWithShape="1">
          <a:blip r:embed="rId3">
            <a:alphaModFix/>
          </a:blip>
          <a:srcRect b="0" l="0" r="0" t="0"/>
          <a:stretch/>
        </p:blipFill>
        <p:spPr>
          <a:xfrm>
            <a:off x="0" y="6119097"/>
            <a:ext cx="677585" cy="677585"/>
          </a:xfrm>
          <a:prstGeom prst="rect">
            <a:avLst/>
          </a:prstGeom>
          <a:noFill/>
          <a:ln>
            <a:noFill/>
          </a:ln>
        </p:spPr>
      </p:pic>
      <p:cxnSp>
        <p:nvCxnSpPr>
          <p:cNvPr id="1825" name="Google Shape;1825;p121"/>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1826" name="Google Shape;1826;p1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Achievement Goal Theory</a:t>
            </a:r>
            <a:endParaRPr/>
          </a:p>
        </p:txBody>
      </p:sp>
      <p:sp>
        <p:nvSpPr>
          <p:cNvPr id="1827" name="Google Shape;1827;p1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Goal differentiations</a:t>
            </a:r>
            <a:endParaRPr/>
          </a:p>
          <a:p>
            <a:pPr indent="-228600" lvl="1" marL="685800" rtl="0" algn="l">
              <a:lnSpc>
                <a:spcPct val="90000"/>
              </a:lnSpc>
              <a:spcBef>
                <a:spcPts val="500"/>
              </a:spcBef>
              <a:spcAft>
                <a:spcPts val="0"/>
              </a:spcAft>
              <a:buClr>
                <a:schemeClr val="dk1"/>
              </a:buClr>
              <a:buSzPts val="2400"/>
              <a:buChar char="•"/>
            </a:pPr>
            <a:r>
              <a:rPr lang="en-US"/>
              <a:t>Performance goals (social comparison would be motivating)</a:t>
            </a:r>
            <a:endParaRPr/>
          </a:p>
          <a:p>
            <a:pPr indent="-228600" lvl="1" marL="685800" rtl="0" algn="l">
              <a:lnSpc>
                <a:spcPct val="90000"/>
              </a:lnSpc>
              <a:spcBef>
                <a:spcPts val="500"/>
              </a:spcBef>
              <a:spcAft>
                <a:spcPts val="0"/>
              </a:spcAft>
              <a:buClr>
                <a:schemeClr val="dk1"/>
              </a:buClr>
              <a:buSzPts val="2400"/>
              <a:buChar char="•"/>
            </a:pPr>
            <a:r>
              <a:rPr lang="en-US"/>
              <a:t>Mastery goals (social comparison would not be motivating)</a:t>
            </a:r>
            <a:endParaRPr/>
          </a:p>
          <a:p>
            <a:pPr indent="-228600" lvl="0" marL="228600" rtl="0" algn="l">
              <a:lnSpc>
                <a:spcPct val="90000"/>
              </a:lnSpc>
              <a:spcBef>
                <a:spcPts val="1000"/>
              </a:spcBef>
              <a:spcAft>
                <a:spcPts val="0"/>
              </a:spcAft>
              <a:buClr>
                <a:schemeClr val="dk1"/>
              </a:buClr>
              <a:buSzPts val="2800"/>
              <a:buChar char="•"/>
            </a:pPr>
            <a:r>
              <a:rPr lang="en-US"/>
              <a:t>Beheshitha et al. [2] shows that students with mastery orientation did not like visualizations with social comparison</a:t>
            </a:r>
            <a:endParaRPr/>
          </a:p>
          <a:p>
            <a:pPr indent="-228600" lvl="0" marL="228600" rtl="0" algn="l">
              <a:lnSpc>
                <a:spcPct val="90000"/>
              </a:lnSpc>
              <a:spcBef>
                <a:spcPts val="1000"/>
              </a:spcBef>
              <a:spcAft>
                <a:spcPts val="0"/>
              </a:spcAft>
              <a:buClr>
                <a:schemeClr val="dk1"/>
              </a:buClr>
              <a:buSzPts val="2800"/>
              <a:buChar char="•"/>
            </a:pPr>
            <a:r>
              <a:rPr lang="en-US"/>
              <a:t>But only one dashboard allows students to choose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122"/>
          <p:cNvSpPr txBox="1"/>
          <p:nvPr/>
        </p:nvSpPr>
        <p:spPr>
          <a:xfrm>
            <a:off x="1678898" y="6175948"/>
            <a:ext cx="938384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Student Activity Meter (SAM) from Govaerts et al (2010)</a:t>
            </a:r>
            <a:endParaRPr/>
          </a:p>
        </p:txBody>
      </p:sp>
      <p:pic>
        <p:nvPicPr>
          <p:cNvPr descr="A table of maths with numbers and text&#10;&#10;Description automatically generated with medium confidence" id="1834" name="Google Shape;1834;p122"/>
          <p:cNvPicPr preferRelativeResize="0"/>
          <p:nvPr/>
        </p:nvPicPr>
        <p:blipFill rotWithShape="1">
          <a:blip r:embed="rId3">
            <a:alphaModFix/>
          </a:blip>
          <a:srcRect b="0" l="0" r="0" t="0"/>
          <a:stretch/>
        </p:blipFill>
        <p:spPr>
          <a:xfrm>
            <a:off x="0" y="0"/>
            <a:ext cx="12043661" cy="6283649"/>
          </a:xfrm>
          <a:prstGeom prst="rect">
            <a:avLst/>
          </a:prstGeom>
          <a:noFill/>
          <a:ln>
            <a:noFill/>
          </a:ln>
        </p:spPr>
      </p:pic>
      <p:sp>
        <p:nvSpPr>
          <p:cNvPr id="1835" name="Google Shape;1835;p122"/>
          <p:cNvSpPr/>
          <p:nvPr/>
        </p:nvSpPr>
        <p:spPr>
          <a:xfrm flipH="1">
            <a:off x="3417757" y="2032184"/>
            <a:ext cx="7744736" cy="1805298"/>
          </a:xfrm>
          <a:prstGeom prst="homePlate">
            <a:avLst>
              <a:gd fmla="val 50000" name="adj"/>
            </a:avLst>
          </a:prstGeom>
          <a:solidFill>
            <a:srgbClr val="FFE2E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200">
                <a:solidFill>
                  <a:srgbClr val="000000"/>
                </a:solidFill>
                <a:latin typeface="Calibri"/>
                <a:ea typeface="Calibri"/>
                <a:cs typeface="Calibri"/>
                <a:sym typeface="Calibri"/>
              </a:rPr>
              <a:t>Likert Scale: how important are these 9 data issues to the teacher </a:t>
            </a:r>
            <a:endParaRPr/>
          </a:p>
          <a:p>
            <a:pPr indent="0" lvl="0" marL="0" marR="0" rtl="0" algn="ctr">
              <a:spcBef>
                <a:spcPts val="0"/>
              </a:spcBef>
              <a:spcAft>
                <a:spcPts val="0"/>
              </a:spcAft>
              <a:buNone/>
            </a:pPr>
            <a:r>
              <a:rPr i="1" lang="en-US" sz="2000">
                <a:solidFill>
                  <a:schemeClr val="dk1"/>
                </a:solidFill>
                <a:latin typeface="Calibri"/>
                <a:ea typeface="Calibri"/>
                <a:cs typeface="Calibri"/>
                <a:sym typeface="Calibri"/>
              </a:rPr>
              <a:t>(‘1 - not relevant’ to ‘5 - very important’). </a:t>
            </a:r>
            <a:endParaRPr/>
          </a:p>
        </p:txBody>
      </p:sp>
      <p:sp>
        <p:nvSpPr>
          <p:cNvPr id="1836" name="Google Shape;1836;p122"/>
          <p:cNvSpPr/>
          <p:nvPr/>
        </p:nvSpPr>
        <p:spPr>
          <a:xfrm>
            <a:off x="2623279" y="959370"/>
            <a:ext cx="794478" cy="5096656"/>
          </a:xfrm>
          <a:prstGeom prst="rect">
            <a:avLst/>
          </a:prstGeom>
          <a:noFill/>
          <a:ln cap="flat" cmpd="sng" w="38100">
            <a:solidFill>
              <a:srgbClr val="FFA1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123"/>
          <p:cNvSpPr txBox="1"/>
          <p:nvPr/>
        </p:nvSpPr>
        <p:spPr>
          <a:xfrm>
            <a:off x="7897090" y="5987672"/>
            <a:ext cx="415636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BFBFBF"/>
                </a:solidFill>
                <a:latin typeface="Calibri"/>
                <a:ea typeface="Calibri"/>
                <a:cs typeface="Calibri"/>
                <a:sym typeface="Calibri"/>
              </a:rPr>
              <a:t>Nakic, J., Granic, A., &amp; Glavinic, V. (2015). Anatomy of student models in adaptive learning systems: A systematic literature review of individual differences from 2001 to 2013. Journal of Educational Computing Research, 51(4), 459-489.</a:t>
            </a:r>
            <a:endParaRPr/>
          </a:p>
        </p:txBody>
      </p:sp>
      <p:sp>
        <p:nvSpPr>
          <p:cNvPr id="1842" name="Google Shape;1842;p123"/>
          <p:cNvSpPr txBox="1"/>
          <p:nvPr/>
        </p:nvSpPr>
        <p:spPr>
          <a:xfrm>
            <a:off x="8007927" y="706582"/>
            <a:ext cx="3616037"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Citations Timeline</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from Nakic et al (2015)</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What student characteristics were being modeled?</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A diagram of different types of personality&#10;&#10;Description automatically generated with medium confidence" id="1843" name="Google Shape;1843;p123"/>
          <p:cNvPicPr preferRelativeResize="0"/>
          <p:nvPr/>
        </p:nvPicPr>
        <p:blipFill rotWithShape="1">
          <a:blip r:embed="rId3">
            <a:alphaModFix/>
          </a:blip>
          <a:srcRect b="0" l="0" r="0" t="0"/>
          <a:stretch/>
        </p:blipFill>
        <p:spPr>
          <a:xfrm>
            <a:off x="144238" y="0"/>
            <a:ext cx="7453745" cy="6921335"/>
          </a:xfrm>
          <a:prstGeom prst="rect">
            <a:avLst/>
          </a:prstGeom>
          <a:noFill/>
          <a:ln>
            <a:noFill/>
          </a:ln>
        </p:spPr>
      </p:pic>
      <p:pic>
        <p:nvPicPr>
          <p:cNvPr descr="Devil face with solid fill with solid fill" id="1844" name="Google Shape;1844;p123"/>
          <p:cNvPicPr preferRelativeResize="0"/>
          <p:nvPr/>
        </p:nvPicPr>
        <p:blipFill rotWithShape="1">
          <a:blip r:embed="rId4">
            <a:alphaModFix/>
          </a:blip>
          <a:srcRect b="0" l="0" r="0" t="0"/>
          <a:stretch/>
        </p:blipFill>
        <p:spPr>
          <a:xfrm>
            <a:off x="3245754" y="4472050"/>
            <a:ext cx="548904" cy="548904"/>
          </a:xfrm>
          <a:prstGeom prst="rect">
            <a:avLst/>
          </a:prstGeom>
          <a:noFill/>
          <a:ln>
            <a:noFill/>
          </a:ln>
        </p:spPr>
      </p:pic>
      <p:pic>
        <p:nvPicPr>
          <p:cNvPr descr="Devil face with solid fill with solid fill" id="1845" name="Google Shape;1845;p123"/>
          <p:cNvPicPr preferRelativeResize="0"/>
          <p:nvPr/>
        </p:nvPicPr>
        <p:blipFill rotWithShape="1">
          <a:blip r:embed="rId5">
            <a:alphaModFix/>
          </a:blip>
          <a:srcRect b="0" l="0" r="0" t="0"/>
          <a:stretch/>
        </p:blipFill>
        <p:spPr>
          <a:xfrm>
            <a:off x="3599543" y="4466192"/>
            <a:ext cx="623454" cy="623454"/>
          </a:xfrm>
          <a:prstGeom prst="rect">
            <a:avLst/>
          </a:prstGeom>
          <a:noFill/>
          <a:ln>
            <a:noFill/>
          </a:ln>
        </p:spPr>
      </p:pic>
      <p:pic>
        <p:nvPicPr>
          <p:cNvPr descr="Devil face with solid fill with solid fill" id="1846" name="Google Shape;1846;p123"/>
          <p:cNvPicPr preferRelativeResize="0"/>
          <p:nvPr/>
        </p:nvPicPr>
        <p:blipFill rotWithShape="1">
          <a:blip r:embed="rId5">
            <a:alphaModFix/>
          </a:blip>
          <a:srcRect b="0" l="0" r="0" t="0"/>
          <a:stretch/>
        </p:blipFill>
        <p:spPr>
          <a:xfrm>
            <a:off x="4419599" y="4472050"/>
            <a:ext cx="623454" cy="623454"/>
          </a:xfrm>
          <a:prstGeom prst="rect">
            <a:avLst/>
          </a:prstGeom>
          <a:noFill/>
          <a:ln>
            <a:noFill/>
          </a:ln>
        </p:spPr>
      </p:pic>
      <p:pic>
        <p:nvPicPr>
          <p:cNvPr descr="Devil face with solid fill with solid fill" id="1847" name="Google Shape;1847;p123"/>
          <p:cNvPicPr preferRelativeResize="0"/>
          <p:nvPr/>
        </p:nvPicPr>
        <p:blipFill rotWithShape="1">
          <a:blip r:embed="rId5">
            <a:alphaModFix/>
          </a:blip>
          <a:srcRect b="0" l="0" r="0" t="0"/>
          <a:stretch/>
        </p:blipFill>
        <p:spPr>
          <a:xfrm>
            <a:off x="4809341" y="4434934"/>
            <a:ext cx="623454" cy="623454"/>
          </a:xfrm>
          <a:prstGeom prst="rect">
            <a:avLst/>
          </a:prstGeom>
          <a:noFill/>
          <a:ln>
            <a:noFill/>
          </a:ln>
        </p:spPr>
      </p:pic>
      <p:pic>
        <p:nvPicPr>
          <p:cNvPr descr="Devil face with solid fill with solid fill" id="1848" name="Google Shape;1848;p123"/>
          <p:cNvPicPr preferRelativeResize="0"/>
          <p:nvPr/>
        </p:nvPicPr>
        <p:blipFill rotWithShape="1">
          <a:blip r:embed="rId4">
            <a:alphaModFix/>
          </a:blip>
          <a:srcRect b="0" l="0" r="0" t="0"/>
          <a:stretch/>
        </p:blipFill>
        <p:spPr>
          <a:xfrm>
            <a:off x="5533418" y="4420585"/>
            <a:ext cx="714666" cy="714666"/>
          </a:xfrm>
          <a:prstGeom prst="rect">
            <a:avLst/>
          </a:prstGeom>
          <a:noFill/>
          <a:ln>
            <a:noFill/>
          </a:ln>
        </p:spPr>
      </p:pic>
      <p:pic>
        <p:nvPicPr>
          <p:cNvPr descr="Devil face with solid fill with solid fill" id="1849" name="Google Shape;1849;p123"/>
          <p:cNvPicPr preferRelativeResize="0"/>
          <p:nvPr/>
        </p:nvPicPr>
        <p:blipFill rotWithShape="1">
          <a:blip r:embed="rId4">
            <a:alphaModFix/>
          </a:blip>
          <a:srcRect b="0" l="0" r="0" t="0"/>
          <a:stretch/>
        </p:blipFill>
        <p:spPr>
          <a:xfrm>
            <a:off x="5955140" y="4466192"/>
            <a:ext cx="714665" cy="714665"/>
          </a:xfrm>
          <a:prstGeom prst="rect">
            <a:avLst/>
          </a:prstGeom>
          <a:noFill/>
          <a:ln>
            <a:noFill/>
          </a:ln>
        </p:spPr>
      </p:pic>
      <p:pic>
        <p:nvPicPr>
          <p:cNvPr descr="Devil face with solid fill with solid fill" id="1850" name="Google Shape;1850;p123"/>
          <p:cNvPicPr preferRelativeResize="0"/>
          <p:nvPr/>
        </p:nvPicPr>
        <p:blipFill rotWithShape="1">
          <a:blip r:embed="rId4">
            <a:alphaModFix/>
          </a:blip>
          <a:srcRect b="0" l="0" r="0" t="0"/>
          <a:stretch/>
        </p:blipFill>
        <p:spPr>
          <a:xfrm>
            <a:off x="6728109" y="4426443"/>
            <a:ext cx="714667" cy="714667"/>
          </a:xfrm>
          <a:prstGeom prst="rect">
            <a:avLst/>
          </a:prstGeom>
          <a:noFill/>
          <a:ln>
            <a:noFill/>
          </a:ln>
        </p:spPr>
      </p:pic>
      <p:pic>
        <p:nvPicPr>
          <p:cNvPr descr="Devil face with solid fill with solid fill" id="1851" name="Google Shape;1851;p123"/>
          <p:cNvPicPr preferRelativeResize="0"/>
          <p:nvPr/>
        </p:nvPicPr>
        <p:blipFill rotWithShape="1">
          <a:blip r:embed="rId5">
            <a:alphaModFix/>
          </a:blip>
          <a:srcRect b="0" l="0" r="0" t="0"/>
          <a:stretch/>
        </p:blipFill>
        <p:spPr>
          <a:xfrm>
            <a:off x="2605936" y="4675371"/>
            <a:ext cx="268365" cy="268365"/>
          </a:xfrm>
          <a:prstGeom prst="rect">
            <a:avLst/>
          </a:prstGeom>
          <a:noFill/>
          <a:ln>
            <a:noFill/>
          </a:ln>
        </p:spPr>
      </p:pic>
      <p:pic>
        <p:nvPicPr>
          <p:cNvPr descr="Devil face with solid fill with solid fill" id="1852" name="Google Shape;1852;p123"/>
          <p:cNvPicPr preferRelativeResize="0"/>
          <p:nvPr/>
        </p:nvPicPr>
        <p:blipFill rotWithShape="1">
          <a:blip r:embed="rId5">
            <a:alphaModFix/>
          </a:blip>
          <a:srcRect b="0" l="0" r="0" t="0"/>
          <a:stretch/>
        </p:blipFill>
        <p:spPr>
          <a:xfrm>
            <a:off x="2960239" y="4580466"/>
            <a:ext cx="363270" cy="363270"/>
          </a:xfrm>
          <a:prstGeom prst="rect">
            <a:avLst/>
          </a:prstGeom>
          <a:noFill/>
          <a:ln>
            <a:noFill/>
          </a:ln>
        </p:spPr>
      </p:pic>
      <p:pic>
        <p:nvPicPr>
          <p:cNvPr descr="Devil face with solid fill with solid fill" id="1853" name="Google Shape;1853;p123"/>
          <p:cNvPicPr preferRelativeResize="0"/>
          <p:nvPr/>
        </p:nvPicPr>
        <p:blipFill rotWithShape="1">
          <a:blip r:embed="rId5">
            <a:alphaModFix/>
          </a:blip>
          <a:srcRect b="0" l="0" r="0" t="0"/>
          <a:stretch/>
        </p:blipFill>
        <p:spPr>
          <a:xfrm>
            <a:off x="3936505" y="4466192"/>
            <a:ext cx="623454" cy="623454"/>
          </a:xfrm>
          <a:prstGeom prst="rect">
            <a:avLst/>
          </a:prstGeom>
          <a:noFill/>
          <a:ln>
            <a:noFill/>
          </a:ln>
        </p:spPr>
      </p:pic>
      <p:pic>
        <p:nvPicPr>
          <p:cNvPr descr="Devil face with solid fill with solid fill" id="1854" name="Google Shape;1854;p123"/>
          <p:cNvPicPr preferRelativeResize="0"/>
          <p:nvPr/>
        </p:nvPicPr>
        <p:blipFill rotWithShape="1">
          <a:blip r:embed="rId5">
            <a:alphaModFix/>
          </a:blip>
          <a:srcRect b="0" l="0" r="0" t="0"/>
          <a:stretch/>
        </p:blipFill>
        <p:spPr>
          <a:xfrm>
            <a:off x="5146933" y="4426443"/>
            <a:ext cx="623454" cy="623454"/>
          </a:xfrm>
          <a:prstGeom prst="rect">
            <a:avLst/>
          </a:prstGeom>
          <a:noFill/>
          <a:ln>
            <a:noFill/>
          </a:ln>
        </p:spPr>
      </p:pic>
      <p:pic>
        <p:nvPicPr>
          <p:cNvPr descr="Devil face with solid fill with solid fill" id="1855" name="Google Shape;1855;p123"/>
          <p:cNvPicPr preferRelativeResize="0"/>
          <p:nvPr/>
        </p:nvPicPr>
        <p:blipFill rotWithShape="1">
          <a:blip r:embed="rId4">
            <a:alphaModFix/>
          </a:blip>
          <a:srcRect b="0" l="0" r="0" t="0"/>
          <a:stretch/>
        </p:blipFill>
        <p:spPr>
          <a:xfrm>
            <a:off x="6306388" y="4462809"/>
            <a:ext cx="714665" cy="714665"/>
          </a:xfrm>
          <a:prstGeom prst="rect">
            <a:avLst/>
          </a:prstGeom>
          <a:noFill/>
          <a:ln>
            <a:noFill/>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9" name="Shape 1859"/>
        <p:cNvGrpSpPr/>
        <p:nvPr/>
      </p:nvGrpSpPr>
      <p:grpSpPr>
        <a:xfrm>
          <a:off x="0" y="0"/>
          <a:ext cx="0" cy="0"/>
          <a:chOff x="0" y="0"/>
          <a:chExt cx="0" cy="0"/>
        </a:xfrm>
      </p:grpSpPr>
      <p:sp>
        <p:nvSpPr>
          <p:cNvPr id="1860" name="Google Shape;1860;p1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Summary</a:t>
            </a:r>
            <a:endParaRPr/>
          </a:p>
        </p:txBody>
      </p:sp>
      <p:sp>
        <p:nvSpPr>
          <p:cNvPr id="1861" name="Google Shape;1861;p1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field is slowly starting to move from the space where we are only worried about how cool the graphics are </a:t>
            </a:r>
            <a:endParaRPr/>
          </a:p>
          <a:p>
            <a:pPr indent="-228600" lvl="0" marL="228600" rtl="0" algn="l">
              <a:lnSpc>
                <a:spcPct val="90000"/>
              </a:lnSpc>
              <a:spcBef>
                <a:spcPts val="1000"/>
              </a:spcBef>
              <a:spcAft>
                <a:spcPts val="0"/>
              </a:spcAft>
              <a:buClr>
                <a:schemeClr val="dk1"/>
              </a:buClr>
              <a:buSzPts val="2800"/>
              <a:buChar char="•"/>
            </a:pPr>
            <a:r>
              <a:rPr lang="en-US"/>
              <a:t>More work needs to be done to connect to theory to ensure appropriate pedagogy and motivational techniques are being used</a:t>
            </a:r>
            <a:endParaRPr/>
          </a:p>
          <a:p>
            <a:pPr indent="-228600" lvl="0" marL="228600" rtl="0" algn="l">
              <a:lnSpc>
                <a:spcPct val="90000"/>
              </a:lnSpc>
              <a:spcBef>
                <a:spcPts val="1000"/>
              </a:spcBef>
              <a:spcAft>
                <a:spcPts val="0"/>
              </a:spcAft>
              <a:buClr>
                <a:schemeClr val="dk1"/>
              </a:buClr>
              <a:buSzPts val="2800"/>
              <a:buChar char="•"/>
            </a:pPr>
            <a:r>
              <a:rPr lang="en-US"/>
              <a:t>We need to move out of the social comparison space</a:t>
            </a:r>
            <a:endParaRPr/>
          </a:p>
          <a:p>
            <a:pPr indent="-228600" lvl="0" marL="228600" rtl="0" algn="l">
              <a:lnSpc>
                <a:spcPct val="90000"/>
              </a:lnSpc>
              <a:spcBef>
                <a:spcPts val="1000"/>
              </a:spcBef>
              <a:spcAft>
                <a:spcPts val="0"/>
              </a:spcAft>
              <a:buClr>
                <a:schemeClr val="dk1"/>
              </a:buClr>
              <a:buSzPts val="2800"/>
              <a:buChar char="•"/>
            </a:pPr>
            <a:r>
              <a:rPr lang="en-US"/>
              <a:t>There is also room to look at more contextual factors </a:t>
            </a:r>
            <a:endParaRPr/>
          </a:p>
          <a:p>
            <a:pPr indent="-228600" lvl="0" marL="228600" rtl="0" algn="l">
              <a:lnSpc>
                <a:spcPct val="90000"/>
              </a:lnSpc>
              <a:spcBef>
                <a:spcPts val="1000"/>
              </a:spcBef>
              <a:spcAft>
                <a:spcPts val="0"/>
              </a:spcAft>
              <a:buClr>
                <a:schemeClr val="dk1"/>
              </a:buClr>
              <a:buSzPts val="2800"/>
              <a:buChar char="•"/>
            </a:pPr>
            <a:r>
              <a:rPr lang="en-US"/>
              <a:t>We need to think about the STORIES involved with these students so that we can work to make our dashboards more actionable. Not everything will be related to what is happening in the classroom.</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6" name="Shape 1866"/>
        <p:cNvGrpSpPr/>
        <p:nvPr/>
      </p:nvGrpSpPr>
      <p:grpSpPr>
        <a:xfrm>
          <a:off x="0" y="0"/>
          <a:ext cx="0" cy="0"/>
          <a:chOff x="0" y="0"/>
          <a:chExt cx="0" cy="0"/>
        </a:xfrm>
      </p:grpSpPr>
      <p:sp>
        <p:nvSpPr>
          <p:cNvPr id="1867" name="Google Shape;1867;p12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8" name="Google Shape;1868;p125"/>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9" name="Google Shape;1869;p125"/>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0" name="Google Shape;1870;p125"/>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1" name="Google Shape;1871;p125"/>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2" name="Google Shape;1872;p125"/>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3" name="Google Shape;1873;p125"/>
          <p:cNvSpPr txBox="1"/>
          <p:nvPr>
            <p:ph type="ctrTitle"/>
          </p:nvPr>
        </p:nvSpPr>
        <p:spPr>
          <a:xfrm>
            <a:off x="466722" y="586855"/>
            <a:ext cx="3201366" cy="5305945"/>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Calibri"/>
              <a:buNone/>
            </a:pPr>
            <a:r>
              <a:rPr lang="en-US" sz="4000"/>
              <a:t>Intro to Data Vis for Learning Analytics</a:t>
            </a:r>
            <a:br>
              <a:rPr lang="en-US" sz="4000"/>
            </a:br>
            <a:br>
              <a:rPr lang="en-US" sz="4000"/>
            </a:br>
            <a:r>
              <a:rPr lang="en-US" sz="4000"/>
              <a:t>Video H:</a:t>
            </a:r>
            <a:br>
              <a:rPr lang="en-US" sz="4000"/>
            </a:br>
            <a:r>
              <a:rPr lang="en-US" sz="4000"/>
              <a:t>Story Telling with our Example Dashboard</a:t>
            </a:r>
            <a:endParaRPr b="1" sz="4000">
              <a:solidFill>
                <a:srgbClr val="FFFFFF"/>
              </a:solidFill>
              <a:latin typeface="Calibri"/>
              <a:ea typeface="Calibri"/>
              <a:cs typeface="Calibri"/>
              <a:sym typeface="Calibri"/>
            </a:endParaRPr>
          </a:p>
        </p:txBody>
      </p:sp>
      <p:pic>
        <p:nvPicPr>
          <p:cNvPr id="1874" name="Google Shape;1874;p125"/>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875" name="Google Shape;1875;p125"/>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126"/>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881" name="Google Shape;1881;p126"/>
          <p:cNvGraphicFramePr/>
          <p:nvPr/>
        </p:nvGraphicFramePr>
        <p:xfrm>
          <a:off x="6293311" y="79513"/>
          <a:ext cx="3147020" cy="6698974"/>
        </p:xfrm>
        <a:graphic>
          <a:graphicData uri="http://schemas.openxmlformats.org/drawingml/2006/chart">
            <c:chart r:id="rId3"/>
          </a:graphicData>
        </a:graphic>
      </p:graphicFrame>
      <p:graphicFrame>
        <p:nvGraphicFramePr>
          <p:cNvPr id="1882" name="Google Shape;1882;p126"/>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883" name="Google Shape;1883;p126"/>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884" name="Google Shape;1884;p126"/>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885" name="Google Shape;1885;p126"/>
          <p:cNvSpPr txBox="1"/>
          <p:nvPr/>
        </p:nvSpPr>
        <p:spPr>
          <a:xfrm>
            <a:off x="9609667" y="330200"/>
            <a:ext cx="2150533"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1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22 students in Organic Chemistry</a:t>
            </a:r>
            <a:endParaRPr/>
          </a:p>
        </p:txBody>
      </p:sp>
      <p:graphicFrame>
        <p:nvGraphicFramePr>
          <p:cNvPr id="1891" name="Google Shape;1891;p127"/>
          <p:cNvGraphicFramePr/>
          <p:nvPr/>
        </p:nvGraphicFramePr>
        <p:xfrm>
          <a:off x="321972" y="1690688"/>
          <a:ext cx="3000000" cy="3000000"/>
        </p:xfrm>
        <a:graphic>
          <a:graphicData uri="http://schemas.openxmlformats.org/drawingml/2006/table">
            <a:tbl>
              <a:tblPr>
                <a:noFill/>
                <a:tableStyleId>{C06263A9-1D02-4071-8863-661E829A3205}</a:tableStyleId>
              </a:tblPr>
              <a:tblGrid>
                <a:gridCol w="557875"/>
                <a:gridCol w="455625"/>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tblGrid>
              <a:tr h="34995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22</a:t>
                      </a:r>
                      <a:endParaRPr b="0" i="0" sz="8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1</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highlight>
                            <a:srgbClr val="FF0000"/>
                          </a:highlight>
                        </a:rPr>
                        <a:t>60</a:t>
                      </a:r>
                      <a:endParaRPr b="0" i="0" sz="1600" u="none" cap="none" strike="noStrike">
                        <a:solidFill>
                          <a:srgbClr val="000000"/>
                        </a:solidFill>
                        <a:highlight>
                          <a:srgbClr val="FF0000"/>
                        </a:highlight>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45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4</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5</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6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7</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r>
            </a:tbl>
          </a:graphicData>
        </a:graphic>
      </p:graphicFrame>
      <p:sp>
        <p:nvSpPr>
          <p:cNvPr id="1892" name="Google Shape;1892;p127"/>
          <p:cNvSpPr txBox="1"/>
          <p:nvPr/>
        </p:nvSpPr>
        <p:spPr>
          <a:xfrm>
            <a:off x="4430332" y="5422006"/>
            <a:ext cx="5151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Which quizzes are we worried about?</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p1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22 students in Organic Chemistry</a:t>
            </a:r>
            <a:endParaRPr/>
          </a:p>
        </p:txBody>
      </p:sp>
      <p:graphicFrame>
        <p:nvGraphicFramePr>
          <p:cNvPr id="1898" name="Google Shape;1898;p128"/>
          <p:cNvGraphicFramePr/>
          <p:nvPr/>
        </p:nvGraphicFramePr>
        <p:xfrm>
          <a:off x="321972" y="1690688"/>
          <a:ext cx="3000000" cy="3000000"/>
        </p:xfrm>
        <a:graphic>
          <a:graphicData uri="http://schemas.openxmlformats.org/drawingml/2006/table">
            <a:tbl>
              <a:tblPr>
                <a:noFill/>
                <a:tableStyleId>{C06263A9-1D02-4071-8863-661E829A3205}</a:tableStyleId>
              </a:tblPr>
              <a:tblGrid>
                <a:gridCol w="557875"/>
                <a:gridCol w="455625"/>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tblGrid>
              <a:tr h="34995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22</a:t>
                      </a:r>
                      <a:endParaRPr b="0" i="0" sz="8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1</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highlight>
                            <a:srgbClr val="FF0000"/>
                          </a:highlight>
                        </a:rPr>
                        <a:t>60</a:t>
                      </a:r>
                      <a:endParaRPr b="0" i="0" sz="1600" u="none" cap="none" strike="noStrike">
                        <a:solidFill>
                          <a:srgbClr val="000000"/>
                        </a:solidFill>
                        <a:highlight>
                          <a:srgbClr val="FF0000"/>
                        </a:highlight>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45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62</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4</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5</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6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7</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r>
            </a:tbl>
          </a:graphicData>
        </a:graphic>
      </p:graphicFrame>
      <p:sp>
        <p:nvSpPr>
          <p:cNvPr id="1899" name="Google Shape;1899;p128"/>
          <p:cNvSpPr txBox="1"/>
          <p:nvPr/>
        </p:nvSpPr>
        <p:spPr>
          <a:xfrm>
            <a:off x="4430332" y="5422006"/>
            <a:ext cx="5151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Which quizzes are we worried about?</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3" name="Shape 1903"/>
        <p:cNvGrpSpPr/>
        <p:nvPr/>
      </p:nvGrpSpPr>
      <p:grpSpPr>
        <a:xfrm>
          <a:off x="0" y="0"/>
          <a:ext cx="0" cy="0"/>
          <a:chOff x="0" y="0"/>
          <a:chExt cx="0" cy="0"/>
        </a:xfrm>
      </p:grpSpPr>
      <p:sp>
        <p:nvSpPr>
          <p:cNvPr id="1904" name="Google Shape;1904;p1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22 students in Organic Chemistry</a:t>
            </a:r>
            <a:endParaRPr/>
          </a:p>
        </p:txBody>
      </p:sp>
      <p:graphicFrame>
        <p:nvGraphicFramePr>
          <p:cNvPr id="1905" name="Google Shape;1905;p129"/>
          <p:cNvGraphicFramePr/>
          <p:nvPr/>
        </p:nvGraphicFramePr>
        <p:xfrm>
          <a:off x="321972" y="1690688"/>
          <a:ext cx="3000000" cy="3000000"/>
        </p:xfrm>
        <a:graphic>
          <a:graphicData uri="http://schemas.openxmlformats.org/drawingml/2006/table">
            <a:tbl>
              <a:tblPr>
                <a:noFill/>
                <a:tableStyleId>{C06263A9-1D02-4071-8863-661E829A3205}</a:tableStyleId>
              </a:tblPr>
              <a:tblGrid>
                <a:gridCol w="557875"/>
                <a:gridCol w="455625"/>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tblGrid>
              <a:tr h="34995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22</a:t>
                      </a:r>
                      <a:endParaRPr b="0" i="0" sz="8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1</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highlight>
                            <a:srgbClr val="FF0000"/>
                          </a:highlight>
                        </a:rPr>
                        <a:t>60</a:t>
                      </a:r>
                      <a:endParaRPr b="0" i="0" sz="1600" u="none" cap="none" strike="noStrike">
                        <a:solidFill>
                          <a:srgbClr val="000000"/>
                        </a:solidFill>
                        <a:highlight>
                          <a:srgbClr val="FF0000"/>
                        </a:highlight>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45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76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62</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4</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63</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5</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6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68</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7</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r>
            </a:tbl>
          </a:graphicData>
        </a:graphic>
      </p:graphicFrame>
      <p:sp>
        <p:nvSpPr>
          <p:cNvPr id="1906" name="Google Shape;1906;p129"/>
          <p:cNvSpPr txBox="1"/>
          <p:nvPr/>
        </p:nvSpPr>
        <p:spPr>
          <a:xfrm>
            <a:off x="4430332" y="5422006"/>
            <a:ext cx="5151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Which quizzes are we worried about?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3"/>
          <p:cNvSpPr txBox="1"/>
          <p:nvPr/>
        </p:nvSpPr>
        <p:spPr>
          <a:xfrm>
            <a:off x="482600" y="393105"/>
            <a:ext cx="10908695" cy="607179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374151"/>
              </a:buClr>
              <a:buSzPts val="3700"/>
              <a:buFont typeface="Arial"/>
              <a:buNone/>
            </a:pPr>
            <a:r>
              <a:rPr b="1" i="0" lang="en-US" sz="3700">
                <a:solidFill>
                  <a:srgbClr val="374151"/>
                </a:solidFill>
                <a:latin typeface="Arial"/>
                <a:ea typeface="Arial"/>
                <a:cs typeface="Arial"/>
                <a:sym typeface="Arial"/>
              </a:rPr>
              <a:t>Video B: Who is ou</a:t>
            </a:r>
            <a:r>
              <a:rPr b="1" lang="en-US" sz="3700">
                <a:solidFill>
                  <a:srgbClr val="374151"/>
                </a:solidFill>
                <a:latin typeface="Arial"/>
                <a:ea typeface="Arial"/>
                <a:cs typeface="Arial"/>
                <a:sym typeface="Arial"/>
              </a:rPr>
              <a:t>r Audience? </a:t>
            </a:r>
            <a:endParaRPr b="0" i="0" sz="3700">
              <a:solidFill>
                <a:srgbClr val="374151"/>
              </a:solidFill>
              <a:latin typeface="Arial"/>
              <a:ea typeface="Arial"/>
              <a:cs typeface="Arial"/>
              <a:sym typeface="Arial"/>
            </a:endParaRPr>
          </a:p>
          <a:p>
            <a:pPr indent="0" lvl="0" marL="0" marR="0" rtl="0" algn="l">
              <a:lnSpc>
                <a:spcPct val="120000"/>
              </a:lnSpc>
              <a:spcBef>
                <a:spcPts val="0"/>
              </a:spcBef>
              <a:spcAft>
                <a:spcPts val="0"/>
              </a:spcAft>
              <a:buClr>
                <a:srgbClr val="374151"/>
              </a:buClr>
              <a:buSzPts val="1800"/>
              <a:buFont typeface="Arial"/>
              <a:buNone/>
            </a:pPr>
            <a:r>
              <a:rPr b="1" i="0" lang="en-US" sz="1800">
                <a:solidFill>
                  <a:srgbClr val="374151"/>
                </a:solidFill>
                <a:latin typeface="Arial"/>
                <a:ea typeface="Arial"/>
                <a:cs typeface="Arial"/>
                <a:sym typeface="Arial"/>
              </a:rPr>
              <a:t>Objective:</a:t>
            </a:r>
            <a:r>
              <a:rPr b="0" i="0" lang="en-US" sz="1800">
                <a:solidFill>
                  <a:srgbClr val="374151"/>
                </a:solidFill>
                <a:latin typeface="Arial"/>
                <a:ea typeface="Arial"/>
                <a:cs typeface="Arial"/>
                <a:sym typeface="Arial"/>
              </a:rPr>
              <a:t> Who are we designing for and what are their needs and agency?</a:t>
            </a:r>
            <a:endParaRPr/>
          </a:p>
          <a:p>
            <a:pPr indent="0" lvl="0" marL="0" marR="0" rtl="0" algn="l">
              <a:lnSpc>
                <a:spcPct val="120000"/>
              </a:lnSpc>
              <a:spcBef>
                <a:spcPts val="0"/>
              </a:spcBef>
              <a:spcAft>
                <a:spcPts val="0"/>
              </a:spcAft>
              <a:buClr>
                <a:schemeClr val="dk1"/>
              </a:buClr>
              <a:buSzPts val="1800"/>
              <a:buFont typeface="Calibri"/>
              <a:buNone/>
            </a:pPr>
            <a:r>
              <a:t/>
            </a:r>
            <a:endParaRPr b="0" i="0" sz="1800">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Who do we design for?</a:t>
            </a:r>
            <a:endParaRPr/>
          </a:p>
          <a:p>
            <a:pPr indent="-285750" lvl="1" marL="65151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Researchers, stakeholders</a:t>
            </a:r>
            <a:endParaRPr/>
          </a:p>
          <a:p>
            <a:pPr indent="-171450" lvl="1" marL="651510" marR="0" rtl="0" algn="l">
              <a:lnSpc>
                <a:spcPct val="120000"/>
              </a:lnSpc>
              <a:spcBef>
                <a:spcPts val="0"/>
              </a:spcBef>
              <a:spcAft>
                <a:spcPts val="0"/>
              </a:spcAft>
              <a:buClr>
                <a:schemeClr val="dk1"/>
              </a:buClr>
              <a:buSzPts val="1800"/>
              <a:buFont typeface="Arial"/>
              <a:buNone/>
            </a:pPr>
            <a:r>
              <a:t/>
            </a:r>
            <a:endParaRPr b="0"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What data literacy skills might they have?</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Examples from learners, teachers, researchers, doctors</a:t>
            </a:r>
            <a:endParaRPr/>
          </a:p>
          <a:p>
            <a:pPr indent="-171450" lvl="1" marL="788670" marR="0" rtl="0" algn="l">
              <a:lnSpc>
                <a:spcPct val="120000"/>
              </a:lnSpc>
              <a:spcBef>
                <a:spcPts val="0"/>
              </a:spcBef>
              <a:spcAft>
                <a:spcPts val="0"/>
              </a:spcAft>
              <a:buClr>
                <a:schemeClr val="dk1"/>
              </a:buClr>
              <a:buSzPts val="1800"/>
              <a:buFont typeface="Arial"/>
              <a:buNone/>
            </a:pPr>
            <a:r>
              <a:t/>
            </a:r>
            <a:endParaRPr b="0"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What other </a:t>
            </a:r>
            <a:r>
              <a:rPr b="1" lang="en-US" sz="1800">
                <a:solidFill>
                  <a:srgbClr val="374151"/>
                </a:solidFill>
                <a:latin typeface="Arial"/>
                <a:ea typeface="Arial"/>
                <a:cs typeface="Arial"/>
                <a:sym typeface="Arial"/>
              </a:rPr>
              <a:t>considerations do we need to account for</a:t>
            </a:r>
            <a:r>
              <a:rPr b="1" i="0" lang="en-US" sz="1800">
                <a:solidFill>
                  <a:srgbClr val="374151"/>
                </a:solidFill>
                <a:latin typeface="Arial"/>
                <a:ea typeface="Arial"/>
                <a:cs typeface="Arial"/>
                <a:sym typeface="Arial"/>
              </a:rPr>
              <a:t>?</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Agency</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Actionability, Learning Theories, &amp; Motivational Theories</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Timing</a:t>
            </a:r>
            <a:endParaRPr/>
          </a:p>
          <a:p>
            <a:pPr indent="-171450" lvl="1" marL="788670" marR="0" rtl="0" algn="l">
              <a:lnSpc>
                <a:spcPct val="120000"/>
              </a:lnSpc>
              <a:spcBef>
                <a:spcPts val="0"/>
              </a:spcBef>
              <a:spcAft>
                <a:spcPts val="0"/>
              </a:spcAft>
              <a:buClr>
                <a:schemeClr val="dk1"/>
              </a:buClr>
              <a:buSzPts val="1800"/>
              <a:buFont typeface="Arial"/>
              <a:buNone/>
            </a:pPr>
            <a:r>
              <a:t/>
            </a:r>
            <a:endParaRPr b="0"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Examples</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What is actionable in this dashboard?</a:t>
            </a:r>
            <a:endParaRPr b="0" i="0" sz="1800" u="none" cap="none" strike="noStrike">
              <a:solidFill>
                <a:srgbClr val="374151"/>
              </a:solidFill>
              <a:latin typeface="Arial"/>
              <a:ea typeface="Arial"/>
              <a:cs typeface="Arial"/>
              <a:sym typeface="Arial"/>
            </a:endParaRPr>
          </a:p>
          <a:p>
            <a:pPr indent="0" lvl="1" marL="502919" marR="0" rtl="0" algn="l">
              <a:lnSpc>
                <a:spcPct val="120000"/>
              </a:lnSpc>
              <a:spcBef>
                <a:spcPts val="0"/>
              </a:spcBef>
              <a:spcAft>
                <a:spcPts val="0"/>
              </a:spcAft>
              <a:buNone/>
            </a:pPr>
            <a:r>
              <a:t/>
            </a:r>
            <a:endParaRPr b="0" i="0" sz="1800" u="none" cap="none" strike="noStrike">
              <a:solidFill>
                <a:srgbClr val="374151"/>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sp>
        <p:nvSpPr>
          <p:cNvPr id="1912" name="Google Shape;1912;p1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22 students in Organic Chemistry</a:t>
            </a:r>
            <a:endParaRPr/>
          </a:p>
        </p:txBody>
      </p:sp>
      <p:graphicFrame>
        <p:nvGraphicFramePr>
          <p:cNvPr id="1913" name="Google Shape;1913;p130"/>
          <p:cNvGraphicFramePr/>
          <p:nvPr/>
        </p:nvGraphicFramePr>
        <p:xfrm>
          <a:off x="321972" y="1690688"/>
          <a:ext cx="3000000" cy="3000000"/>
        </p:xfrm>
        <a:graphic>
          <a:graphicData uri="http://schemas.openxmlformats.org/drawingml/2006/table">
            <a:tbl>
              <a:tblPr>
                <a:noFill/>
                <a:tableStyleId>{C06263A9-1D02-4071-8863-661E829A3205}</a:tableStyleId>
              </a:tblPr>
              <a:tblGrid>
                <a:gridCol w="557875"/>
                <a:gridCol w="455625"/>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gridCol w="506750"/>
              </a:tblGrid>
              <a:tr h="349950">
                <a:tc>
                  <a:txBody>
                    <a:bodyPr/>
                    <a:lstStyle/>
                    <a:p>
                      <a:pPr indent="0" lvl="0" marL="0" marR="0" rtl="0" algn="l">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12</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13</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14</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15</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16</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17</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18</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19</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20</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21</a:t>
                      </a:r>
                      <a:endParaRPr b="0" i="0" sz="8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l">
                        <a:spcBef>
                          <a:spcPts val="0"/>
                        </a:spcBef>
                        <a:spcAft>
                          <a:spcPts val="0"/>
                        </a:spcAft>
                        <a:buNone/>
                      </a:pPr>
                      <a:r>
                        <a:rPr lang="en-US" sz="800" u="none" cap="none" strike="noStrike"/>
                        <a:t>student 22</a:t>
                      </a:r>
                      <a:endParaRPr b="0" i="0" sz="8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1</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99</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Quis 2</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3</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c>
                  <a:txBody>
                    <a:bodyPr/>
                    <a:lstStyle/>
                    <a:p>
                      <a:pPr indent="0" lvl="0" marL="0" marR="0" rtl="0" algn="r">
                        <a:spcBef>
                          <a:spcPts val="0"/>
                        </a:spcBef>
                        <a:spcAft>
                          <a:spcPts val="0"/>
                        </a:spcAft>
                        <a:buNone/>
                      </a:pPr>
                      <a:r>
                        <a:rPr lang="en-US" sz="1600" u="none" cap="none" strike="noStrike"/>
                        <a:t>100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highlight>
                            <a:srgbClr val="FF0000"/>
                          </a:highlight>
                        </a:rPr>
                        <a:t>60</a:t>
                      </a:r>
                      <a:endParaRPr b="0" i="0" sz="1600" u="none" cap="none" strike="noStrike">
                        <a:solidFill>
                          <a:srgbClr val="000000"/>
                        </a:solidFill>
                        <a:highlight>
                          <a:srgbClr val="FF0000"/>
                        </a:highlight>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70</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45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76</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62</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4</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63</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5</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83</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6 </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r>
              <a:tr h="349950">
                <a:tc>
                  <a:txBody>
                    <a:bodyPr/>
                    <a:lstStyle/>
                    <a:p>
                      <a:pPr indent="0" lvl="0" marL="0" marR="0" rtl="0" algn="l">
                        <a:spcBef>
                          <a:spcPts val="0"/>
                        </a:spcBef>
                        <a:spcAft>
                          <a:spcPts val="0"/>
                        </a:spcAft>
                        <a:buNone/>
                      </a:pPr>
                      <a:r>
                        <a:rPr lang="en-US" sz="1400" u="none" cap="none" strike="noStrike"/>
                        <a:t>Quiz 7</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r>
              <a:tr h="349950">
                <a:tc>
                  <a:txBody>
                    <a:bodyPr/>
                    <a:lstStyle/>
                    <a:p>
                      <a:pPr indent="0" lvl="0" marL="0" marR="0" rtl="0" algn="l">
                        <a:spcBef>
                          <a:spcPts val="0"/>
                        </a:spcBef>
                        <a:spcAft>
                          <a:spcPts val="0"/>
                        </a:spcAft>
                        <a:buNone/>
                      </a:pPr>
                      <a:r>
                        <a:rPr lang="en-US" sz="1400" u="none" cap="none" strike="noStrike"/>
                        <a:t>Quiz 8</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89</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80</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75</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68</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0000"/>
                    </a:solidFill>
                  </a:tcPr>
                </a:tc>
                <a:tc>
                  <a:txBody>
                    <a:bodyPr/>
                    <a:lstStyle/>
                    <a:p>
                      <a:pPr indent="0" lvl="0" marL="0" marR="0" rtl="0" algn="r">
                        <a:spcBef>
                          <a:spcPts val="0"/>
                        </a:spcBef>
                        <a:spcAft>
                          <a:spcPts val="0"/>
                        </a:spcAft>
                        <a:buNone/>
                      </a:pPr>
                      <a:r>
                        <a:rPr lang="en-US" sz="1600" u="none" cap="none" strike="noStrike"/>
                        <a:t>71</a:t>
                      </a:r>
                      <a:endParaRPr b="0" i="0" sz="1600" u="none" cap="none" strike="noStrike">
                        <a:solidFill>
                          <a:srgbClr val="000000"/>
                        </a:solidFill>
                        <a:latin typeface="Calibri"/>
                        <a:ea typeface="Calibri"/>
                        <a:cs typeface="Calibri"/>
                        <a:sym typeface="Calibri"/>
                      </a:endParaRPr>
                    </a:p>
                  </a:txBody>
                  <a:tcPr marT="5275" marB="0" marR="5275" marL="5275" anchor="b">
                    <a:solidFill>
                      <a:srgbClr val="FFFF00"/>
                    </a:solidFill>
                  </a:tcPr>
                </a:tc>
              </a:tr>
              <a:tr h="349950">
                <a:tc>
                  <a:txBody>
                    <a:bodyPr/>
                    <a:lstStyle/>
                    <a:p>
                      <a:pPr indent="0" lvl="0" marL="0" marR="0" rtl="0" algn="l">
                        <a:spcBef>
                          <a:spcPts val="0"/>
                        </a:spcBef>
                        <a:spcAft>
                          <a:spcPts val="0"/>
                        </a:spcAft>
                        <a:buNone/>
                      </a:pPr>
                      <a:r>
                        <a:rPr lang="en-US" sz="1400" u="none" cap="none" strike="noStrike"/>
                        <a:t>Quiz 9</a:t>
                      </a:r>
                      <a:endParaRPr b="0" i="0" sz="14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96</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93</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84</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87</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98</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91</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72</a:t>
                      </a:r>
                      <a:endParaRPr b="0" i="0" sz="1600" u="none" cap="none" strike="noStrike">
                        <a:solidFill>
                          <a:srgbClr val="000000"/>
                        </a:solidFill>
                        <a:latin typeface="Calibri"/>
                        <a:ea typeface="Calibri"/>
                        <a:cs typeface="Calibri"/>
                        <a:sym typeface="Calibri"/>
                      </a:endParaRPr>
                    </a:p>
                  </a:txBody>
                  <a:tcPr marT="5275" marB="0" marR="5275" marL="5275" anchor="b"/>
                </a:tc>
                <a:tc>
                  <a:txBody>
                    <a:bodyPr/>
                    <a:lstStyle/>
                    <a:p>
                      <a:pPr indent="0" lvl="0" marL="0" marR="0" rtl="0" algn="r">
                        <a:spcBef>
                          <a:spcPts val="0"/>
                        </a:spcBef>
                        <a:spcAft>
                          <a:spcPts val="0"/>
                        </a:spcAft>
                        <a:buNone/>
                      </a:pPr>
                      <a:r>
                        <a:rPr lang="en-US" sz="1600" u="none" cap="none" strike="noStrike"/>
                        <a:t>85</a:t>
                      </a:r>
                      <a:endParaRPr b="0" i="0" sz="1600" u="none" cap="none" strike="noStrike">
                        <a:solidFill>
                          <a:srgbClr val="000000"/>
                        </a:solidFill>
                        <a:latin typeface="Calibri"/>
                        <a:ea typeface="Calibri"/>
                        <a:cs typeface="Calibri"/>
                        <a:sym typeface="Calibri"/>
                      </a:endParaRPr>
                    </a:p>
                  </a:txBody>
                  <a:tcPr marT="5275" marB="0" marR="5275" marL="5275" anchor="b"/>
                </a:tc>
              </a:tr>
            </a:tbl>
          </a:graphicData>
        </a:graphic>
      </p:graphicFrame>
      <p:sp>
        <p:nvSpPr>
          <p:cNvPr id="1914" name="Google Shape;1914;p130"/>
          <p:cNvSpPr txBox="1"/>
          <p:nvPr/>
        </p:nvSpPr>
        <p:spPr>
          <a:xfrm>
            <a:off x="4430332" y="5422006"/>
            <a:ext cx="515155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Which quizzes are we worried about?</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Story-telling goes better with names…</a:t>
            </a:r>
            <a:endParaRPr/>
          </a:p>
        </p:txBody>
      </p:sp>
      <p:sp>
        <p:nvSpPr>
          <p:cNvPr id="1920" name="Google Shape;1920;p1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Student 21 is </a:t>
            </a:r>
            <a:r>
              <a:rPr b="1" lang="en-US"/>
              <a:t>Jerry</a:t>
            </a:r>
            <a:endParaRPr/>
          </a:p>
          <a:p>
            <a:pPr indent="-228600" lvl="0" marL="228600" rtl="0" algn="l">
              <a:lnSpc>
                <a:spcPct val="90000"/>
              </a:lnSpc>
              <a:spcBef>
                <a:spcPts val="1000"/>
              </a:spcBef>
              <a:spcAft>
                <a:spcPts val="0"/>
              </a:spcAft>
              <a:buClr>
                <a:schemeClr val="dk1"/>
              </a:buClr>
              <a:buSzPts val="2800"/>
              <a:buChar char="•"/>
            </a:pPr>
            <a:r>
              <a:rPr lang="en-US"/>
              <a:t>Student 7 is </a:t>
            </a:r>
            <a:r>
              <a:rPr b="1" lang="en-US"/>
              <a:t>Freddy</a:t>
            </a:r>
            <a:endParaRPr/>
          </a:p>
          <a:p>
            <a:pPr indent="-228600" lvl="0" marL="228600" rtl="0" algn="l">
              <a:lnSpc>
                <a:spcPct val="90000"/>
              </a:lnSpc>
              <a:spcBef>
                <a:spcPts val="1000"/>
              </a:spcBef>
              <a:spcAft>
                <a:spcPts val="0"/>
              </a:spcAft>
              <a:buClr>
                <a:schemeClr val="dk1"/>
              </a:buClr>
              <a:buSzPts val="2800"/>
              <a:buChar char="•"/>
            </a:pPr>
            <a:r>
              <a:rPr lang="en-US"/>
              <a:t>Student 17 is </a:t>
            </a:r>
            <a:r>
              <a:rPr b="1" lang="en-US"/>
              <a:t>June</a:t>
            </a:r>
            <a:endParaRPr/>
          </a:p>
          <a:p>
            <a:pPr indent="-228600" lvl="0" marL="228600" rtl="0" algn="l">
              <a:lnSpc>
                <a:spcPct val="90000"/>
              </a:lnSpc>
              <a:spcBef>
                <a:spcPts val="1000"/>
              </a:spcBef>
              <a:spcAft>
                <a:spcPts val="0"/>
              </a:spcAft>
              <a:buClr>
                <a:schemeClr val="dk1"/>
              </a:buClr>
              <a:buSzPts val="2800"/>
              <a:buChar char="•"/>
            </a:pPr>
            <a:r>
              <a:rPr lang="en-US"/>
              <a:t>Student 13 is </a:t>
            </a:r>
            <a:r>
              <a:rPr b="1" lang="en-US"/>
              <a:t>Rajit</a:t>
            </a:r>
            <a:endParaRPr/>
          </a:p>
          <a:p>
            <a:pPr indent="-228600" lvl="0" marL="228600" rtl="0" algn="l">
              <a:lnSpc>
                <a:spcPct val="90000"/>
              </a:lnSpc>
              <a:spcBef>
                <a:spcPts val="1000"/>
              </a:spcBef>
              <a:spcAft>
                <a:spcPts val="0"/>
              </a:spcAft>
              <a:buClr>
                <a:schemeClr val="dk1"/>
              </a:buClr>
              <a:buSzPts val="2800"/>
              <a:buChar char="•"/>
            </a:pPr>
            <a:r>
              <a:rPr lang="en-US"/>
              <a:t>Student 22 is </a:t>
            </a:r>
            <a:r>
              <a:rPr b="1" lang="en-US"/>
              <a:t>Laura</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4" name="Shape 1924"/>
        <p:cNvGrpSpPr/>
        <p:nvPr/>
      </p:nvGrpSpPr>
      <p:grpSpPr>
        <a:xfrm>
          <a:off x="0" y="0"/>
          <a:ext cx="0" cy="0"/>
          <a:chOff x="0" y="0"/>
          <a:chExt cx="0" cy="0"/>
        </a:xfrm>
      </p:grpSpPr>
      <p:sp>
        <p:nvSpPr>
          <p:cNvPr id="1925" name="Google Shape;1925;p1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1)</a:t>
            </a:r>
            <a:endParaRPr/>
          </a:p>
        </p:txBody>
      </p:sp>
      <p:sp>
        <p:nvSpPr>
          <p:cNvPr id="1926" name="Google Shape;1926;p1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…there was an organic chemistry class at BigState University</a:t>
            </a:r>
            <a:r>
              <a:rPr baseline="30000" lang="en-US"/>
              <a:t>TM</a:t>
            </a:r>
            <a:r>
              <a:rPr lang="en-US"/>
              <a:t> that had 22 students.  Through an early alert system in the class dashboard, five were highlighted as being likely to fail the final exam. Their names were Jerry, Laura, June, Rajit, and Freddy. </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0" name="Shape 1930"/>
        <p:cNvGrpSpPr/>
        <p:nvPr/>
      </p:nvGrpSpPr>
      <p:grpSpPr>
        <a:xfrm>
          <a:off x="0" y="0"/>
          <a:ext cx="0" cy="0"/>
          <a:chOff x="0" y="0"/>
          <a:chExt cx="0" cy="0"/>
        </a:xfrm>
      </p:grpSpPr>
      <p:sp>
        <p:nvSpPr>
          <p:cNvPr id="1931" name="Google Shape;1931;p133"/>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932" name="Google Shape;1932;p133"/>
          <p:cNvGraphicFramePr/>
          <p:nvPr/>
        </p:nvGraphicFramePr>
        <p:xfrm>
          <a:off x="6293311" y="79513"/>
          <a:ext cx="3147020" cy="6698974"/>
        </p:xfrm>
        <a:graphic>
          <a:graphicData uri="http://schemas.openxmlformats.org/drawingml/2006/chart">
            <c:chart r:id="rId3"/>
          </a:graphicData>
        </a:graphic>
      </p:graphicFrame>
      <p:graphicFrame>
        <p:nvGraphicFramePr>
          <p:cNvPr id="1933" name="Google Shape;1933;p133"/>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934" name="Google Shape;1934;p133"/>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935" name="Google Shape;1935;p133"/>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936" name="Google Shape;1936;p133"/>
          <p:cNvSpPr txBox="1"/>
          <p:nvPr/>
        </p:nvSpPr>
        <p:spPr>
          <a:xfrm>
            <a:off x="9609667" y="330200"/>
            <a:ext cx="2150533"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937" name="Google Shape;1937;p133"/>
          <p:cNvSpPr txBox="1"/>
          <p:nvPr/>
        </p:nvSpPr>
        <p:spPr>
          <a:xfrm>
            <a:off x="6298835" y="6254955"/>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Jerry</a:t>
            </a:r>
            <a:endParaRPr/>
          </a:p>
        </p:txBody>
      </p:sp>
      <p:sp>
        <p:nvSpPr>
          <p:cNvPr id="1938" name="Google Shape;1938;p133"/>
          <p:cNvSpPr txBox="1"/>
          <p:nvPr/>
        </p:nvSpPr>
        <p:spPr>
          <a:xfrm>
            <a:off x="6276379" y="5923756"/>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June</a:t>
            </a:r>
            <a:endParaRPr/>
          </a:p>
        </p:txBody>
      </p:sp>
      <p:sp>
        <p:nvSpPr>
          <p:cNvPr id="1939" name="Google Shape;1939;p133"/>
          <p:cNvSpPr txBox="1"/>
          <p:nvPr/>
        </p:nvSpPr>
        <p:spPr>
          <a:xfrm>
            <a:off x="6267911" y="2423081"/>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Laura</a:t>
            </a:r>
            <a:endParaRPr/>
          </a:p>
        </p:txBody>
      </p:sp>
      <p:sp>
        <p:nvSpPr>
          <p:cNvPr id="1940" name="Google Shape;1940;p133"/>
          <p:cNvSpPr txBox="1"/>
          <p:nvPr/>
        </p:nvSpPr>
        <p:spPr>
          <a:xfrm>
            <a:off x="6293313" y="5207524"/>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Rajit</a:t>
            </a:r>
            <a:endParaRPr/>
          </a:p>
        </p:txBody>
      </p:sp>
      <p:sp>
        <p:nvSpPr>
          <p:cNvPr id="1941" name="Google Shape;1941;p133"/>
          <p:cNvSpPr txBox="1"/>
          <p:nvPr/>
        </p:nvSpPr>
        <p:spPr>
          <a:xfrm>
            <a:off x="6259446" y="3976946"/>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Freddy</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5" name="Shape 1945"/>
        <p:cNvGrpSpPr/>
        <p:nvPr/>
      </p:nvGrpSpPr>
      <p:grpSpPr>
        <a:xfrm>
          <a:off x="0" y="0"/>
          <a:ext cx="0" cy="0"/>
          <a:chOff x="0" y="0"/>
          <a:chExt cx="0" cy="0"/>
        </a:xfrm>
      </p:grpSpPr>
      <p:sp>
        <p:nvSpPr>
          <p:cNvPr id="1946" name="Google Shape;1946;p1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2)</a:t>
            </a:r>
            <a:endParaRPr/>
          </a:p>
        </p:txBody>
      </p:sp>
      <p:sp>
        <p:nvSpPr>
          <p:cNvPr id="1947" name="Google Shape;1947;p1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Jerry seems to be doing the worst. He did okay on the first two quizzes, but he’s been scoring lower since then.  </a:t>
            </a:r>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1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1953" name="Google Shape;1953;p135"/>
          <p:cNvGraphicFramePr/>
          <p:nvPr/>
        </p:nvGraphicFramePr>
        <p:xfrm>
          <a:off x="838200" y="1447800"/>
          <a:ext cx="10515600" cy="5045075"/>
        </p:xfrm>
        <a:graphic>
          <a:graphicData uri="http://schemas.openxmlformats.org/drawingml/2006/chart">
            <c:chart r:id="rId3"/>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p1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Org. Chem Quiz Averages</a:t>
            </a:r>
            <a:endParaRPr/>
          </a:p>
        </p:txBody>
      </p:sp>
      <p:graphicFrame>
        <p:nvGraphicFramePr>
          <p:cNvPr id="1959" name="Google Shape;1959;p136"/>
          <p:cNvGraphicFramePr/>
          <p:nvPr/>
        </p:nvGraphicFramePr>
        <p:xfrm>
          <a:off x="838200" y="1825625"/>
          <a:ext cx="10515600" cy="4351338"/>
        </p:xfrm>
        <a:graphic>
          <a:graphicData uri="http://schemas.openxmlformats.org/drawingml/2006/chart">
            <c:chart r:id="rId3"/>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1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 vs. Class</a:t>
            </a:r>
            <a:endParaRPr/>
          </a:p>
        </p:txBody>
      </p:sp>
      <p:graphicFrame>
        <p:nvGraphicFramePr>
          <p:cNvPr id="1965" name="Google Shape;1965;p137"/>
          <p:cNvGraphicFramePr/>
          <p:nvPr/>
        </p:nvGraphicFramePr>
        <p:xfrm>
          <a:off x="838200" y="1447800"/>
          <a:ext cx="10515600" cy="5045075"/>
        </p:xfrm>
        <a:graphic>
          <a:graphicData uri="http://schemas.openxmlformats.org/drawingml/2006/chart">
            <c:chart r:id="rId3"/>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9" name="Shape 1969"/>
        <p:cNvGrpSpPr/>
        <p:nvPr/>
      </p:nvGrpSpPr>
      <p:grpSpPr>
        <a:xfrm>
          <a:off x="0" y="0"/>
          <a:ext cx="0" cy="0"/>
          <a:chOff x="0" y="0"/>
          <a:chExt cx="0" cy="0"/>
        </a:xfrm>
      </p:grpSpPr>
      <p:sp>
        <p:nvSpPr>
          <p:cNvPr id="1970" name="Google Shape;1970;p1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 vs. Class</a:t>
            </a:r>
            <a:endParaRPr/>
          </a:p>
        </p:txBody>
      </p:sp>
      <p:graphicFrame>
        <p:nvGraphicFramePr>
          <p:cNvPr id="1971" name="Google Shape;1971;p138"/>
          <p:cNvGraphicFramePr/>
          <p:nvPr/>
        </p:nvGraphicFramePr>
        <p:xfrm>
          <a:off x="838200" y="1447800"/>
          <a:ext cx="10515600" cy="5045075"/>
        </p:xfrm>
        <a:graphic>
          <a:graphicData uri="http://schemas.openxmlformats.org/drawingml/2006/chart">
            <c:chart r:id="rId3"/>
          </a:graphicData>
        </a:graphic>
      </p:graphicFrame>
      <p:sp>
        <p:nvSpPr>
          <p:cNvPr id="1972" name="Google Shape;1972;p138"/>
          <p:cNvSpPr/>
          <p:nvPr/>
        </p:nvSpPr>
        <p:spPr>
          <a:xfrm>
            <a:off x="1257300" y="1885950"/>
            <a:ext cx="9963150" cy="1257300"/>
          </a:xfrm>
          <a:prstGeom prst="rect">
            <a:avLst/>
          </a:prstGeom>
          <a:solidFill>
            <a:schemeClr val="accent1">
              <a:alpha val="30980"/>
            </a:schemeClr>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6" name="Shape 1976"/>
        <p:cNvGrpSpPr/>
        <p:nvPr/>
      </p:nvGrpSpPr>
      <p:grpSpPr>
        <a:xfrm>
          <a:off x="0" y="0"/>
          <a:ext cx="0" cy="0"/>
          <a:chOff x="0" y="0"/>
          <a:chExt cx="0" cy="0"/>
        </a:xfrm>
      </p:grpSpPr>
      <p:sp>
        <p:nvSpPr>
          <p:cNvPr id="1977" name="Google Shape;1977;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1978" name="Google Shape;1978;p139"/>
          <p:cNvGraphicFramePr/>
          <p:nvPr/>
        </p:nvGraphicFramePr>
        <p:xfrm>
          <a:off x="838200" y="1447800"/>
          <a:ext cx="10515600" cy="5045075"/>
        </p:xfrm>
        <a:graphic>
          <a:graphicData uri="http://schemas.openxmlformats.org/drawingml/2006/chart">
            <c:chart r:id="rId3"/>
          </a:graphicData>
        </a:graphic>
      </p:graphicFrame>
      <p:sp>
        <p:nvSpPr>
          <p:cNvPr id="1979" name="Google Shape;1979;p139"/>
          <p:cNvSpPr/>
          <p:nvPr/>
        </p:nvSpPr>
        <p:spPr>
          <a:xfrm>
            <a:off x="1257300" y="1885950"/>
            <a:ext cx="9963150" cy="1257300"/>
          </a:xfrm>
          <a:prstGeom prst="rect">
            <a:avLst/>
          </a:prstGeom>
          <a:solidFill>
            <a:schemeClr val="accent1">
              <a:alpha val="30980"/>
            </a:schemeClr>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pic>
        <p:nvPicPr>
          <p:cNvPr id="194" name="Google Shape;194;p14"/>
          <p:cNvPicPr preferRelativeResize="0"/>
          <p:nvPr/>
        </p:nvPicPr>
        <p:blipFill rotWithShape="1">
          <a:blip r:embed="rId3">
            <a:alphaModFix/>
          </a:blip>
          <a:srcRect b="2046" l="0" r="0" t="15537"/>
          <a:stretch/>
        </p:blipFill>
        <p:spPr>
          <a:xfrm>
            <a:off x="20" y="10"/>
            <a:ext cx="12191980" cy="6857990"/>
          </a:xfrm>
          <a:prstGeom prst="rect">
            <a:avLst/>
          </a:prstGeom>
          <a:noFill/>
          <a:ln>
            <a:noFill/>
          </a:ln>
        </p:spPr>
      </p:pic>
      <p:sp>
        <p:nvSpPr>
          <p:cNvPr id="195" name="Google Shape;195;p14"/>
          <p:cNvSpPr/>
          <p:nvPr/>
        </p:nvSpPr>
        <p:spPr>
          <a:xfrm>
            <a:off x="0" y="0"/>
            <a:ext cx="12192000" cy="6858000"/>
          </a:xfrm>
          <a:prstGeom prst="rect">
            <a:avLst/>
          </a:prstGeom>
          <a:gradFill>
            <a:gsLst>
              <a:gs pos="0">
                <a:srgbClr val="E7E6E6">
                  <a:alpha val="67843"/>
                </a:srgbClr>
              </a:gs>
              <a:gs pos="10000">
                <a:srgbClr val="E7E6E6">
                  <a:alpha val="67843"/>
                </a:srgbClr>
              </a:gs>
              <a:gs pos="85000">
                <a:srgbClr val="E7E6E6">
                  <a:alpha val="96862"/>
                </a:srgbClr>
              </a:gs>
              <a:gs pos="100000">
                <a:srgbClr val="E7E6E6">
                  <a:alpha val="96862"/>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Dashboards for WHOM?</a:t>
            </a:r>
            <a:endParaRPr/>
          </a:p>
        </p:txBody>
      </p:sp>
      <p:grpSp>
        <p:nvGrpSpPr>
          <p:cNvPr id="197" name="Google Shape;197;p14"/>
          <p:cNvGrpSpPr/>
          <p:nvPr/>
        </p:nvGrpSpPr>
        <p:grpSpPr>
          <a:xfrm>
            <a:off x="838200" y="1881659"/>
            <a:ext cx="10515600" cy="4239269"/>
            <a:chOff x="0" y="56034"/>
            <a:chExt cx="10515600" cy="4239269"/>
          </a:xfrm>
        </p:grpSpPr>
        <p:sp>
          <p:nvSpPr>
            <p:cNvPr id="198" name="Google Shape;198;p14"/>
            <p:cNvSpPr/>
            <p:nvPr/>
          </p:nvSpPr>
          <p:spPr>
            <a:xfrm>
              <a:off x="0" y="365994"/>
              <a:ext cx="10515600" cy="5292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525780" y="56034"/>
              <a:ext cx="7360920" cy="61992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txBox="1"/>
            <p:nvPr/>
          </p:nvSpPr>
          <p:spPr>
            <a:xfrm>
              <a:off x="556042" y="86296"/>
              <a:ext cx="7300396" cy="55939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Visualizations for discovery (e.g., RESEARCHERS)</a:t>
              </a:r>
              <a:endParaRPr/>
            </a:p>
          </p:txBody>
        </p:sp>
        <p:sp>
          <p:nvSpPr>
            <p:cNvPr id="201" name="Google Shape;201;p14"/>
            <p:cNvSpPr/>
            <p:nvPr/>
          </p:nvSpPr>
          <p:spPr>
            <a:xfrm>
              <a:off x="0" y="1318554"/>
              <a:ext cx="10515600" cy="2976749"/>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txBox="1"/>
            <p:nvPr/>
          </p:nvSpPr>
          <p:spPr>
            <a:xfrm>
              <a:off x="0" y="1318554"/>
              <a:ext cx="10515600" cy="2976749"/>
            </a:xfrm>
            <a:prstGeom prst="rect">
              <a:avLst/>
            </a:prstGeom>
            <a:noFill/>
            <a:ln>
              <a:noFill/>
            </a:ln>
          </p:spPr>
          <p:txBody>
            <a:bodyPr anchorCtr="0" anchor="t" bIns="149350" lIns="816125" spcFirstLastPara="1" rIns="816125" wrap="square" tIns="437375">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TEACHERS</a:t>
              </a:r>
              <a:endParaRPr/>
            </a:p>
            <a:p>
              <a:pPr indent="-228600" lvl="1" marL="228600" marR="0" rtl="0" algn="l">
                <a:lnSpc>
                  <a:spcPct val="90000"/>
                </a:lnSpc>
                <a:spcBef>
                  <a:spcPts val="315"/>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LEARNERS</a:t>
              </a:r>
              <a:endParaRPr/>
            </a:p>
            <a:p>
              <a:pPr indent="-228600" lvl="1" marL="228600" marR="0" rtl="0" algn="l">
                <a:lnSpc>
                  <a:spcPct val="90000"/>
                </a:lnSpc>
                <a:spcBef>
                  <a:spcPts val="315"/>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PARENTS</a:t>
              </a:r>
              <a:endParaRPr/>
            </a:p>
            <a:p>
              <a:pPr indent="-228600" lvl="1" marL="228600" marR="0" rtl="0" algn="l">
                <a:lnSpc>
                  <a:spcPct val="90000"/>
                </a:lnSpc>
                <a:spcBef>
                  <a:spcPts val="315"/>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PRINCIPALS</a:t>
              </a:r>
              <a:endParaRPr/>
            </a:p>
            <a:p>
              <a:pPr indent="-228600" lvl="1" marL="228600" marR="0" rtl="0" algn="l">
                <a:lnSpc>
                  <a:spcPct val="90000"/>
                </a:lnSpc>
                <a:spcBef>
                  <a:spcPts val="315"/>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GUIDANCE COUNESELOS</a:t>
              </a:r>
              <a:endParaRPr/>
            </a:p>
            <a:p>
              <a:pPr indent="-228600" lvl="1" marL="228600" marR="0" rtl="0" algn="l">
                <a:lnSpc>
                  <a:spcPct val="90000"/>
                </a:lnSpc>
                <a:spcBef>
                  <a:spcPts val="315"/>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SUPERINTENDENTS</a:t>
              </a:r>
              <a:endParaRPr/>
            </a:p>
            <a:p>
              <a:pPr indent="-228600" lvl="1" marL="228600" marR="0" rtl="0" algn="l">
                <a:lnSpc>
                  <a:spcPct val="90000"/>
                </a:lnSpc>
                <a:spcBef>
                  <a:spcPts val="315"/>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OTHER ADMINISTRATORS/STAKEHOLDERS</a:t>
              </a:r>
              <a:endParaRPr/>
            </a:p>
          </p:txBody>
        </p:sp>
        <p:sp>
          <p:nvSpPr>
            <p:cNvPr id="203" name="Google Shape;203;p14"/>
            <p:cNvSpPr/>
            <p:nvPr/>
          </p:nvSpPr>
          <p:spPr>
            <a:xfrm>
              <a:off x="525780" y="1008594"/>
              <a:ext cx="7360920" cy="61992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txBox="1"/>
            <p:nvPr/>
          </p:nvSpPr>
          <p:spPr>
            <a:xfrm>
              <a:off x="556042" y="1038856"/>
              <a:ext cx="7300396" cy="559396"/>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Visualizations for learning applications (e.g., EVERYONE ELSE)</a:t>
              </a:r>
              <a:endParaRPr/>
            </a:p>
          </p:txBody>
        </p:sp>
      </p:gr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3" name="Shape 1983"/>
        <p:cNvGrpSpPr/>
        <p:nvPr/>
      </p:nvGrpSpPr>
      <p:grpSpPr>
        <a:xfrm>
          <a:off x="0" y="0"/>
          <a:ext cx="0" cy="0"/>
          <a:chOff x="0" y="0"/>
          <a:chExt cx="0" cy="0"/>
        </a:xfrm>
      </p:grpSpPr>
      <p:cxnSp>
        <p:nvCxnSpPr>
          <p:cNvPr id="1984" name="Google Shape;1984;p140"/>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85" name="Google Shape;1985;p140"/>
          <p:cNvCxnSpPr/>
          <p:nvPr/>
        </p:nvCxnSpPr>
        <p:spPr>
          <a:xfrm>
            <a:off x="3888905"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86" name="Google Shape;1986;p140"/>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87" name="Google Shape;1987;p140"/>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88" name="Google Shape;1988;p140"/>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89" name="Google Shape;1989;p140"/>
          <p:cNvCxnSpPr/>
          <p:nvPr/>
        </p:nvCxnSpPr>
        <p:spPr>
          <a:xfrm>
            <a:off x="8299066"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90" name="Google Shape;1990;p140"/>
          <p:cNvCxnSpPr/>
          <p:nvPr/>
        </p:nvCxnSpPr>
        <p:spPr>
          <a:xfrm>
            <a:off x="9396625"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91" name="Google Shape;1991;p140"/>
          <p:cNvCxnSpPr/>
          <p:nvPr/>
        </p:nvCxnSpPr>
        <p:spPr>
          <a:xfrm>
            <a:off x="10509724"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cxnSp>
        <p:nvCxnSpPr>
          <p:cNvPr id="1992" name="Google Shape;1992;p140"/>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1993" name="Google Shape;1993;p1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Avg Quiz Grades Org Chem</a:t>
            </a:r>
            <a:endParaRPr/>
          </a:p>
        </p:txBody>
      </p:sp>
      <p:graphicFrame>
        <p:nvGraphicFramePr>
          <p:cNvPr id="1994" name="Google Shape;1994;p140"/>
          <p:cNvGraphicFramePr/>
          <p:nvPr/>
        </p:nvGraphicFramePr>
        <p:xfrm>
          <a:off x="836486" y="1447800"/>
          <a:ext cx="10515600" cy="5045075"/>
        </p:xfrm>
        <a:graphic>
          <a:graphicData uri="http://schemas.openxmlformats.org/drawingml/2006/chart">
            <c:chart r:id="rId3"/>
          </a:graphicData>
        </a:graphic>
      </p:graphicFrame>
      <p:sp>
        <p:nvSpPr>
          <p:cNvPr id="1995" name="Google Shape;1995;p140"/>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6" name="Google Shape;1996;p140"/>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7" name="Google Shape;1997;p140"/>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8" name="Google Shape;1998;p140"/>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9" name="Google Shape;1999;p140"/>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0" name="Google Shape;2000;p140"/>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1" name="Google Shape;2001;p140"/>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2" name="Google Shape;2002;p140"/>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3" name="Google Shape;2003;p140"/>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04" name="Google Shape;2004;p140"/>
          <p:cNvCxnSpPr>
            <a:stCxn id="1995"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005" name="Google Shape;2005;p140"/>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06" name="Google Shape;2006;p140"/>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07" name="Google Shape;2007;p140"/>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08" name="Google Shape;2008;p140"/>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09" name="Google Shape;2009;p140"/>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10" name="Google Shape;2010;p140"/>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11" name="Google Shape;2011;p140"/>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12" name="Google Shape;2012;p140"/>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6" name="Shape 2016"/>
        <p:cNvGrpSpPr/>
        <p:nvPr/>
      </p:nvGrpSpPr>
      <p:grpSpPr>
        <a:xfrm>
          <a:off x="0" y="0"/>
          <a:ext cx="0" cy="0"/>
          <a:chOff x="0" y="0"/>
          <a:chExt cx="0" cy="0"/>
        </a:xfrm>
      </p:grpSpPr>
      <p:cxnSp>
        <p:nvCxnSpPr>
          <p:cNvPr id="2017" name="Google Shape;2017;p141"/>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18" name="Google Shape;2018;p141"/>
          <p:cNvCxnSpPr/>
          <p:nvPr/>
        </p:nvCxnSpPr>
        <p:spPr>
          <a:xfrm>
            <a:off x="3888905"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19" name="Google Shape;2019;p141"/>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20" name="Google Shape;2020;p141"/>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21" name="Google Shape;2021;p141"/>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22" name="Google Shape;2022;p141"/>
          <p:cNvCxnSpPr/>
          <p:nvPr/>
        </p:nvCxnSpPr>
        <p:spPr>
          <a:xfrm>
            <a:off x="8299066"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23" name="Google Shape;2023;p141"/>
          <p:cNvCxnSpPr/>
          <p:nvPr/>
        </p:nvCxnSpPr>
        <p:spPr>
          <a:xfrm>
            <a:off x="9396625"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24" name="Google Shape;2024;p141"/>
          <p:cNvCxnSpPr/>
          <p:nvPr/>
        </p:nvCxnSpPr>
        <p:spPr>
          <a:xfrm>
            <a:off x="10509724"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025" name="Google Shape;2025;p141"/>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026" name="Google Shape;2026;p1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2027" name="Google Shape;2027;p141"/>
          <p:cNvGraphicFramePr/>
          <p:nvPr/>
        </p:nvGraphicFramePr>
        <p:xfrm>
          <a:off x="836486" y="1447800"/>
          <a:ext cx="10515600" cy="5045075"/>
        </p:xfrm>
        <a:graphic>
          <a:graphicData uri="http://schemas.openxmlformats.org/drawingml/2006/chart">
            <c:chart r:id="rId3"/>
          </a:graphicData>
        </a:graphic>
      </p:graphicFrame>
      <p:sp>
        <p:nvSpPr>
          <p:cNvPr id="2028" name="Google Shape;2028;p141"/>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9" name="Google Shape;2029;p141"/>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0" name="Google Shape;2030;p141"/>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1" name="Google Shape;2031;p141"/>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2" name="Google Shape;2032;p141"/>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3" name="Google Shape;2033;p141"/>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4" name="Google Shape;2034;p141"/>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5" name="Google Shape;2035;p141"/>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6" name="Google Shape;2036;p141"/>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37" name="Google Shape;2037;p141"/>
          <p:cNvCxnSpPr>
            <a:stCxn id="2028"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038" name="Google Shape;2038;p141"/>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39" name="Google Shape;2039;p141"/>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40" name="Google Shape;2040;p141"/>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41" name="Google Shape;2041;p141"/>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42" name="Google Shape;2042;p141"/>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43" name="Google Shape;2043;p141"/>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44" name="Google Shape;2044;p141"/>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45" name="Google Shape;2045;p141"/>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9" name="Shape 2049"/>
        <p:cNvGrpSpPr/>
        <p:nvPr/>
      </p:nvGrpSpPr>
      <p:grpSpPr>
        <a:xfrm>
          <a:off x="0" y="0"/>
          <a:ext cx="0" cy="0"/>
          <a:chOff x="0" y="0"/>
          <a:chExt cx="0" cy="0"/>
        </a:xfrm>
      </p:grpSpPr>
      <p:sp>
        <p:nvSpPr>
          <p:cNvPr id="2050" name="Google Shape;2050;p1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3)</a:t>
            </a:r>
            <a:endParaRPr/>
          </a:p>
        </p:txBody>
      </p:sp>
      <p:sp>
        <p:nvSpPr>
          <p:cNvPr id="2051" name="Google Shape;2051;p1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Hmmm….actually, it doesn’t look like Jerry did that great on the first two quizzes either, once we have the class averages and standard deviations as an anchoring device.  Let’s keep looking using those!</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5" name="Shape 2055"/>
        <p:cNvGrpSpPr/>
        <p:nvPr/>
      </p:nvGrpSpPr>
      <p:grpSpPr>
        <a:xfrm>
          <a:off x="0" y="0"/>
          <a:ext cx="0" cy="0"/>
          <a:chOff x="0" y="0"/>
          <a:chExt cx="0" cy="0"/>
        </a:xfrm>
      </p:grpSpPr>
      <p:cxnSp>
        <p:nvCxnSpPr>
          <p:cNvPr id="2056" name="Google Shape;2056;p143"/>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057" name="Google Shape;2057;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2058" name="Google Shape;2058;p143"/>
          <p:cNvGraphicFramePr/>
          <p:nvPr/>
        </p:nvGraphicFramePr>
        <p:xfrm>
          <a:off x="836486" y="1447800"/>
          <a:ext cx="10515600" cy="5045075"/>
        </p:xfrm>
        <a:graphic>
          <a:graphicData uri="http://schemas.openxmlformats.org/drawingml/2006/chart">
            <c:chart r:id="rId3"/>
          </a:graphicData>
        </a:graphic>
      </p:graphicFrame>
      <p:cxnSp>
        <p:nvCxnSpPr>
          <p:cNvPr id="2059" name="Google Shape;2059;p143"/>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060" name="Google Shape;2060;p143"/>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1" name="Google Shape;2061;p143"/>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62" name="Google Shape;2062;p143"/>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063" name="Google Shape;2063;p143"/>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64" name="Google Shape;2064;p143"/>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065" name="Google Shape;2065;p143"/>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66" name="Google Shape;2066;p143"/>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067" name="Google Shape;2067;p143"/>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68" name="Google Shape;2068;p143"/>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069" name="Google Shape;2069;p143"/>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70" name="Google Shape;2070;p143"/>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071" name="Google Shape;2071;p143"/>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72" name="Google Shape;2072;p143"/>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073" name="Google Shape;2073;p143"/>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74" name="Google Shape;2074;p143"/>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075" name="Google Shape;2075;p143"/>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076" name="Google Shape;2076;p143"/>
          <p:cNvCxnSpPr>
            <a:stCxn id="2060"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077" name="Google Shape;2077;p143"/>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78" name="Google Shape;2078;p143"/>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79" name="Google Shape;2079;p143"/>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80" name="Google Shape;2080;p143"/>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81" name="Google Shape;2081;p143"/>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82" name="Google Shape;2082;p143"/>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83" name="Google Shape;2083;p143"/>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084" name="Google Shape;2084;p143"/>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085" name="Google Shape;2085;p143"/>
          <p:cNvSpPr/>
          <p:nvPr/>
        </p:nvSpPr>
        <p:spPr>
          <a:xfrm>
            <a:off x="1610648" y="277336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6" name="Google Shape;2086;p143"/>
          <p:cNvSpPr/>
          <p:nvPr/>
        </p:nvSpPr>
        <p:spPr>
          <a:xfrm>
            <a:off x="2726610" y="296509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7" name="Google Shape;2087;p143"/>
          <p:cNvSpPr/>
          <p:nvPr/>
        </p:nvSpPr>
        <p:spPr>
          <a:xfrm>
            <a:off x="3825936" y="471346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8" name="Google Shape;2088;p143"/>
          <p:cNvSpPr/>
          <p:nvPr/>
        </p:nvSpPr>
        <p:spPr>
          <a:xfrm>
            <a:off x="4948697" y="466004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9" name="Google Shape;2089;p143"/>
          <p:cNvSpPr/>
          <p:nvPr/>
        </p:nvSpPr>
        <p:spPr>
          <a:xfrm>
            <a:off x="6032646" y="337607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0" name="Google Shape;2090;p143"/>
          <p:cNvSpPr/>
          <p:nvPr/>
        </p:nvSpPr>
        <p:spPr>
          <a:xfrm>
            <a:off x="7140867" y="446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1" name="Google Shape;2091;p143"/>
          <p:cNvSpPr/>
          <p:nvPr/>
        </p:nvSpPr>
        <p:spPr>
          <a:xfrm>
            <a:off x="8231966" y="397033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2" name="Google Shape;2092;p143"/>
          <p:cNvSpPr/>
          <p:nvPr/>
        </p:nvSpPr>
        <p:spPr>
          <a:xfrm>
            <a:off x="9333335" y="422858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3" name="Google Shape;2093;p143"/>
          <p:cNvSpPr/>
          <p:nvPr/>
        </p:nvSpPr>
        <p:spPr>
          <a:xfrm>
            <a:off x="10452455" y="386825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1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4)</a:t>
            </a:r>
            <a:endParaRPr/>
          </a:p>
        </p:txBody>
      </p:sp>
      <p:sp>
        <p:nvSpPr>
          <p:cNvPr id="2099" name="Google Shape;2099;p1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Jerry seems to be doing the worst. </a:t>
            </a:r>
            <a:r>
              <a:rPr lang="en-US" strike="sngStrike"/>
              <a:t>He did okay on the first two quizzes, but he’s been scoring lower since then.  </a:t>
            </a:r>
            <a:r>
              <a:rPr lang="en-US"/>
              <a:t>And Jerry was struggling from the very beginning. In fact, his scores are lower than the other struggling students identified by this system.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Laura, June, Rajit, and Freddy are also struggling, but their scores are better than Jerry’s.</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cxnSp>
        <p:nvCxnSpPr>
          <p:cNvPr id="2104" name="Google Shape;2104;p145"/>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105" name="Google Shape;2105;p1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June’s Org. Chem Quiz Grades</a:t>
            </a:r>
            <a:endParaRPr/>
          </a:p>
        </p:txBody>
      </p:sp>
      <p:graphicFrame>
        <p:nvGraphicFramePr>
          <p:cNvPr id="2106" name="Google Shape;2106;p145"/>
          <p:cNvGraphicFramePr/>
          <p:nvPr/>
        </p:nvGraphicFramePr>
        <p:xfrm>
          <a:off x="836486" y="1447800"/>
          <a:ext cx="10515600" cy="5045075"/>
        </p:xfrm>
        <a:graphic>
          <a:graphicData uri="http://schemas.openxmlformats.org/drawingml/2006/chart">
            <c:chart r:id="rId3"/>
          </a:graphicData>
        </a:graphic>
      </p:graphicFrame>
      <p:cxnSp>
        <p:nvCxnSpPr>
          <p:cNvPr id="2107" name="Google Shape;2107;p145"/>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108" name="Google Shape;2108;p145"/>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9" name="Google Shape;2109;p145"/>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10" name="Google Shape;2110;p145"/>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111" name="Google Shape;2111;p145"/>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12" name="Google Shape;2112;p145"/>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113" name="Google Shape;2113;p145"/>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14" name="Google Shape;2114;p145"/>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115" name="Google Shape;2115;p145"/>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16" name="Google Shape;2116;p145"/>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117" name="Google Shape;2117;p145"/>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18" name="Google Shape;2118;p145"/>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119" name="Google Shape;2119;p145"/>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20" name="Google Shape;2120;p145"/>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121" name="Google Shape;2121;p145"/>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22" name="Google Shape;2122;p145"/>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123" name="Google Shape;2123;p145"/>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24" name="Google Shape;2124;p145"/>
          <p:cNvCxnSpPr>
            <a:stCxn id="2108"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125" name="Google Shape;2125;p145"/>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26" name="Google Shape;2126;p145"/>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27" name="Google Shape;2127;p145"/>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28" name="Google Shape;2128;p145"/>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29" name="Google Shape;2129;p145"/>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30" name="Google Shape;2130;p145"/>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31" name="Google Shape;2131;p145"/>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32" name="Google Shape;2132;p145"/>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133" name="Google Shape;2133;p145"/>
          <p:cNvSpPr/>
          <p:nvPr/>
        </p:nvSpPr>
        <p:spPr>
          <a:xfrm>
            <a:off x="1611138" y="19378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4" name="Google Shape;2134;p145"/>
          <p:cNvSpPr/>
          <p:nvPr/>
        </p:nvSpPr>
        <p:spPr>
          <a:xfrm>
            <a:off x="2717093" y="212927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5" name="Google Shape;2135;p145"/>
          <p:cNvSpPr/>
          <p:nvPr/>
        </p:nvSpPr>
        <p:spPr>
          <a:xfrm>
            <a:off x="3823820" y="573763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6" name="Google Shape;2136;p145"/>
          <p:cNvSpPr/>
          <p:nvPr/>
        </p:nvSpPr>
        <p:spPr>
          <a:xfrm>
            <a:off x="4918357" y="22822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7" name="Google Shape;2137;p145"/>
          <p:cNvSpPr/>
          <p:nvPr/>
        </p:nvSpPr>
        <p:spPr>
          <a:xfrm>
            <a:off x="6024031" y="275682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8" name="Google Shape;2138;p145"/>
          <p:cNvSpPr/>
          <p:nvPr/>
        </p:nvSpPr>
        <p:spPr>
          <a:xfrm>
            <a:off x="7130252" y="211361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9" name="Google Shape;2139;p145"/>
          <p:cNvSpPr/>
          <p:nvPr/>
        </p:nvSpPr>
        <p:spPr>
          <a:xfrm>
            <a:off x="8224703" y="285910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0" name="Google Shape;2140;p145"/>
          <p:cNvSpPr/>
          <p:nvPr/>
        </p:nvSpPr>
        <p:spPr>
          <a:xfrm>
            <a:off x="9342109" y="331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1" name="Google Shape;2141;p145"/>
          <p:cNvSpPr/>
          <p:nvPr/>
        </p:nvSpPr>
        <p:spPr>
          <a:xfrm>
            <a:off x="10438985" y="287753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5" name="Shape 2145"/>
        <p:cNvGrpSpPr/>
        <p:nvPr/>
      </p:nvGrpSpPr>
      <p:grpSpPr>
        <a:xfrm>
          <a:off x="0" y="0"/>
          <a:ext cx="0" cy="0"/>
          <a:chOff x="0" y="0"/>
          <a:chExt cx="0" cy="0"/>
        </a:xfrm>
      </p:grpSpPr>
      <p:cxnSp>
        <p:nvCxnSpPr>
          <p:cNvPr id="2146" name="Google Shape;2146;p146"/>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147" name="Google Shape;2147;p1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Rajit’s Org. Chem Quiz Grades</a:t>
            </a:r>
            <a:endParaRPr/>
          </a:p>
        </p:txBody>
      </p:sp>
      <p:graphicFrame>
        <p:nvGraphicFramePr>
          <p:cNvPr id="2148" name="Google Shape;2148;p146"/>
          <p:cNvGraphicFramePr/>
          <p:nvPr/>
        </p:nvGraphicFramePr>
        <p:xfrm>
          <a:off x="836486" y="1447800"/>
          <a:ext cx="10515600" cy="5045075"/>
        </p:xfrm>
        <a:graphic>
          <a:graphicData uri="http://schemas.openxmlformats.org/drawingml/2006/chart">
            <c:chart r:id="rId3"/>
          </a:graphicData>
        </a:graphic>
      </p:graphicFrame>
      <p:cxnSp>
        <p:nvCxnSpPr>
          <p:cNvPr id="2149" name="Google Shape;2149;p146"/>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150" name="Google Shape;2150;p146"/>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1" name="Google Shape;2151;p146"/>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52" name="Google Shape;2152;p146"/>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153" name="Google Shape;2153;p146"/>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54" name="Google Shape;2154;p146"/>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155" name="Google Shape;2155;p146"/>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56" name="Google Shape;2156;p146"/>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157" name="Google Shape;2157;p146"/>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58" name="Google Shape;2158;p146"/>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159" name="Google Shape;2159;p146"/>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60" name="Google Shape;2160;p146"/>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161" name="Google Shape;2161;p146"/>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62" name="Google Shape;2162;p146"/>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163" name="Google Shape;2163;p146"/>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64" name="Google Shape;2164;p146"/>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165" name="Google Shape;2165;p146"/>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66" name="Google Shape;2166;p146"/>
          <p:cNvCxnSpPr>
            <a:stCxn id="2150"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167" name="Google Shape;2167;p146"/>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68" name="Google Shape;2168;p146"/>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69" name="Google Shape;2169;p146"/>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70" name="Google Shape;2170;p146"/>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71" name="Google Shape;2171;p146"/>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72" name="Google Shape;2172;p146"/>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73" name="Google Shape;2173;p146"/>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174" name="Google Shape;2174;p146"/>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175" name="Google Shape;2175;p146"/>
          <p:cNvSpPr/>
          <p:nvPr/>
        </p:nvSpPr>
        <p:spPr>
          <a:xfrm>
            <a:off x="1610648" y="23743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6" name="Google Shape;2176;p146"/>
          <p:cNvSpPr/>
          <p:nvPr/>
        </p:nvSpPr>
        <p:spPr>
          <a:xfrm>
            <a:off x="2706049" y="162286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7" name="Google Shape;2177;p146"/>
          <p:cNvSpPr/>
          <p:nvPr/>
        </p:nvSpPr>
        <p:spPr>
          <a:xfrm>
            <a:off x="3827068" y="403199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8" name="Google Shape;2178;p146"/>
          <p:cNvSpPr/>
          <p:nvPr/>
        </p:nvSpPr>
        <p:spPr>
          <a:xfrm>
            <a:off x="4929201" y="327368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9" name="Google Shape;2179;p146"/>
          <p:cNvSpPr/>
          <p:nvPr/>
        </p:nvSpPr>
        <p:spPr>
          <a:xfrm>
            <a:off x="6033410" y="167601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0" name="Google Shape;2180;p146"/>
          <p:cNvSpPr/>
          <p:nvPr/>
        </p:nvSpPr>
        <p:spPr>
          <a:xfrm>
            <a:off x="7146050" y="222223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1" name="Google Shape;2181;p146"/>
          <p:cNvSpPr/>
          <p:nvPr/>
        </p:nvSpPr>
        <p:spPr>
          <a:xfrm>
            <a:off x="8231031" y="187030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2" name="Google Shape;2182;p146"/>
          <p:cNvSpPr/>
          <p:nvPr/>
        </p:nvSpPr>
        <p:spPr>
          <a:xfrm>
            <a:off x="9339714" y="36307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3" name="Google Shape;2183;p146"/>
          <p:cNvSpPr/>
          <p:nvPr/>
        </p:nvSpPr>
        <p:spPr>
          <a:xfrm>
            <a:off x="10454725" y="182241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7" name="Shape 2187"/>
        <p:cNvGrpSpPr/>
        <p:nvPr/>
      </p:nvGrpSpPr>
      <p:grpSpPr>
        <a:xfrm>
          <a:off x="0" y="0"/>
          <a:ext cx="0" cy="0"/>
          <a:chOff x="0" y="0"/>
          <a:chExt cx="0" cy="0"/>
        </a:xfrm>
      </p:grpSpPr>
      <p:cxnSp>
        <p:nvCxnSpPr>
          <p:cNvPr id="2188" name="Google Shape;2188;p147"/>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189" name="Google Shape;2189;p1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Freddy’s Org. Chem Quiz Grades</a:t>
            </a:r>
            <a:endParaRPr/>
          </a:p>
        </p:txBody>
      </p:sp>
      <p:graphicFrame>
        <p:nvGraphicFramePr>
          <p:cNvPr id="2190" name="Google Shape;2190;p147"/>
          <p:cNvGraphicFramePr/>
          <p:nvPr/>
        </p:nvGraphicFramePr>
        <p:xfrm>
          <a:off x="836486" y="1447800"/>
          <a:ext cx="10515600" cy="5045075"/>
        </p:xfrm>
        <a:graphic>
          <a:graphicData uri="http://schemas.openxmlformats.org/drawingml/2006/chart">
            <c:chart r:id="rId3"/>
          </a:graphicData>
        </a:graphic>
      </p:graphicFrame>
      <p:cxnSp>
        <p:nvCxnSpPr>
          <p:cNvPr id="2191" name="Google Shape;2191;p147"/>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192" name="Google Shape;2192;p147"/>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3" name="Google Shape;2193;p147"/>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94" name="Google Shape;2194;p147"/>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195" name="Google Shape;2195;p147"/>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96" name="Google Shape;2196;p147"/>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197" name="Google Shape;2197;p147"/>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98" name="Google Shape;2198;p147"/>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199" name="Google Shape;2199;p147"/>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0" name="Google Shape;2200;p147"/>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201" name="Google Shape;2201;p147"/>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2" name="Google Shape;2202;p147"/>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203" name="Google Shape;2203;p147"/>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4" name="Google Shape;2204;p147"/>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205" name="Google Shape;2205;p147"/>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6" name="Google Shape;2206;p147"/>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207" name="Google Shape;2207;p147"/>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08" name="Google Shape;2208;p147"/>
          <p:cNvCxnSpPr>
            <a:stCxn id="2192"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209" name="Google Shape;2209;p147"/>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0" name="Google Shape;2210;p147"/>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1" name="Google Shape;2211;p147"/>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2" name="Google Shape;2212;p147"/>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3" name="Google Shape;2213;p147"/>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4" name="Google Shape;2214;p147"/>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5" name="Google Shape;2215;p147"/>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16" name="Google Shape;2216;p147"/>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217" name="Google Shape;2217;p147"/>
          <p:cNvSpPr/>
          <p:nvPr/>
        </p:nvSpPr>
        <p:spPr>
          <a:xfrm>
            <a:off x="1611138" y="18198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8" name="Google Shape;2218;p147"/>
          <p:cNvSpPr/>
          <p:nvPr/>
        </p:nvSpPr>
        <p:spPr>
          <a:xfrm>
            <a:off x="2717093" y="190313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9" name="Google Shape;2219;p147"/>
          <p:cNvSpPr/>
          <p:nvPr/>
        </p:nvSpPr>
        <p:spPr>
          <a:xfrm>
            <a:off x="3833652" y="415600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0" name="Google Shape;2220;p147"/>
          <p:cNvSpPr/>
          <p:nvPr/>
        </p:nvSpPr>
        <p:spPr>
          <a:xfrm>
            <a:off x="4927750" y="189855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1" name="Google Shape;2221;p147"/>
          <p:cNvSpPr/>
          <p:nvPr/>
        </p:nvSpPr>
        <p:spPr>
          <a:xfrm>
            <a:off x="6035043" y="1990754"/>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2" name="Google Shape;2222;p147"/>
          <p:cNvSpPr/>
          <p:nvPr/>
        </p:nvSpPr>
        <p:spPr>
          <a:xfrm>
            <a:off x="7149704" y="1948024"/>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3" name="Google Shape;2223;p147"/>
          <p:cNvSpPr/>
          <p:nvPr/>
        </p:nvSpPr>
        <p:spPr>
          <a:xfrm>
            <a:off x="8235921" y="375962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4" name="Google Shape;2224;p147"/>
          <p:cNvSpPr/>
          <p:nvPr/>
        </p:nvSpPr>
        <p:spPr>
          <a:xfrm>
            <a:off x="9340387" y="238082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5" name="Google Shape;2225;p147"/>
          <p:cNvSpPr/>
          <p:nvPr/>
        </p:nvSpPr>
        <p:spPr>
          <a:xfrm>
            <a:off x="10454725" y="199387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cxnSp>
        <p:nvCxnSpPr>
          <p:cNvPr id="2230" name="Google Shape;2230;p148"/>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231" name="Google Shape;2231;p1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Laura’s Org. Chem Quiz Grades</a:t>
            </a:r>
            <a:endParaRPr/>
          </a:p>
        </p:txBody>
      </p:sp>
      <p:graphicFrame>
        <p:nvGraphicFramePr>
          <p:cNvPr id="2232" name="Google Shape;2232;p148"/>
          <p:cNvGraphicFramePr/>
          <p:nvPr/>
        </p:nvGraphicFramePr>
        <p:xfrm>
          <a:off x="836486" y="1447800"/>
          <a:ext cx="10515600" cy="5045075"/>
        </p:xfrm>
        <a:graphic>
          <a:graphicData uri="http://schemas.openxmlformats.org/drawingml/2006/chart">
            <c:chart r:id="rId3"/>
          </a:graphicData>
        </a:graphic>
      </p:graphicFrame>
      <p:cxnSp>
        <p:nvCxnSpPr>
          <p:cNvPr id="2233" name="Google Shape;2233;p148"/>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234" name="Google Shape;2234;p148"/>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5" name="Google Shape;2235;p148"/>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36" name="Google Shape;2236;p148"/>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237" name="Google Shape;2237;p148"/>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38" name="Google Shape;2238;p148"/>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239" name="Google Shape;2239;p148"/>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40" name="Google Shape;2240;p148"/>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241" name="Google Shape;2241;p148"/>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42" name="Google Shape;2242;p148"/>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243" name="Google Shape;2243;p148"/>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44" name="Google Shape;2244;p148"/>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245" name="Google Shape;2245;p148"/>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46" name="Google Shape;2246;p148"/>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247" name="Google Shape;2247;p148"/>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48" name="Google Shape;2248;p148"/>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249" name="Google Shape;2249;p148"/>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50" name="Google Shape;2250;p148"/>
          <p:cNvCxnSpPr>
            <a:stCxn id="2234"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251" name="Google Shape;2251;p148"/>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2" name="Google Shape;2252;p148"/>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3" name="Google Shape;2253;p148"/>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4" name="Google Shape;2254;p148"/>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5" name="Google Shape;2255;p148"/>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6" name="Google Shape;2256;p148"/>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7" name="Google Shape;2257;p148"/>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258" name="Google Shape;2258;p148"/>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259" name="Google Shape;2259;p148"/>
          <p:cNvSpPr/>
          <p:nvPr/>
        </p:nvSpPr>
        <p:spPr>
          <a:xfrm>
            <a:off x="1611138" y="223668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0" name="Google Shape;2260;p148"/>
          <p:cNvSpPr/>
          <p:nvPr/>
        </p:nvSpPr>
        <p:spPr>
          <a:xfrm>
            <a:off x="2725322" y="162286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1" name="Google Shape;2261;p148"/>
          <p:cNvSpPr/>
          <p:nvPr/>
        </p:nvSpPr>
        <p:spPr>
          <a:xfrm>
            <a:off x="3833652" y="403803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2" name="Google Shape;2262;p148"/>
          <p:cNvSpPr/>
          <p:nvPr/>
        </p:nvSpPr>
        <p:spPr>
          <a:xfrm>
            <a:off x="4935001" y="331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3" name="Google Shape;2263;p148"/>
          <p:cNvSpPr/>
          <p:nvPr/>
        </p:nvSpPr>
        <p:spPr>
          <a:xfrm>
            <a:off x="6044822" y="166235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4" name="Google Shape;2264;p148"/>
          <p:cNvSpPr/>
          <p:nvPr/>
        </p:nvSpPr>
        <p:spPr>
          <a:xfrm>
            <a:off x="7132264" y="222845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5" name="Google Shape;2265;p148"/>
          <p:cNvSpPr/>
          <p:nvPr/>
        </p:nvSpPr>
        <p:spPr>
          <a:xfrm>
            <a:off x="8235921" y="187136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6" name="Google Shape;2266;p148"/>
          <p:cNvSpPr/>
          <p:nvPr/>
        </p:nvSpPr>
        <p:spPr>
          <a:xfrm>
            <a:off x="9349396" y="361179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7" name="Google Shape;2267;p148"/>
          <p:cNvSpPr/>
          <p:nvPr/>
        </p:nvSpPr>
        <p:spPr>
          <a:xfrm>
            <a:off x="10454725" y="184686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1" name="Shape 2271"/>
        <p:cNvGrpSpPr/>
        <p:nvPr/>
      </p:nvGrpSpPr>
      <p:grpSpPr>
        <a:xfrm>
          <a:off x="0" y="0"/>
          <a:ext cx="0" cy="0"/>
          <a:chOff x="0" y="0"/>
          <a:chExt cx="0" cy="0"/>
        </a:xfrm>
      </p:grpSpPr>
      <p:sp>
        <p:nvSpPr>
          <p:cNvPr id="2272" name="Google Shape;2272;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5)</a:t>
            </a:r>
            <a:endParaRPr/>
          </a:p>
        </p:txBody>
      </p:sp>
      <p:sp>
        <p:nvSpPr>
          <p:cNvPr id="2273" name="Google Shape;2273;p1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After looking at how these students compare to the box and whisker plots, their instructor, Doc Cool, looks back at the dashboard.</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Know your audience – Data Literacy</a:t>
            </a:r>
            <a:endParaRPr/>
          </a:p>
        </p:txBody>
      </p:sp>
      <p:sp>
        <p:nvSpPr>
          <p:cNvPr id="210" name="Google Shape;210;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Students</a:t>
            </a:r>
            <a:endParaRPr/>
          </a:p>
          <a:p>
            <a:pPr indent="-228600" lvl="0" marL="228600" rtl="0" algn="l">
              <a:lnSpc>
                <a:spcPct val="90000"/>
              </a:lnSpc>
              <a:spcBef>
                <a:spcPts val="1000"/>
              </a:spcBef>
              <a:spcAft>
                <a:spcPts val="0"/>
              </a:spcAft>
              <a:buClr>
                <a:schemeClr val="dk1"/>
              </a:buClr>
              <a:buSzPts val="2800"/>
              <a:buChar char="•"/>
            </a:pPr>
            <a:r>
              <a:rPr lang="en-US"/>
              <a:t>Teachers</a:t>
            </a:r>
            <a:endParaRPr/>
          </a:p>
          <a:p>
            <a:pPr indent="-228600" lvl="0" marL="228600" rtl="0" algn="l">
              <a:lnSpc>
                <a:spcPct val="90000"/>
              </a:lnSpc>
              <a:spcBef>
                <a:spcPts val="1000"/>
              </a:spcBef>
              <a:spcAft>
                <a:spcPts val="0"/>
              </a:spcAft>
              <a:buClr>
                <a:schemeClr val="dk1"/>
              </a:buClr>
              <a:buSzPts val="2800"/>
              <a:buChar char="•"/>
            </a:pPr>
            <a:r>
              <a:rPr lang="en-US"/>
              <a:t>Researchers</a:t>
            </a:r>
            <a:endParaRPr/>
          </a:p>
          <a:p>
            <a:pPr indent="-228600" lvl="0" marL="228600" rtl="0" algn="l">
              <a:lnSpc>
                <a:spcPct val="90000"/>
              </a:lnSpc>
              <a:spcBef>
                <a:spcPts val="1000"/>
              </a:spcBef>
              <a:spcAft>
                <a:spcPts val="0"/>
              </a:spcAft>
              <a:buClr>
                <a:schemeClr val="dk1"/>
              </a:buClr>
              <a:buSzPts val="2800"/>
              <a:buChar char="•"/>
            </a:pPr>
            <a:r>
              <a:rPr lang="en-US"/>
              <a:t>Others (doctors)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11" name="Google Shape;211;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Things might be better in other countries, but in the US, we have a problem with data literacy.</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We must keep data literacy in mind as we design our visualizations.</a:t>
            </a:r>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7" name="Shape 2277"/>
        <p:cNvGrpSpPr/>
        <p:nvPr/>
      </p:nvGrpSpPr>
      <p:grpSpPr>
        <a:xfrm>
          <a:off x="0" y="0"/>
          <a:ext cx="0" cy="0"/>
          <a:chOff x="0" y="0"/>
          <a:chExt cx="0" cy="0"/>
        </a:xfrm>
      </p:grpSpPr>
      <p:sp>
        <p:nvSpPr>
          <p:cNvPr id="2278" name="Google Shape;2278;p150"/>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2279" name="Google Shape;2279;p150"/>
          <p:cNvGraphicFramePr/>
          <p:nvPr/>
        </p:nvGraphicFramePr>
        <p:xfrm>
          <a:off x="6293311" y="79513"/>
          <a:ext cx="3147020" cy="6698974"/>
        </p:xfrm>
        <a:graphic>
          <a:graphicData uri="http://schemas.openxmlformats.org/drawingml/2006/chart">
            <c:chart r:id="rId3"/>
          </a:graphicData>
        </a:graphic>
      </p:graphicFrame>
      <p:graphicFrame>
        <p:nvGraphicFramePr>
          <p:cNvPr id="2280" name="Google Shape;2280;p150"/>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2281" name="Google Shape;2281;p150"/>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2282" name="Google Shape;2282;p150"/>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2283" name="Google Shape;2283;p150"/>
          <p:cNvSpPr txBox="1"/>
          <p:nvPr/>
        </p:nvSpPr>
        <p:spPr>
          <a:xfrm>
            <a:off x="9609667" y="330200"/>
            <a:ext cx="2150533" cy="35086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Show More Data:</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Hours studied</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Library worker time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Football team practice</a:t>
            </a:r>
            <a:endParaRPr/>
          </a:p>
        </p:txBody>
      </p:sp>
      <p:sp>
        <p:nvSpPr>
          <p:cNvPr id="2284" name="Google Shape;2284;p150"/>
          <p:cNvSpPr txBox="1"/>
          <p:nvPr/>
        </p:nvSpPr>
        <p:spPr>
          <a:xfrm>
            <a:off x="6298835" y="6254955"/>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Jerry</a:t>
            </a:r>
            <a:endParaRPr/>
          </a:p>
        </p:txBody>
      </p:sp>
      <p:sp>
        <p:nvSpPr>
          <p:cNvPr id="2285" name="Google Shape;2285;p150"/>
          <p:cNvSpPr txBox="1"/>
          <p:nvPr/>
        </p:nvSpPr>
        <p:spPr>
          <a:xfrm>
            <a:off x="6276379" y="5923756"/>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June</a:t>
            </a:r>
            <a:endParaRPr/>
          </a:p>
        </p:txBody>
      </p:sp>
      <p:sp>
        <p:nvSpPr>
          <p:cNvPr id="2286" name="Google Shape;2286;p150"/>
          <p:cNvSpPr txBox="1"/>
          <p:nvPr/>
        </p:nvSpPr>
        <p:spPr>
          <a:xfrm>
            <a:off x="6267911" y="2423081"/>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Laura</a:t>
            </a:r>
            <a:endParaRPr/>
          </a:p>
        </p:txBody>
      </p:sp>
      <p:sp>
        <p:nvSpPr>
          <p:cNvPr id="2287" name="Google Shape;2287;p150"/>
          <p:cNvSpPr txBox="1"/>
          <p:nvPr/>
        </p:nvSpPr>
        <p:spPr>
          <a:xfrm>
            <a:off x="6293313" y="5207524"/>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Rajit</a:t>
            </a:r>
            <a:endParaRPr/>
          </a:p>
        </p:txBody>
      </p:sp>
      <p:sp>
        <p:nvSpPr>
          <p:cNvPr id="2288" name="Google Shape;2288;p150"/>
          <p:cNvSpPr txBox="1"/>
          <p:nvPr/>
        </p:nvSpPr>
        <p:spPr>
          <a:xfrm>
            <a:off x="6259446" y="3976946"/>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Freddy</a:t>
            </a:r>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2" name="Shape 2292"/>
        <p:cNvGrpSpPr/>
        <p:nvPr/>
      </p:nvGrpSpPr>
      <p:grpSpPr>
        <a:xfrm>
          <a:off x="0" y="0"/>
          <a:ext cx="0" cy="0"/>
          <a:chOff x="0" y="0"/>
          <a:chExt cx="0" cy="0"/>
        </a:xfrm>
      </p:grpSpPr>
      <p:sp>
        <p:nvSpPr>
          <p:cNvPr id="2293" name="Google Shape;2293;p1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5)</a:t>
            </a:r>
            <a:endParaRPr/>
          </a:p>
        </p:txBody>
      </p:sp>
      <p:sp>
        <p:nvSpPr>
          <p:cNvPr id="2294" name="Google Shape;2294;p1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There’s no </a:t>
            </a:r>
            <a:r>
              <a:rPr i="1" lang="en-US"/>
              <a:t>process data </a:t>
            </a:r>
            <a:r>
              <a:rPr lang="en-US"/>
              <a:t>on the dashboard, so Doc Cool decides to tell these students to study more!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No wait! She finds some other drill down options to look at individual students!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She looks at the first student, Jerry, and is horrified to see he is studying more than 10 or 20 hours a week on just her class!  How is he possibly able to manage that with his other courses?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cxnSp>
        <p:nvCxnSpPr>
          <p:cNvPr id="2299" name="Google Shape;2299;p152"/>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300" name="Google Shape;2300;p1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2301" name="Google Shape;2301;p152"/>
          <p:cNvGraphicFramePr/>
          <p:nvPr/>
        </p:nvGraphicFramePr>
        <p:xfrm>
          <a:off x="836486" y="1447800"/>
          <a:ext cx="10515600" cy="5045075"/>
        </p:xfrm>
        <a:graphic>
          <a:graphicData uri="http://schemas.openxmlformats.org/drawingml/2006/chart">
            <c:chart r:id="rId3"/>
          </a:graphicData>
        </a:graphic>
      </p:graphicFrame>
      <p:cxnSp>
        <p:nvCxnSpPr>
          <p:cNvPr id="2302" name="Google Shape;2302;p152"/>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303" name="Google Shape;2303;p152"/>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4" name="Google Shape;2304;p152"/>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305" name="Google Shape;2305;p152"/>
          <p:cNvGraphicFramePr/>
          <p:nvPr/>
        </p:nvGraphicFramePr>
        <p:xfrm>
          <a:off x="1170038" y="1616945"/>
          <a:ext cx="10068233" cy="4292241"/>
        </p:xfrm>
        <a:graphic>
          <a:graphicData uri="http://schemas.openxmlformats.org/drawingml/2006/chart">
            <c:chart r:id="rId4"/>
          </a:graphicData>
        </a:graphic>
      </p:graphicFrame>
      <p:cxnSp>
        <p:nvCxnSpPr>
          <p:cNvPr id="2306" name="Google Shape;2306;p152"/>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cxnSp>
        <p:nvCxnSpPr>
          <p:cNvPr id="2307" name="Google Shape;2307;p152"/>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308" name="Google Shape;2308;p152"/>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09" name="Google Shape;2309;p152"/>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310" name="Google Shape;2310;p152"/>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11" name="Google Shape;2311;p152"/>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312" name="Google Shape;2312;p152"/>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13" name="Google Shape;2313;p152"/>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314" name="Google Shape;2314;p152"/>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15" name="Google Shape;2315;p152"/>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316" name="Google Shape;2316;p152"/>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17" name="Google Shape;2317;p152"/>
          <p:cNvCxnSpPr>
            <a:stCxn id="2303"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318" name="Google Shape;2318;p152"/>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19" name="Google Shape;2319;p152"/>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20" name="Google Shape;2320;p152"/>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21" name="Google Shape;2321;p152"/>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22" name="Google Shape;2322;p152"/>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23" name="Google Shape;2323;p152"/>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324" name="Google Shape;2324;p152"/>
          <p:cNvSpPr/>
          <p:nvPr/>
        </p:nvSpPr>
        <p:spPr>
          <a:xfrm>
            <a:off x="1610648" y="277336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5" name="Google Shape;2325;p152"/>
          <p:cNvSpPr/>
          <p:nvPr/>
        </p:nvSpPr>
        <p:spPr>
          <a:xfrm>
            <a:off x="2726610" y="296509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6" name="Google Shape;2326;p152"/>
          <p:cNvSpPr/>
          <p:nvPr/>
        </p:nvSpPr>
        <p:spPr>
          <a:xfrm>
            <a:off x="4948697" y="466004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7" name="Google Shape;2327;p152"/>
          <p:cNvSpPr/>
          <p:nvPr/>
        </p:nvSpPr>
        <p:spPr>
          <a:xfrm>
            <a:off x="6032646" y="337607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8" name="Google Shape;2328;p152"/>
          <p:cNvSpPr/>
          <p:nvPr/>
        </p:nvSpPr>
        <p:spPr>
          <a:xfrm>
            <a:off x="7140867" y="446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9" name="Google Shape;2329;p152"/>
          <p:cNvSpPr/>
          <p:nvPr/>
        </p:nvSpPr>
        <p:spPr>
          <a:xfrm>
            <a:off x="8231966" y="397033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0" name="Google Shape;2330;p152"/>
          <p:cNvSpPr/>
          <p:nvPr/>
        </p:nvSpPr>
        <p:spPr>
          <a:xfrm>
            <a:off x="9333335" y="422858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1" name="Google Shape;2331;p152"/>
          <p:cNvSpPr/>
          <p:nvPr/>
        </p:nvSpPr>
        <p:spPr>
          <a:xfrm>
            <a:off x="10452455" y="386825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2" name="Google Shape;2332;p152"/>
          <p:cNvSpPr txBox="1"/>
          <p:nvPr/>
        </p:nvSpPr>
        <p:spPr>
          <a:xfrm rot="5400000">
            <a:off x="9486965" y="3716053"/>
            <a:ext cx="4370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Hours Studied outside of class that week</a:t>
            </a:r>
            <a:endParaRPr/>
          </a:p>
        </p:txBody>
      </p:sp>
      <p:cxnSp>
        <p:nvCxnSpPr>
          <p:cNvPr id="2333" name="Google Shape;2333;p152"/>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334" name="Google Shape;2334;p152"/>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5" name="Google Shape;2335;p152"/>
          <p:cNvSpPr txBox="1"/>
          <p:nvPr/>
        </p:nvSpPr>
        <p:spPr>
          <a:xfrm>
            <a:off x="11127964" y="1456517"/>
            <a:ext cx="367408" cy="51090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70C0"/>
                </a:solidFill>
                <a:latin typeface="Calibri"/>
                <a:ea typeface="Calibri"/>
                <a:cs typeface="Calibri"/>
                <a:sym typeface="Calibri"/>
              </a:rPr>
              <a:t>50</a:t>
            </a:r>
            <a:endParaRPr/>
          </a:p>
          <a:p>
            <a:pPr indent="0" lvl="0" marL="0" marR="0" rtl="0" algn="l">
              <a:spcBef>
                <a:spcPts val="0"/>
              </a:spcBef>
              <a:spcAft>
                <a:spcPts val="0"/>
              </a:spcAft>
              <a:buNone/>
            </a:pPr>
            <a:r>
              <a:t/>
            </a:r>
            <a:endParaRPr sz="10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10</a:t>
            </a:r>
            <a:endParaRPr/>
          </a:p>
          <a:p>
            <a:pPr indent="0" lvl="0" marL="0" marR="0" rtl="0" algn="l">
              <a:spcBef>
                <a:spcPts val="0"/>
              </a:spcBef>
              <a:spcAft>
                <a:spcPts val="0"/>
              </a:spcAft>
              <a:buNone/>
            </a:pPr>
            <a:r>
              <a:t/>
            </a:r>
            <a:endParaRPr sz="12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5</a:t>
            </a:r>
            <a:endParaRPr/>
          </a:p>
          <a:p>
            <a:pPr indent="0" lvl="0" marL="0" marR="0" rtl="0" algn="l">
              <a:spcBef>
                <a:spcPts val="0"/>
              </a:spcBef>
              <a:spcAft>
                <a:spcPts val="0"/>
              </a:spcAft>
              <a:buNone/>
            </a:pPr>
            <a:r>
              <a:rPr lang="en-US" sz="1200">
                <a:solidFill>
                  <a:srgbClr val="0070C0"/>
                </a:solidFill>
                <a:latin typeface="Calibri"/>
                <a:ea typeface="Calibri"/>
                <a:cs typeface="Calibri"/>
                <a:sym typeface="Calibri"/>
              </a:rPr>
              <a:t> </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p:txBody>
      </p:sp>
      <p:sp>
        <p:nvSpPr>
          <p:cNvPr id="2336" name="Google Shape;2336;p152"/>
          <p:cNvSpPr/>
          <p:nvPr/>
        </p:nvSpPr>
        <p:spPr>
          <a:xfrm>
            <a:off x="3825936" y="471346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37" name="Google Shape;2337;p152"/>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338" name="Google Shape;2338;p152"/>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39" name="Google Shape;2339;p152"/>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3" name="Shape 2343"/>
        <p:cNvGrpSpPr/>
        <p:nvPr/>
      </p:nvGrpSpPr>
      <p:grpSpPr>
        <a:xfrm>
          <a:off x="0" y="0"/>
          <a:ext cx="0" cy="0"/>
          <a:chOff x="0" y="0"/>
          <a:chExt cx="0" cy="0"/>
        </a:xfrm>
      </p:grpSpPr>
      <p:sp>
        <p:nvSpPr>
          <p:cNvPr id="2344" name="Google Shape;2344;p1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6)</a:t>
            </a:r>
            <a:endParaRPr/>
          </a:p>
        </p:txBody>
      </p:sp>
      <p:sp>
        <p:nvSpPr>
          <p:cNvPr id="2345" name="Google Shape;2345;p1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Armed with this new information, Doc Cool calls Jerry’s advisor. She finds out that Jerry is a first generation college student. He has a scholarship so he does not have to have a job, but his home high school had no calculus courses.</a:t>
            </a:r>
            <a:endParaRPr/>
          </a:p>
          <a:p>
            <a:pPr indent="0" lvl="0" marL="0" rtl="0" algn="l">
              <a:lnSpc>
                <a:spcPct val="90000"/>
              </a:lnSpc>
              <a:spcBef>
                <a:spcPts val="1000"/>
              </a:spcBef>
              <a:spcAft>
                <a:spcPts val="0"/>
              </a:spcAft>
              <a:buClr>
                <a:schemeClr val="dk1"/>
              </a:buClr>
              <a:buSzPts val="2800"/>
              <a:buNone/>
            </a:pPr>
            <a:r>
              <a:rPr lang="en-US"/>
              <a:t>So, even though Jerry aced his chemistry courses in high school, he is now struggling in organic chemistry as he tries to take Cal 1 at the same time.</a:t>
            </a:r>
            <a:endParaRPr/>
          </a:p>
          <a:p>
            <a:pPr indent="0" lvl="0" marL="0" rtl="0" algn="l">
              <a:lnSpc>
                <a:spcPct val="90000"/>
              </a:lnSpc>
              <a:spcBef>
                <a:spcPts val="1000"/>
              </a:spcBef>
              <a:spcAft>
                <a:spcPts val="0"/>
              </a:spcAft>
              <a:buClr>
                <a:schemeClr val="dk1"/>
              </a:buClr>
              <a:buSzPts val="2800"/>
              <a:buNone/>
            </a:pPr>
            <a:r>
              <a:rPr lang="en-US"/>
              <a:t>Doc Cool automagically convinces her dashboard provider to look at the quizzes in her class that require significant knowledge of calculus.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9" name="Shape 2349"/>
        <p:cNvGrpSpPr/>
        <p:nvPr/>
      </p:nvGrpSpPr>
      <p:grpSpPr>
        <a:xfrm>
          <a:off x="0" y="0"/>
          <a:ext cx="0" cy="0"/>
          <a:chOff x="0" y="0"/>
          <a:chExt cx="0" cy="0"/>
        </a:xfrm>
      </p:grpSpPr>
      <p:cxnSp>
        <p:nvCxnSpPr>
          <p:cNvPr id="2350" name="Google Shape;2350;p154"/>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351" name="Google Shape;2351;p1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2352" name="Google Shape;2352;p154"/>
          <p:cNvGraphicFramePr/>
          <p:nvPr/>
        </p:nvGraphicFramePr>
        <p:xfrm>
          <a:off x="836486" y="1447800"/>
          <a:ext cx="10515600" cy="5045075"/>
        </p:xfrm>
        <a:graphic>
          <a:graphicData uri="http://schemas.openxmlformats.org/drawingml/2006/chart">
            <c:chart r:id="rId3"/>
          </a:graphicData>
        </a:graphic>
      </p:graphicFrame>
      <p:cxnSp>
        <p:nvCxnSpPr>
          <p:cNvPr id="2353" name="Google Shape;2353;p154"/>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354" name="Google Shape;2354;p154"/>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5" name="Google Shape;2355;p154"/>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56" name="Google Shape;2356;p154"/>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357" name="Google Shape;2357;p154"/>
          <p:cNvSpPr/>
          <p:nvPr/>
        </p:nvSpPr>
        <p:spPr>
          <a:xfrm>
            <a:off x="3770664" y="2399070"/>
            <a:ext cx="255638" cy="1248697"/>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58" name="Google Shape;2358;p154"/>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359" name="Google Shape;2359;p154"/>
          <p:cNvSpPr/>
          <p:nvPr/>
        </p:nvSpPr>
        <p:spPr>
          <a:xfrm>
            <a:off x="4866962" y="1848004"/>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60" name="Google Shape;2360;p154"/>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361" name="Google Shape;2361;p154"/>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62" name="Google Shape;2362;p154"/>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363" name="Google Shape;2363;p154"/>
          <p:cNvSpPr/>
          <p:nvPr/>
        </p:nvSpPr>
        <p:spPr>
          <a:xfrm>
            <a:off x="7071844" y="2015613"/>
            <a:ext cx="255638" cy="757751"/>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64" name="Google Shape;2364;p154"/>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365" name="Google Shape;2365;p154"/>
          <p:cNvSpPr/>
          <p:nvPr/>
        </p:nvSpPr>
        <p:spPr>
          <a:xfrm>
            <a:off x="8172933" y="2156109"/>
            <a:ext cx="255638" cy="1325563"/>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66" name="Google Shape;2366;p154"/>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367" name="Google Shape;2367;p154"/>
          <p:cNvSpPr/>
          <p:nvPr/>
        </p:nvSpPr>
        <p:spPr>
          <a:xfrm>
            <a:off x="9276726" y="2605548"/>
            <a:ext cx="255638" cy="876124"/>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68" name="Google Shape;2368;p154"/>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369" name="Google Shape;2369;p154"/>
          <p:cNvSpPr/>
          <p:nvPr/>
        </p:nvSpPr>
        <p:spPr>
          <a:xfrm>
            <a:off x="10385310" y="1933421"/>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70" name="Google Shape;2370;p154"/>
          <p:cNvCxnSpPr>
            <a:stCxn id="2354"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371" name="Google Shape;2371;p154"/>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2" name="Google Shape;2372;p154"/>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3" name="Google Shape;2373;p154"/>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4" name="Google Shape;2374;p154"/>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5" name="Google Shape;2375;p154"/>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6" name="Google Shape;2376;p154"/>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7" name="Google Shape;2377;p154"/>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378" name="Google Shape;2378;p154"/>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379" name="Google Shape;2379;p154"/>
          <p:cNvSpPr/>
          <p:nvPr/>
        </p:nvSpPr>
        <p:spPr>
          <a:xfrm>
            <a:off x="1610648" y="277336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0" name="Google Shape;2380;p154"/>
          <p:cNvSpPr/>
          <p:nvPr/>
        </p:nvSpPr>
        <p:spPr>
          <a:xfrm>
            <a:off x="2726610" y="296509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1" name="Google Shape;2381;p154"/>
          <p:cNvSpPr/>
          <p:nvPr/>
        </p:nvSpPr>
        <p:spPr>
          <a:xfrm>
            <a:off x="3825936" y="471346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2" name="Google Shape;2382;p154"/>
          <p:cNvSpPr/>
          <p:nvPr/>
        </p:nvSpPr>
        <p:spPr>
          <a:xfrm>
            <a:off x="4948697" y="466004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3" name="Google Shape;2383;p154"/>
          <p:cNvSpPr/>
          <p:nvPr/>
        </p:nvSpPr>
        <p:spPr>
          <a:xfrm>
            <a:off x="6032646" y="337607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4" name="Google Shape;2384;p154"/>
          <p:cNvSpPr/>
          <p:nvPr/>
        </p:nvSpPr>
        <p:spPr>
          <a:xfrm>
            <a:off x="7140867" y="446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5" name="Google Shape;2385;p154"/>
          <p:cNvSpPr/>
          <p:nvPr/>
        </p:nvSpPr>
        <p:spPr>
          <a:xfrm>
            <a:off x="8231966" y="397033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6" name="Google Shape;2386;p154"/>
          <p:cNvSpPr/>
          <p:nvPr/>
        </p:nvSpPr>
        <p:spPr>
          <a:xfrm>
            <a:off x="9333335" y="422858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7" name="Google Shape;2387;p154"/>
          <p:cNvSpPr/>
          <p:nvPr/>
        </p:nvSpPr>
        <p:spPr>
          <a:xfrm>
            <a:off x="10452455" y="386825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1" name="Shape 2391"/>
        <p:cNvGrpSpPr/>
        <p:nvPr/>
      </p:nvGrpSpPr>
      <p:grpSpPr>
        <a:xfrm>
          <a:off x="0" y="0"/>
          <a:ext cx="0" cy="0"/>
          <a:chOff x="0" y="0"/>
          <a:chExt cx="0" cy="0"/>
        </a:xfrm>
      </p:grpSpPr>
      <p:cxnSp>
        <p:nvCxnSpPr>
          <p:cNvPr id="2392" name="Google Shape;2392;p155"/>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393" name="Google Shape;2393;p1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2394" name="Google Shape;2394;p155"/>
          <p:cNvGraphicFramePr/>
          <p:nvPr/>
        </p:nvGraphicFramePr>
        <p:xfrm>
          <a:off x="836486" y="1447800"/>
          <a:ext cx="10515600" cy="5045075"/>
        </p:xfrm>
        <a:graphic>
          <a:graphicData uri="http://schemas.openxmlformats.org/drawingml/2006/chart">
            <c:chart r:id="rId3"/>
          </a:graphicData>
        </a:graphic>
      </p:graphicFrame>
      <p:cxnSp>
        <p:nvCxnSpPr>
          <p:cNvPr id="2395" name="Google Shape;2395;p155"/>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396" name="Google Shape;2396;p155"/>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7" name="Google Shape;2397;p155"/>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98" name="Google Shape;2398;p155"/>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399" name="Google Shape;2399;p155"/>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00" name="Google Shape;2400;p155"/>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401" name="Google Shape;2401;p155"/>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02" name="Google Shape;2402;p155"/>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403" name="Google Shape;2403;p155"/>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04" name="Google Shape;2404;p155"/>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405" name="Google Shape;2405;p155"/>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06" name="Google Shape;2406;p155"/>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407" name="Google Shape;2407;p155"/>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08" name="Google Shape;2408;p155"/>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409" name="Google Shape;2409;p155"/>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10" name="Google Shape;2410;p155"/>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411" name="Google Shape;2411;p155"/>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12" name="Google Shape;2412;p155"/>
          <p:cNvCxnSpPr>
            <a:stCxn id="2396"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413" name="Google Shape;2413;p155"/>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14" name="Google Shape;2414;p155"/>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15" name="Google Shape;2415;p155"/>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16" name="Google Shape;2416;p155"/>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17" name="Google Shape;2417;p155"/>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18" name="Google Shape;2418;p155"/>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19" name="Google Shape;2419;p155"/>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20" name="Google Shape;2420;p155"/>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421" name="Google Shape;2421;p155"/>
          <p:cNvSpPr/>
          <p:nvPr/>
        </p:nvSpPr>
        <p:spPr>
          <a:xfrm>
            <a:off x="1610648" y="277336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2" name="Google Shape;2422;p155"/>
          <p:cNvSpPr/>
          <p:nvPr/>
        </p:nvSpPr>
        <p:spPr>
          <a:xfrm>
            <a:off x="2726610" y="296509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3" name="Google Shape;2423;p155"/>
          <p:cNvSpPr/>
          <p:nvPr/>
        </p:nvSpPr>
        <p:spPr>
          <a:xfrm>
            <a:off x="3825936" y="471346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4" name="Google Shape;2424;p155"/>
          <p:cNvSpPr/>
          <p:nvPr/>
        </p:nvSpPr>
        <p:spPr>
          <a:xfrm>
            <a:off x="4948697" y="466004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5" name="Google Shape;2425;p155"/>
          <p:cNvSpPr/>
          <p:nvPr/>
        </p:nvSpPr>
        <p:spPr>
          <a:xfrm>
            <a:off x="6032646" y="337607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6" name="Google Shape;2426;p155"/>
          <p:cNvSpPr/>
          <p:nvPr/>
        </p:nvSpPr>
        <p:spPr>
          <a:xfrm>
            <a:off x="7140867" y="446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7" name="Google Shape;2427;p155"/>
          <p:cNvSpPr/>
          <p:nvPr/>
        </p:nvSpPr>
        <p:spPr>
          <a:xfrm>
            <a:off x="8231966" y="397033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8" name="Google Shape;2428;p155"/>
          <p:cNvSpPr/>
          <p:nvPr/>
        </p:nvSpPr>
        <p:spPr>
          <a:xfrm>
            <a:off x="9333335" y="422858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9" name="Google Shape;2429;p155"/>
          <p:cNvSpPr/>
          <p:nvPr/>
        </p:nvSpPr>
        <p:spPr>
          <a:xfrm>
            <a:off x="10452455" y="386825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0" name="Google Shape;2430;p155"/>
          <p:cNvSpPr/>
          <p:nvPr/>
        </p:nvSpPr>
        <p:spPr>
          <a:xfrm>
            <a:off x="4286865" y="6213987"/>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4" name="Shape 2434"/>
        <p:cNvGrpSpPr/>
        <p:nvPr/>
      </p:nvGrpSpPr>
      <p:grpSpPr>
        <a:xfrm>
          <a:off x="0" y="0"/>
          <a:ext cx="0" cy="0"/>
          <a:chOff x="0" y="0"/>
          <a:chExt cx="0" cy="0"/>
        </a:xfrm>
      </p:grpSpPr>
      <p:cxnSp>
        <p:nvCxnSpPr>
          <p:cNvPr id="2435" name="Google Shape;2435;p156"/>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436" name="Google Shape;2436;p1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Jerry’s Org. Chem Quiz Grades</a:t>
            </a:r>
            <a:endParaRPr/>
          </a:p>
        </p:txBody>
      </p:sp>
      <p:graphicFrame>
        <p:nvGraphicFramePr>
          <p:cNvPr id="2437" name="Google Shape;2437;p156"/>
          <p:cNvGraphicFramePr/>
          <p:nvPr/>
        </p:nvGraphicFramePr>
        <p:xfrm>
          <a:off x="836486" y="1447800"/>
          <a:ext cx="10515600" cy="5045075"/>
        </p:xfrm>
        <a:graphic>
          <a:graphicData uri="http://schemas.openxmlformats.org/drawingml/2006/chart">
            <c:chart r:id="rId3"/>
          </a:graphicData>
        </a:graphic>
      </p:graphicFrame>
      <p:cxnSp>
        <p:nvCxnSpPr>
          <p:cNvPr id="2438" name="Google Shape;2438;p156"/>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439" name="Google Shape;2439;p156"/>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0" name="Google Shape;2440;p156"/>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1" name="Google Shape;2441;p156"/>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442" name="Google Shape;2442;p156"/>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3" name="Google Shape;2443;p156"/>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444" name="Google Shape;2444;p156"/>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5" name="Google Shape;2445;p156"/>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446" name="Google Shape;2446;p156"/>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7" name="Google Shape;2447;p156"/>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448" name="Google Shape;2448;p156"/>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49" name="Google Shape;2449;p156"/>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450" name="Google Shape;2450;p156"/>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51" name="Google Shape;2451;p156"/>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452" name="Google Shape;2452;p156"/>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53" name="Google Shape;2453;p156"/>
          <p:cNvCxnSpPr>
            <a:stCxn id="2439"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454" name="Google Shape;2454;p156"/>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55" name="Google Shape;2455;p156"/>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56" name="Google Shape;2456;p156"/>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57" name="Google Shape;2457;p156"/>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58" name="Google Shape;2458;p156"/>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59" name="Google Shape;2459;p156"/>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460" name="Google Shape;2460;p156"/>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461" name="Google Shape;2461;p156"/>
          <p:cNvSpPr/>
          <p:nvPr/>
        </p:nvSpPr>
        <p:spPr>
          <a:xfrm>
            <a:off x="1610648" y="277336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2" name="Google Shape;2462;p156"/>
          <p:cNvSpPr/>
          <p:nvPr/>
        </p:nvSpPr>
        <p:spPr>
          <a:xfrm>
            <a:off x="2726610" y="296509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3" name="Google Shape;2463;p156"/>
          <p:cNvSpPr/>
          <p:nvPr/>
        </p:nvSpPr>
        <p:spPr>
          <a:xfrm>
            <a:off x="4948697" y="466004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4" name="Google Shape;2464;p156"/>
          <p:cNvSpPr/>
          <p:nvPr/>
        </p:nvSpPr>
        <p:spPr>
          <a:xfrm>
            <a:off x="6032646" y="337607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5" name="Google Shape;2465;p156"/>
          <p:cNvSpPr/>
          <p:nvPr/>
        </p:nvSpPr>
        <p:spPr>
          <a:xfrm>
            <a:off x="7140867" y="446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6" name="Google Shape;2466;p156"/>
          <p:cNvSpPr/>
          <p:nvPr/>
        </p:nvSpPr>
        <p:spPr>
          <a:xfrm>
            <a:off x="8231966" y="397033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7" name="Google Shape;2467;p156"/>
          <p:cNvSpPr/>
          <p:nvPr/>
        </p:nvSpPr>
        <p:spPr>
          <a:xfrm>
            <a:off x="9333335" y="422858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8" name="Google Shape;2468;p156"/>
          <p:cNvSpPr/>
          <p:nvPr/>
        </p:nvSpPr>
        <p:spPr>
          <a:xfrm>
            <a:off x="10452455" y="386825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9" name="Google Shape;2469;p156"/>
          <p:cNvSpPr/>
          <p:nvPr/>
        </p:nvSpPr>
        <p:spPr>
          <a:xfrm>
            <a:off x="4286865" y="6213987"/>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470" name="Google Shape;2470;p156"/>
          <p:cNvGraphicFramePr/>
          <p:nvPr/>
        </p:nvGraphicFramePr>
        <p:xfrm>
          <a:off x="1170038" y="1616945"/>
          <a:ext cx="10068233" cy="4292241"/>
        </p:xfrm>
        <a:graphic>
          <a:graphicData uri="http://schemas.openxmlformats.org/drawingml/2006/chart">
            <c:chart r:id="rId4"/>
          </a:graphicData>
        </a:graphic>
      </p:graphicFrame>
      <p:cxnSp>
        <p:nvCxnSpPr>
          <p:cNvPr id="2471" name="Google Shape;2471;p156"/>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472" name="Google Shape;2472;p156"/>
          <p:cNvSpPr txBox="1"/>
          <p:nvPr/>
        </p:nvSpPr>
        <p:spPr>
          <a:xfrm rot="5400000">
            <a:off x="9486965" y="3716053"/>
            <a:ext cx="4370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Hours Studied outside of class that week</a:t>
            </a:r>
            <a:endParaRPr/>
          </a:p>
        </p:txBody>
      </p:sp>
      <p:sp>
        <p:nvSpPr>
          <p:cNvPr id="2473" name="Google Shape;2473;p156"/>
          <p:cNvSpPr txBox="1"/>
          <p:nvPr/>
        </p:nvSpPr>
        <p:spPr>
          <a:xfrm>
            <a:off x="11127964" y="1456517"/>
            <a:ext cx="367408" cy="51090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70C0"/>
                </a:solidFill>
                <a:latin typeface="Calibri"/>
                <a:ea typeface="Calibri"/>
                <a:cs typeface="Calibri"/>
                <a:sym typeface="Calibri"/>
              </a:rPr>
              <a:t>50</a:t>
            </a:r>
            <a:endParaRPr/>
          </a:p>
          <a:p>
            <a:pPr indent="0" lvl="0" marL="0" marR="0" rtl="0" algn="l">
              <a:spcBef>
                <a:spcPts val="0"/>
              </a:spcBef>
              <a:spcAft>
                <a:spcPts val="0"/>
              </a:spcAft>
              <a:buNone/>
            </a:pPr>
            <a:r>
              <a:t/>
            </a:r>
            <a:endParaRPr sz="10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10</a:t>
            </a:r>
            <a:endParaRPr/>
          </a:p>
          <a:p>
            <a:pPr indent="0" lvl="0" marL="0" marR="0" rtl="0" algn="l">
              <a:spcBef>
                <a:spcPts val="0"/>
              </a:spcBef>
              <a:spcAft>
                <a:spcPts val="0"/>
              </a:spcAft>
              <a:buNone/>
            </a:pPr>
            <a:r>
              <a:t/>
            </a:r>
            <a:endParaRPr sz="12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5</a:t>
            </a:r>
            <a:endParaRPr/>
          </a:p>
          <a:p>
            <a:pPr indent="0" lvl="0" marL="0" marR="0" rtl="0" algn="l">
              <a:spcBef>
                <a:spcPts val="0"/>
              </a:spcBef>
              <a:spcAft>
                <a:spcPts val="0"/>
              </a:spcAft>
              <a:buNone/>
            </a:pPr>
            <a:r>
              <a:rPr lang="en-US" sz="1200">
                <a:solidFill>
                  <a:srgbClr val="0070C0"/>
                </a:solidFill>
                <a:latin typeface="Calibri"/>
                <a:ea typeface="Calibri"/>
                <a:cs typeface="Calibri"/>
                <a:sym typeface="Calibri"/>
              </a:rPr>
              <a:t> </a:t>
            </a:r>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p:txBody>
      </p:sp>
      <p:sp>
        <p:nvSpPr>
          <p:cNvPr id="2474" name="Google Shape;2474;p156"/>
          <p:cNvSpPr/>
          <p:nvPr/>
        </p:nvSpPr>
        <p:spPr>
          <a:xfrm>
            <a:off x="3825936" y="471346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5" name="Google Shape;2475;p156"/>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76" name="Google Shape;2476;p156"/>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0" name="Shape 2480"/>
        <p:cNvGrpSpPr/>
        <p:nvPr/>
      </p:nvGrpSpPr>
      <p:grpSpPr>
        <a:xfrm>
          <a:off x="0" y="0"/>
          <a:ext cx="0" cy="0"/>
          <a:chOff x="0" y="0"/>
          <a:chExt cx="0" cy="0"/>
        </a:xfrm>
      </p:grpSpPr>
      <p:sp>
        <p:nvSpPr>
          <p:cNvPr id="2481" name="Google Shape;2481;p1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7)</a:t>
            </a:r>
            <a:endParaRPr/>
          </a:p>
        </p:txBody>
      </p:sp>
      <p:sp>
        <p:nvSpPr>
          <p:cNvPr id="2482" name="Google Shape;2482;p1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It’s now clear that Jerry is working very hard, but needs additional support in calculus.  Doc Cool is relieved that BigState University</a:t>
            </a:r>
            <a:r>
              <a:rPr baseline="30000" lang="en-US"/>
              <a:t>TM</a:t>
            </a:r>
            <a:r>
              <a:rPr lang="en-US"/>
              <a:t> is so dedicated to providing free tutoring to deserving students, and she arranges for Jerry to get additional calculus tutoring that cuts his study time in half going forward!</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She leaves the calculus setting on when she pulls up Rajit’s information.</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6" name="Shape 2486"/>
        <p:cNvGrpSpPr/>
        <p:nvPr/>
      </p:nvGrpSpPr>
      <p:grpSpPr>
        <a:xfrm>
          <a:off x="0" y="0"/>
          <a:ext cx="0" cy="0"/>
          <a:chOff x="0" y="0"/>
          <a:chExt cx="0" cy="0"/>
        </a:xfrm>
      </p:grpSpPr>
      <p:sp>
        <p:nvSpPr>
          <p:cNvPr id="2487" name="Google Shape;2487;p1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7)</a:t>
            </a:r>
            <a:endParaRPr/>
          </a:p>
        </p:txBody>
      </p:sp>
      <p:sp>
        <p:nvSpPr>
          <p:cNvPr id="2488" name="Google Shape;2488;p1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It’s now clear that Jerry is working very hard, but needs additional support in calculus.  Doc Cool is relieved that BigState University</a:t>
            </a:r>
            <a:r>
              <a:rPr baseline="30000" lang="en-US"/>
              <a:t>TM</a:t>
            </a:r>
            <a:r>
              <a:rPr lang="en-US"/>
              <a:t> is so dedicated to providing free tutoring to deserving students, and she arranges for Jerry to get additional calculus tutoring that cuts his study time in half going forward!</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She leaves the calculus setting on when she pulls up Rajit’s information. First she looks at just his grades, then she adds his study hours. She doesn’t understand WHY he wasn’t studying in week #3, but then she see’s he has a job at the library!</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2" name="Shape 2492"/>
        <p:cNvGrpSpPr/>
        <p:nvPr/>
      </p:nvGrpSpPr>
      <p:grpSpPr>
        <a:xfrm>
          <a:off x="0" y="0"/>
          <a:ext cx="0" cy="0"/>
          <a:chOff x="0" y="0"/>
          <a:chExt cx="0" cy="0"/>
        </a:xfrm>
      </p:grpSpPr>
      <p:cxnSp>
        <p:nvCxnSpPr>
          <p:cNvPr id="2493" name="Google Shape;2493;p159"/>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494" name="Google Shape;2494;p1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Rajit’s Org. Chem Quiz Grades</a:t>
            </a:r>
            <a:endParaRPr/>
          </a:p>
        </p:txBody>
      </p:sp>
      <p:graphicFrame>
        <p:nvGraphicFramePr>
          <p:cNvPr id="2495" name="Google Shape;2495;p159"/>
          <p:cNvGraphicFramePr/>
          <p:nvPr/>
        </p:nvGraphicFramePr>
        <p:xfrm>
          <a:off x="836486" y="1447800"/>
          <a:ext cx="10515600" cy="5045075"/>
        </p:xfrm>
        <a:graphic>
          <a:graphicData uri="http://schemas.openxmlformats.org/drawingml/2006/chart">
            <c:chart r:id="rId3"/>
          </a:graphicData>
        </a:graphic>
      </p:graphicFrame>
      <p:cxnSp>
        <p:nvCxnSpPr>
          <p:cNvPr id="2496" name="Google Shape;2496;p159"/>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497" name="Google Shape;2497;p159"/>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8" name="Google Shape;2498;p159"/>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99" name="Google Shape;2499;p159"/>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500" name="Google Shape;2500;p159"/>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01" name="Google Shape;2501;p159"/>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502" name="Google Shape;2502;p159"/>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03" name="Google Shape;2503;p159"/>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504" name="Google Shape;2504;p159"/>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05" name="Google Shape;2505;p159"/>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506" name="Google Shape;2506;p159"/>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07" name="Google Shape;2507;p159"/>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508" name="Google Shape;2508;p159"/>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09" name="Google Shape;2509;p159"/>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510" name="Google Shape;2510;p159"/>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11" name="Google Shape;2511;p159"/>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512" name="Google Shape;2512;p159"/>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13" name="Google Shape;2513;p159"/>
          <p:cNvCxnSpPr>
            <a:stCxn id="2497"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514" name="Google Shape;2514;p159"/>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15" name="Google Shape;2515;p159"/>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16" name="Google Shape;2516;p159"/>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17" name="Google Shape;2517;p159"/>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18" name="Google Shape;2518;p159"/>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19" name="Google Shape;2519;p159"/>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20" name="Google Shape;2520;p159"/>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21" name="Google Shape;2521;p159"/>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522" name="Google Shape;2522;p159"/>
          <p:cNvSpPr/>
          <p:nvPr/>
        </p:nvSpPr>
        <p:spPr>
          <a:xfrm>
            <a:off x="1610648" y="23743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3" name="Google Shape;2523;p159"/>
          <p:cNvSpPr/>
          <p:nvPr/>
        </p:nvSpPr>
        <p:spPr>
          <a:xfrm>
            <a:off x="2706049" y="162286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4" name="Google Shape;2524;p159"/>
          <p:cNvSpPr/>
          <p:nvPr/>
        </p:nvSpPr>
        <p:spPr>
          <a:xfrm>
            <a:off x="3827068" y="403199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5" name="Google Shape;2525;p159"/>
          <p:cNvSpPr/>
          <p:nvPr/>
        </p:nvSpPr>
        <p:spPr>
          <a:xfrm>
            <a:off x="4929201" y="327368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6" name="Google Shape;2526;p159"/>
          <p:cNvSpPr/>
          <p:nvPr/>
        </p:nvSpPr>
        <p:spPr>
          <a:xfrm>
            <a:off x="6033410" y="167601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7" name="Google Shape;2527;p159"/>
          <p:cNvSpPr/>
          <p:nvPr/>
        </p:nvSpPr>
        <p:spPr>
          <a:xfrm>
            <a:off x="7146050" y="222223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8" name="Google Shape;2528;p159"/>
          <p:cNvSpPr/>
          <p:nvPr/>
        </p:nvSpPr>
        <p:spPr>
          <a:xfrm>
            <a:off x="8231031" y="187030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9" name="Google Shape;2529;p159"/>
          <p:cNvSpPr/>
          <p:nvPr/>
        </p:nvSpPr>
        <p:spPr>
          <a:xfrm>
            <a:off x="9339714" y="36307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0" name="Google Shape;2530;p159"/>
          <p:cNvSpPr/>
          <p:nvPr/>
        </p:nvSpPr>
        <p:spPr>
          <a:xfrm>
            <a:off x="10454725" y="182241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Students &amp; Probability</a:t>
            </a:r>
            <a:endParaRPr/>
          </a:p>
        </p:txBody>
      </p:sp>
      <p:sp>
        <p:nvSpPr>
          <p:cNvPr id="217" name="Google Shape;21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Suppose you are playing a carnival game that involves flipping two balanced coins simultaneously. To win the game you must obtain "heads" on both coins. What is your probability of winning the game?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rgbClr val="000000"/>
              </a:buClr>
              <a:buSzPts val="2800"/>
              <a:buNone/>
            </a:pPr>
            <a:r>
              <a:rPr b="0" i="0" lang="en-US">
                <a:solidFill>
                  <a:srgbClr val="000000"/>
                </a:solidFill>
                <a:latin typeface="Open Sans"/>
                <a:ea typeface="Open Sans"/>
                <a:cs typeface="Open Sans"/>
                <a:sym typeface="Open Sans"/>
              </a:rPr>
              <a:t>Approximately 50% of the 12th grade students in the study believed that there is a 50% chance of winning the game. </a:t>
            </a:r>
            <a:endParaRPr/>
          </a:p>
          <a:p>
            <a:pPr indent="0" lvl="0" marL="0" rtl="0" algn="l">
              <a:lnSpc>
                <a:spcPct val="90000"/>
              </a:lnSpc>
              <a:spcBef>
                <a:spcPts val="1000"/>
              </a:spcBef>
              <a:spcAft>
                <a:spcPts val="0"/>
              </a:spcAft>
              <a:buClr>
                <a:schemeClr val="dk1"/>
              </a:buClr>
              <a:buSzPts val="2800"/>
              <a:buNone/>
            </a:pPr>
            <a:r>
              <a:t/>
            </a:r>
            <a:endParaRPr>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Clr>
                <a:schemeClr val="dk1"/>
              </a:buClr>
              <a:buSzPts val="2800"/>
              <a:buNone/>
            </a:pPr>
            <a:r>
              <a:t/>
            </a:r>
            <a:endParaRPr>
              <a:solidFill>
                <a:srgbClr val="000000"/>
              </a:solidFill>
              <a:latin typeface="Open Sans"/>
              <a:ea typeface="Open Sans"/>
              <a:cs typeface="Open Sans"/>
              <a:sym typeface="Open Sans"/>
            </a:endParaRPr>
          </a:p>
          <a:p>
            <a:pPr indent="0" lvl="0" marL="0" rtl="0" algn="l">
              <a:lnSpc>
                <a:spcPct val="90000"/>
              </a:lnSpc>
              <a:spcBef>
                <a:spcPts val="1000"/>
              </a:spcBef>
              <a:spcAft>
                <a:spcPts val="0"/>
              </a:spcAft>
              <a:buClr>
                <a:srgbClr val="A5A5A5"/>
              </a:buClr>
              <a:buSzPts val="1300"/>
              <a:buNone/>
            </a:pPr>
            <a:r>
              <a:rPr b="0" i="0" lang="en-US" sz="1300">
                <a:solidFill>
                  <a:srgbClr val="A5A5A5"/>
                </a:solidFill>
                <a:latin typeface="Open Sans"/>
                <a:ea typeface="Open Sans"/>
                <a:cs typeface="Open Sans"/>
                <a:sym typeface="Open Sans"/>
              </a:rPr>
              <a:t>Zawojewski, J. S., &amp; Shaughnessy, J. M. (2000). Data and chance. In E. A. Silver &amp; P. A. Kenney (Eds.), Results from the Seventh Assessment of Educational Progress (pp. 235-268). Reston: VA: National Council of Teachers of Mathematics.</a:t>
            </a:r>
            <a:endParaRPr sz="1300">
              <a:solidFill>
                <a:srgbClr val="A5A5A5"/>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4" name="Shape 2534"/>
        <p:cNvGrpSpPr/>
        <p:nvPr/>
      </p:nvGrpSpPr>
      <p:grpSpPr>
        <a:xfrm>
          <a:off x="0" y="0"/>
          <a:ext cx="0" cy="0"/>
          <a:chOff x="0" y="0"/>
          <a:chExt cx="0" cy="0"/>
        </a:xfrm>
      </p:grpSpPr>
      <p:cxnSp>
        <p:nvCxnSpPr>
          <p:cNvPr id="2535" name="Google Shape;2535;p160"/>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536" name="Google Shape;2536;p1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Rajit’s Org. Chem Quiz Grades</a:t>
            </a:r>
            <a:endParaRPr/>
          </a:p>
        </p:txBody>
      </p:sp>
      <p:graphicFrame>
        <p:nvGraphicFramePr>
          <p:cNvPr id="2537" name="Google Shape;2537;p160"/>
          <p:cNvGraphicFramePr/>
          <p:nvPr/>
        </p:nvGraphicFramePr>
        <p:xfrm>
          <a:off x="836486" y="1447800"/>
          <a:ext cx="10515600" cy="5045075"/>
        </p:xfrm>
        <a:graphic>
          <a:graphicData uri="http://schemas.openxmlformats.org/drawingml/2006/chart">
            <c:chart r:id="rId3"/>
          </a:graphicData>
        </a:graphic>
      </p:graphicFrame>
      <p:cxnSp>
        <p:nvCxnSpPr>
          <p:cNvPr id="2538" name="Google Shape;2538;p160"/>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539" name="Google Shape;2539;p160"/>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0" name="Google Shape;2540;p160"/>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41" name="Google Shape;2541;p160"/>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542" name="Google Shape;2542;p160"/>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43" name="Google Shape;2543;p160"/>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544" name="Google Shape;2544;p160"/>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45" name="Google Shape;2545;p160"/>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546" name="Google Shape;2546;p160"/>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47" name="Google Shape;2547;p160"/>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548" name="Google Shape;2548;p160"/>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49" name="Google Shape;2549;p160"/>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550" name="Google Shape;2550;p160"/>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51" name="Google Shape;2551;p160"/>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552" name="Google Shape;2552;p160"/>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53" name="Google Shape;2553;p160"/>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554" name="Google Shape;2554;p160"/>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55" name="Google Shape;2555;p160"/>
          <p:cNvCxnSpPr>
            <a:stCxn id="2539"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556" name="Google Shape;2556;p160"/>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57" name="Google Shape;2557;p160"/>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58" name="Google Shape;2558;p160"/>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59" name="Google Shape;2559;p160"/>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60" name="Google Shape;2560;p160"/>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61" name="Google Shape;2561;p160"/>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62" name="Google Shape;2562;p160"/>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563" name="Google Shape;2563;p160"/>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564" name="Google Shape;2564;p160"/>
          <p:cNvSpPr/>
          <p:nvPr/>
        </p:nvSpPr>
        <p:spPr>
          <a:xfrm>
            <a:off x="1610648" y="23743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5" name="Google Shape;2565;p160"/>
          <p:cNvSpPr/>
          <p:nvPr/>
        </p:nvSpPr>
        <p:spPr>
          <a:xfrm>
            <a:off x="2706049" y="162286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6" name="Google Shape;2566;p160"/>
          <p:cNvSpPr/>
          <p:nvPr/>
        </p:nvSpPr>
        <p:spPr>
          <a:xfrm>
            <a:off x="3827068" y="403199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7" name="Google Shape;2567;p160"/>
          <p:cNvSpPr/>
          <p:nvPr/>
        </p:nvSpPr>
        <p:spPr>
          <a:xfrm>
            <a:off x="4929201" y="327368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8" name="Google Shape;2568;p160"/>
          <p:cNvSpPr/>
          <p:nvPr/>
        </p:nvSpPr>
        <p:spPr>
          <a:xfrm>
            <a:off x="6033410" y="167601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9" name="Google Shape;2569;p160"/>
          <p:cNvSpPr/>
          <p:nvPr/>
        </p:nvSpPr>
        <p:spPr>
          <a:xfrm>
            <a:off x="7146050" y="222223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0" name="Google Shape;2570;p160"/>
          <p:cNvSpPr/>
          <p:nvPr/>
        </p:nvSpPr>
        <p:spPr>
          <a:xfrm>
            <a:off x="8231031" y="187030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1" name="Google Shape;2571;p160"/>
          <p:cNvSpPr/>
          <p:nvPr/>
        </p:nvSpPr>
        <p:spPr>
          <a:xfrm>
            <a:off x="9339714" y="36307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2" name="Google Shape;2572;p160"/>
          <p:cNvSpPr/>
          <p:nvPr/>
        </p:nvSpPr>
        <p:spPr>
          <a:xfrm>
            <a:off x="10454725" y="182241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573" name="Google Shape;2573;p160"/>
          <p:cNvGraphicFramePr/>
          <p:nvPr/>
        </p:nvGraphicFramePr>
        <p:xfrm>
          <a:off x="1170038" y="1457632"/>
          <a:ext cx="10068233" cy="4658032"/>
        </p:xfrm>
        <a:graphic>
          <a:graphicData uri="http://schemas.openxmlformats.org/drawingml/2006/chart">
            <c:chart r:id="rId4"/>
          </a:graphicData>
        </a:graphic>
      </p:graphicFrame>
      <p:sp>
        <p:nvSpPr>
          <p:cNvPr id="2574" name="Google Shape;2574;p160"/>
          <p:cNvSpPr txBox="1"/>
          <p:nvPr/>
        </p:nvSpPr>
        <p:spPr>
          <a:xfrm rot="-5400000">
            <a:off x="-1726" y="3438922"/>
            <a:ext cx="14945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Quiz Grades</a:t>
            </a:r>
            <a:endParaRPr/>
          </a:p>
        </p:txBody>
      </p:sp>
      <p:sp>
        <p:nvSpPr>
          <p:cNvPr id="2575" name="Google Shape;2575;p160"/>
          <p:cNvSpPr txBox="1"/>
          <p:nvPr/>
        </p:nvSpPr>
        <p:spPr>
          <a:xfrm>
            <a:off x="11127964" y="1466349"/>
            <a:ext cx="367408" cy="51090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70C0"/>
                </a:solidFill>
                <a:latin typeface="Calibri"/>
                <a:ea typeface="Calibri"/>
                <a:cs typeface="Calibri"/>
                <a:sym typeface="Calibri"/>
              </a:rPr>
              <a:t>50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25</a:t>
            </a:r>
            <a:endParaRPr/>
          </a:p>
          <a:p>
            <a:pPr indent="0" lvl="0" marL="0" marR="0" rtl="0" algn="l">
              <a:spcBef>
                <a:spcPts val="0"/>
              </a:spcBef>
              <a:spcAft>
                <a:spcPts val="0"/>
              </a:spcAft>
              <a:buNone/>
            </a:pPr>
            <a:r>
              <a:t/>
            </a:r>
            <a:endParaRPr sz="16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5</a:t>
            </a:r>
            <a:endParaRPr/>
          </a:p>
          <a:p>
            <a:pPr indent="0" lvl="0" marL="0" marR="0" rtl="0" algn="l">
              <a:spcBef>
                <a:spcPts val="0"/>
              </a:spcBef>
              <a:spcAft>
                <a:spcPts val="0"/>
              </a:spcAft>
              <a:buNone/>
            </a:pPr>
            <a:r>
              <a:t/>
            </a:r>
            <a:endParaRPr sz="16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p:txBody>
      </p:sp>
      <p:sp>
        <p:nvSpPr>
          <p:cNvPr id="2576" name="Google Shape;2576;p160"/>
          <p:cNvSpPr txBox="1"/>
          <p:nvPr/>
        </p:nvSpPr>
        <p:spPr>
          <a:xfrm rot="5400000">
            <a:off x="9486965" y="3716053"/>
            <a:ext cx="4370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Hours Studied outside of class that week</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0" name="Shape 2580"/>
        <p:cNvGrpSpPr/>
        <p:nvPr/>
      </p:nvGrpSpPr>
      <p:grpSpPr>
        <a:xfrm>
          <a:off x="0" y="0"/>
          <a:ext cx="0" cy="0"/>
          <a:chOff x="0" y="0"/>
          <a:chExt cx="0" cy="0"/>
        </a:xfrm>
      </p:grpSpPr>
      <p:cxnSp>
        <p:nvCxnSpPr>
          <p:cNvPr id="2581" name="Google Shape;2581;p161"/>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582" name="Google Shape;2582;p1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Rajit’s Org. Chem Quiz Grades</a:t>
            </a:r>
            <a:endParaRPr/>
          </a:p>
        </p:txBody>
      </p:sp>
      <p:graphicFrame>
        <p:nvGraphicFramePr>
          <p:cNvPr id="2583" name="Google Shape;2583;p161"/>
          <p:cNvGraphicFramePr/>
          <p:nvPr/>
        </p:nvGraphicFramePr>
        <p:xfrm>
          <a:off x="836486" y="1447800"/>
          <a:ext cx="10515600" cy="5045075"/>
        </p:xfrm>
        <a:graphic>
          <a:graphicData uri="http://schemas.openxmlformats.org/drawingml/2006/chart">
            <c:chart r:id="rId3"/>
          </a:graphicData>
        </a:graphic>
      </p:graphicFrame>
      <p:cxnSp>
        <p:nvCxnSpPr>
          <p:cNvPr id="2584" name="Google Shape;2584;p161"/>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585" name="Google Shape;2585;p161"/>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6" name="Google Shape;2586;p161"/>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87" name="Google Shape;2587;p161"/>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588" name="Google Shape;2588;p161"/>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89" name="Google Shape;2589;p161"/>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590" name="Google Shape;2590;p161"/>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91" name="Google Shape;2591;p161"/>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592" name="Google Shape;2592;p161"/>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93" name="Google Shape;2593;p161"/>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594" name="Google Shape;2594;p161"/>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95" name="Google Shape;2595;p161"/>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596" name="Google Shape;2596;p161"/>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97" name="Google Shape;2597;p161"/>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598" name="Google Shape;2598;p161"/>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99" name="Google Shape;2599;p161"/>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600" name="Google Shape;2600;p161"/>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01" name="Google Shape;2601;p161"/>
          <p:cNvCxnSpPr>
            <a:stCxn id="2585"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602" name="Google Shape;2602;p161"/>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3" name="Google Shape;2603;p161"/>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4" name="Google Shape;2604;p161"/>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5" name="Google Shape;2605;p161"/>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6" name="Google Shape;2606;p161"/>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7" name="Google Shape;2607;p161"/>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8" name="Google Shape;2608;p161"/>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09" name="Google Shape;2609;p161"/>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610" name="Google Shape;2610;p161"/>
          <p:cNvSpPr/>
          <p:nvPr/>
        </p:nvSpPr>
        <p:spPr>
          <a:xfrm>
            <a:off x="1610648" y="23743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1" name="Google Shape;2611;p161"/>
          <p:cNvSpPr/>
          <p:nvPr/>
        </p:nvSpPr>
        <p:spPr>
          <a:xfrm>
            <a:off x="2706049" y="162286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2" name="Google Shape;2612;p161"/>
          <p:cNvSpPr/>
          <p:nvPr/>
        </p:nvSpPr>
        <p:spPr>
          <a:xfrm>
            <a:off x="3827068" y="403199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3" name="Google Shape;2613;p161"/>
          <p:cNvSpPr/>
          <p:nvPr/>
        </p:nvSpPr>
        <p:spPr>
          <a:xfrm>
            <a:off x="4929201" y="327368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4" name="Google Shape;2614;p161"/>
          <p:cNvSpPr/>
          <p:nvPr/>
        </p:nvSpPr>
        <p:spPr>
          <a:xfrm>
            <a:off x="6033410" y="167601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5" name="Google Shape;2615;p161"/>
          <p:cNvSpPr/>
          <p:nvPr/>
        </p:nvSpPr>
        <p:spPr>
          <a:xfrm>
            <a:off x="7146050" y="222223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6" name="Google Shape;2616;p161"/>
          <p:cNvSpPr/>
          <p:nvPr/>
        </p:nvSpPr>
        <p:spPr>
          <a:xfrm>
            <a:off x="8231031" y="187030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7" name="Google Shape;2617;p161"/>
          <p:cNvSpPr/>
          <p:nvPr/>
        </p:nvSpPr>
        <p:spPr>
          <a:xfrm>
            <a:off x="9339714" y="36307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8" name="Google Shape;2618;p161"/>
          <p:cNvSpPr/>
          <p:nvPr/>
        </p:nvSpPr>
        <p:spPr>
          <a:xfrm>
            <a:off x="10454725" y="182241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9" name="Google Shape;2619;p161"/>
          <p:cNvSpPr txBox="1"/>
          <p:nvPr/>
        </p:nvSpPr>
        <p:spPr>
          <a:xfrm>
            <a:off x="2085327" y="4891595"/>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 hrs</a:t>
            </a:r>
            <a:endParaRPr sz="1800">
              <a:solidFill>
                <a:schemeClr val="dk1"/>
              </a:solidFill>
              <a:latin typeface="Calibri"/>
              <a:ea typeface="Calibri"/>
              <a:cs typeface="Calibri"/>
              <a:sym typeface="Calibri"/>
            </a:endParaRPr>
          </a:p>
        </p:txBody>
      </p:sp>
      <p:sp>
        <p:nvSpPr>
          <p:cNvPr id="2620" name="Google Shape;2620;p161"/>
          <p:cNvSpPr txBox="1"/>
          <p:nvPr/>
        </p:nvSpPr>
        <p:spPr>
          <a:xfrm>
            <a:off x="3170080" y="5087034"/>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18 hrs</a:t>
            </a:r>
            <a:endParaRPr sz="1800">
              <a:solidFill>
                <a:schemeClr val="dk1"/>
              </a:solidFill>
              <a:latin typeface="Calibri"/>
              <a:ea typeface="Calibri"/>
              <a:cs typeface="Calibri"/>
              <a:sym typeface="Calibri"/>
            </a:endParaRPr>
          </a:p>
        </p:txBody>
      </p:sp>
      <p:sp>
        <p:nvSpPr>
          <p:cNvPr id="2621" name="Google Shape;2621;p161"/>
          <p:cNvSpPr txBox="1"/>
          <p:nvPr/>
        </p:nvSpPr>
        <p:spPr>
          <a:xfrm>
            <a:off x="4257198" y="3242733"/>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60 hrs</a:t>
            </a:r>
            <a:endParaRPr sz="1800">
              <a:solidFill>
                <a:schemeClr val="dk1"/>
              </a:solidFill>
              <a:latin typeface="Calibri"/>
              <a:ea typeface="Calibri"/>
              <a:cs typeface="Calibri"/>
              <a:sym typeface="Calibri"/>
            </a:endParaRPr>
          </a:p>
        </p:txBody>
      </p:sp>
      <p:sp>
        <p:nvSpPr>
          <p:cNvPr id="2622" name="Google Shape;2622;p161"/>
          <p:cNvSpPr txBox="1"/>
          <p:nvPr/>
        </p:nvSpPr>
        <p:spPr>
          <a:xfrm>
            <a:off x="5411091" y="5409693"/>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8 hrs</a:t>
            </a:r>
            <a:endParaRPr sz="1800">
              <a:solidFill>
                <a:schemeClr val="dk1"/>
              </a:solidFill>
              <a:latin typeface="Calibri"/>
              <a:ea typeface="Calibri"/>
              <a:cs typeface="Calibri"/>
              <a:sym typeface="Calibri"/>
            </a:endParaRPr>
          </a:p>
        </p:txBody>
      </p:sp>
      <p:sp>
        <p:nvSpPr>
          <p:cNvPr id="2623" name="Google Shape;2623;p161"/>
          <p:cNvSpPr txBox="1"/>
          <p:nvPr/>
        </p:nvSpPr>
        <p:spPr>
          <a:xfrm>
            <a:off x="6449147" y="5313930"/>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hrs</a:t>
            </a:r>
            <a:endParaRPr sz="1800">
              <a:solidFill>
                <a:schemeClr val="dk1"/>
              </a:solidFill>
              <a:latin typeface="Calibri"/>
              <a:ea typeface="Calibri"/>
              <a:cs typeface="Calibri"/>
              <a:sym typeface="Calibri"/>
            </a:endParaRPr>
          </a:p>
        </p:txBody>
      </p:sp>
      <p:sp>
        <p:nvSpPr>
          <p:cNvPr id="2624" name="Google Shape;2624;p161"/>
          <p:cNvSpPr txBox="1"/>
          <p:nvPr/>
        </p:nvSpPr>
        <p:spPr>
          <a:xfrm>
            <a:off x="7553770" y="5307914"/>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hrs</a:t>
            </a:r>
            <a:endParaRPr sz="1800">
              <a:solidFill>
                <a:schemeClr val="dk1"/>
              </a:solidFill>
              <a:latin typeface="Calibri"/>
              <a:ea typeface="Calibri"/>
              <a:cs typeface="Calibri"/>
              <a:sym typeface="Calibri"/>
            </a:endParaRPr>
          </a:p>
        </p:txBody>
      </p:sp>
      <p:sp>
        <p:nvSpPr>
          <p:cNvPr id="2625" name="Google Shape;2625;p161"/>
          <p:cNvSpPr txBox="1"/>
          <p:nvPr/>
        </p:nvSpPr>
        <p:spPr>
          <a:xfrm>
            <a:off x="9829593" y="4891595"/>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 hrs</a:t>
            </a:r>
            <a:endParaRPr sz="1800">
              <a:solidFill>
                <a:schemeClr val="dk1"/>
              </a:solidFill>
              <a:latin typeface="Calibri"/>
              <a:ea typeface="Calibri"/>
              <a:cs typeface="Calibri"/>
              <a:sym typeface="Calibri"/>
            </a:endParaRPr>
          </a:p>
        </p:txBody>
      </p:sp>
      <p:sp>
        <p:nvSpPr>
          <p:cNvPr id="2626" name="Google Shape;2626;p161"/>
          <p:cNvSpPr txBox="1"/>
          <p:nvPr/>
        </p:nvSpPr>
        <p:spPr>
          <a:xfrm>
            <a:off x="8723256" y="4902368"/>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 hrs</a:t>
            </a:r>
            <a:endParaRPr sz="1800">
              <a:solidFill>
                <a:schemeClr val="dk1"/>
              </a:solidFill>
              <a:latin typeface="Calibri"/>
              <a:ea typeface="Calibri"/>
              <a:cs typeface="Calibri"/>
              <a:sym typeface="Calibri"/>
            </a:endParaRPr>
          </a:p>
        </p:txBody>
      </p:sp>
      <p:sp>
        <p:nvSpPr>
          <p:cNvPr id="2627" name="Google Shape;2627;p161"/>
          <p:cNvSpPr txBox="1"/>
          <p:nvPr/>
        </p:nvSpPr>
        <p:spPr>
          <a:xfrm>
            <a:off x="10894888" y="5491075"/>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hrs</a:t>
            </a:r>
            <a:endParaRPr sz="1800">
              <a:solidFill>
                <a:schemeClr val="dk1"/>
              </a:solidFill>
              <a:latin typeface="Calibri"/>
              <a:ea typeface="Calibri"/>
              <a:cs typeface="Calibri"/>
              <a:sym typeface="Calibri"/>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1" name="Shape 2631"/>
        <p:cNvGrpSpPr/>
        <p:nvPr/>
      </p:nvGrpSpPr>
      <p:grpSpPr>
        <a:xfrm>
          <a:off x="0" y="0"/>
          <a:ext cx="0" cy="0"/>
          <a:chOff x="0" y="0"/>
          <a:chExt cx="0" cy="0"/>
        </a:xfrm>
      </p:grpSpPr>
      <p:graphicFrame>
        <p:nvGraphicFramePr>
          <p:cNvPr id="2632" name="Google Shape;2632;p162"/>
          <p:cNvGraphicFramePr/>
          <p:nvPr/>
        </p:nvGraphicFramePr>
        <p:xfrm>
          <a:off x="1170038" y="1270824"/>
          <a:ext cx="10068233" cy="4658032"/>
        </p:xfrm>
        <a:graphic>
          <a:graphicData uri="http://schemas.openxmlformats.org/drawingml/2006/chart">
            <c:chart r:id="rId3"/>
          </a:graphicData>
        </a:graphic>
      </p:graphicFrame>
      <p:cxnSp>
        <p:nvCxnSpPr>
          <p:cNvPr id="2633" name="Google Shape;2633;p162"/>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634" name="Google Shape;2634;p1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Rajit’s Org. Chem Quiz Grades</a:t>
            </a:r>
            <a:endParaRPr/>
          </a:p>
        </p:txBody>
      </p:sp>
      <p:graphicFrame>
        <p:nvGraphicFramePr>
          <p:cNvPr id="2635" name="Google Shape;2635;p162"/>
          <p:cNvGraphicFramePr/>
          <p:nvPr/>
        </p:nvGraphicFramePr>
        <p:xfrm>
          <a:off x="836486" y="1447800"/>
          <a:ext cx="10515600" cy="5045075"/>
        </p:xfrm>
        <a:graphic>
          <a:graphicData uri="http://schemas.openxmlformats.org/drawingml/2006/chart">
            <c:chart r:id="rId4"/>
          </a:graphicData>
        </a:graphic>
      </p:graphicFrame>
      <p:cxnSp>
        <p:nvCxnSpPr>
          <p:cNvPr id="2636" name="Google Shape;2636;p162"/>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637" name="Google Shape;2637;p162"/>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8" name="Google Shape;2638;p162"/>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39" name="Google Shape;2639;p162"/>
          <p:cNvCxnSpPr/>
          <p:nvPr/>
        </p:nvCxnSpPr>
        <p:spPr>
          <a:xfrm>
            <a:off x="3898737" y="1603888"/>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640" name="Google Shape;2640;p162"/>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41" name="Google Shape;2641;p162"/>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642" name="Google Shape;2642;p162"/>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43" name="Google Shape;2643;p162"/>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644" name="Google Shape;2644;p162"/>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45" name="Google Shape;2645;p162"/>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646" name="Google Shape;2646;p162"/>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47" name="Google Shape;2647;p162"/>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648" name="Google Shape;2648;p162"/>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49" name="Google Shape;2649;p162"/>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650" name="Google Shape;2650;p162"/>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51" name="Google Shape;2651;p162"/>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652" name="Google Shape;2652;p162"/>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53" name="Google Shape;2653;p162"/>
          <p:cNvCxnSpPr>
            <a:stCxn id="2637"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654" name="Google Shape;2654;p162"/>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55" name="Google Shape;2655;p162"/>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56" name="Google Shape;2656;p162"/>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57" name="Google Shape;2657;p162"/>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58" name="Google Shape;2658;p162"/>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59" name="Google Shape;2659;p162"/>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60" name="Google Shape;2660;p162"/>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661" name="Google Shape;2661;p162"/>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662" name="Google Shape;2662;p162"/>
          <p:cNvSpPr/>
          <p:nvPr/>
        </p:nvSpPr>
        <p:spPr>
          <a:xfrm>
            <a:off x="1610648" y="23743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3" name="Google Shape;2663;p162"/>
          <p:cNvSpPr/>
          <p:nvPr/>
        </p:nvSpPr>
        <p:spPr>
          <a:xfrm>
            <a:off x="2706049" y="162286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4" name="Google Shape;2664;p162"/>
          <p:cNvSpPr/>
          <p:nvPr/>
        </p:nvSpPr>
        <p:spPr>
          <a:xfrm>
            <a:off x="3827068" y="403199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5" name="Google Shape;2665;p162"/>
          <p:cNvSpPr/>
          <p:nvPr/>
        </p:nvSpPr>
        <p:spPr>
          <a:xfrm>
            <a:off x="4929201" y="3273686"/>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6" name="Google Shape;2666;p162"/>
          <p:cNvSpPr/>
          <p:nvPr/>
        </p:nvSpPr>
        <p:spPr>
          <a:xfrm>
            <a:off x="6033410" y="167601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7" name="Google Shape;2667;p162"/>
          <p:cNvSpPr/>
          <p:nvPr/>
        </p:nvSpPr>
        <p:spPr>
          <a:xfrm>
            <a:off x="7146050" y="222223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8" name="Google Shape;2668;p162"/>
          <p:cNvSpPr/>
          <p:nvPr/>
        </p:nvSpPr>
        <p:spPr>
          <a:xfrm>
            <a:off x="8231031" y="1870307"/>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9" name="Google Shape;2669;p162"/>
          <p:cNvSpPr/>
          <p:nvPr/>
        </p:nvSpPr>
        <p:spPr>
          <a:xfrm>
            <a:off x="9339714" y="36307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0" name="Google Shape;2670;p162"/>
          <p:cNvSpPr/>
          <p:nvPr/>
        </p:nvSpPr>
        <p:spPr>
          <a:xfrm>
            <a:off x="10454725" y="182241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1" name="Google Shape;2671;p162"/>
          <p:cNvSpPr txBox="1"/>
          <p:nvPr/>
        </p:nvSpPr>
        <p:spPr>
          <a:xfrm>
            <a:off x="2085327" y="4891595"/>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 hrs</a:t>
            </a:r>
            <a:endParaRPr sz="1800">
              <a:solidFill>
                <a:schemeClr val="dk1"/>
              </a:solidFill>
              <a:latin typeface="Calibri"/>
              <a:ea typeface="Calibri"/>
              <a:cs typeface="Calibri"/>
              <a:sym typeface="Calibri"/>
            </a:endParaRPr>
          </a:p>
        </p:txBody>
      </p:sp>
      <p:sp>
        <p:nvSpPr>
          <p:cNvPr id="2672" name="Google Shape;2672;p162"/>
          <p:cNvSpPr txBox="1"/>
          <p:nvPr/>
        </p:nvSpPr>
        <p:spPr>
          <a:xfrm>
            <a:off x="3170080" y="5087034"/>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18 hrs</a:t>
            </a:r>
            <a:endParaRPr sz="1800">
              <a:solidFill>
                <a:schemeClr val="dk1"/>
              </a:solidFill>
              <a:latin typeface="Calibri"/>
              <a:ea typeface="Calibri"/>
              <a:cs typeface="Calibri"/>
              <a:sym typeface="Calibri"/>
            </a:endParaRPr>
          </a:p>
        </p:txBody>
      </p:sp>
      <p:sp>
        <p:nvSpPr>
          <p:cNvPr id="2673" name="Google Shape;2673;p162"/>
          <p:cNvSpPr txBox="1"/>
          <p:nvPr/>
        </p:nvSpPr>
        <p:spPr>
          <a:xfrm>
            <a:off x="4257198" y="3242733"/>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60 hrs</a:t>
            </a:r>
            <a:endParaRPr sz="1800">
              <a:solidFill>
                <a:schemeClr val="dk1"/>
              </a:solidFill>
              <a:latin typeface="Calibri"/>
              <a:ea typeface="Calibri"/>
              <a:cs typeface="Calibri"/>
              <a:sym typeface="Calibri"/>
            </a:endParaRPr>
          </a:p>
        </p:txBody>
      </p:sp>
      <p:sp>
        <p:nvSpPr>
          <p:cNvPr id="2674" name="Google Shape;2674;p162"/>
          <p:cNvSpPr txBox="1"/>
          <p:nvPr/>
        </p:nvSpPr>
        <p:spPr>
          <a:xfrm>
            <a:off x="5411091" y="5409693"/>
            <a:ext cx="99217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8 hrs</a:t>
            </a:r>
            <a:endParaRPr sz="1800">
              <a:solidFill>
                <a:schemeClr val="dk1"/>
              </a:solidFill>
              <a:latin typeface="Calibri"/>
              <a:ea typeface="Calibri"/>
              <a:cs typeface="Calibri"/>
              <a:sym typeface="Calibri"/>
            </a:endParaRPr>
          </a:p>
        </p:txBody>
      </p:sp>
      <p:sp>
        <p:nvSpPr>
          <p:cNvPr id="2675" name="Google Shape;2675;p162"/>
          <p:cNvSpPr txBox="1"/>
          <p:nvPr/>
        </p:nvSpPr>
        <p:spPr>
          <a:xfrm>
            <a:off x="6449147" y="5313930"/>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hrs</a:t>
            </a:r>
            <a:endParaRPr sz="1800">
              <a:solidFill>
                <a:schemeClr val="dk1"/>
              </a:solidFill>
              <a:latin typeface="Calibri"/>
              <a:ea typeface="Calibri"/>
              <a:cs typeface="Calibri"/>
              <a:sym typeface="Calibri"/>
            </a:endParaRPr>
          </a:p>
        </p:txBody>
      </p:sp>
      <p:sp>
        <p:nvSpPr>
          <p:cNvPr id="2676" name="Google Shape;2676;p162"/>
          <p:cNvSpPr txBox="1"/>
          <p:nvPr/>
        </p:nvSpPr>
        <p:spPr>
          <a:xfrm>
            <a:off x="7553770" y="5307914"/>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10 hrs</a:t>
            </a:r>
            <a:endParaRPr sz="1800">
              <a:solidFill>
                <a:schemeClr val="dk1"/>
              </a:solidFill>
              <a:latin typeface="Calibri"/>
              <a:ea typeface="Calibri"/>
              <a:cs typeface="Calibri"/>
              <a:sym typeface="Calibri"/>
            </a:endParaRPr>
          </a:p>
        </p:txBody>
      </p:sp>
      <p:sp>
        <p:nvSpPr>
          <p:cNvPr id="2677" name="Google Shape;2677;p162"/>
          <p:cNvSpPr txBox="1"/>
          <p:nvPr/>
        </p:nvSpPr>
        <p:spPr>
          <a:xfrm>
            <a:off x="9829593" y="4891595"/>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 hrs</a:t>
            </a:r>
            <a:endParaRPr sz="1800">
              <a:solidFill>
                <a:schemeClr val="dk1"/>
              </a:solidFill>
              <a:latin typeface="Calibri"/>
              <a:ea typeface="Calibri"/>
              <a:cs typeface="Calibri"/>
              <a:sym typeface="Calibri"/>
            </a:endParaRPr>
          </a:p>
        </p:txBody>
      </p:sp>
      <p:sp>
        <p:nvSpPr>
          <p:cNvPr id="2678" name="Google Shape;2678;p162"/>
          <p:cNvSpPr txBox="1"/>
          <p:nvPr/>
        </p:nvSpPr>
        <p:spPr>
          <a:xfrm>
            <a:off x="8723256" y="4902368"/>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20 hrs</a:t>
            </a:r>
            <a:endParaRPr sz="1800">
              <a:solidFill>
                <a:schemeClr val="dk1"/>
              </a:solidFill>
              <a:latin typeface="Calibri"/>
              <a:ea typeface="Calibri"/>
              <a:cs typeface="Calibri"/>
              <a:sym typeface="Calibri"/>
            </a:endParaRPr>
          </a:p>
        </p:txBody>
      </p:sp>
      <p:sp>
        <p:nvSpPr>
          <p:cNvPr id="2679" name="Google Shape;2679;p162"/>
          <p:cNvSpPr txBox="1"/>
          <p:nvPr/>
        </p:nvSpPr>
        <p:spPr>
          <a:xfrm>
            <a:off x="10894888" y="5491075"/>
            <a:ext cx="11046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 hrs</a:t>
            </a:r>
            <a:endParaRPr sz="1800">
              <a:solidFill>
                <a:schemeClr val="dk1"/>
              </a:solidFill>
              <a:latin typeface="Calibri"/>
              <a:ea typeface="Calibri"/>
              <a:cs typeface="Calibri"/>
              <a:sym typeface="Calibri"/>
            </a:endParaRPr>
          </a:p>
        </p:txBody>
      </p:sp>
      <p:sp>
        <p:nvSpPr>
          <p:cNvPr id="2680" name="Google Shape;2680;p162"/>
          <p:cNvSpPr txBox="1"/>
          <p:nvPr/>
        </p:nvSpPr>
        <p:spPr>
          <a:xfrm>
            <a:off x="11127964" y="1358197"/>
            <a:ext cx="367408" cy="51090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70C0"/>
                </a:solidFill>
                <a:latin typeface="Calibri"/>
                <a:ea typeface="Calibri"/>
                <a:cs typeface="Calibri"/>
                <a:sym typeface="Calibri"/>
              </a:rPr>
              <a:t>50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40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30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25</a:t>
            </a:r>
            <a:endParaRPr/>
          </a:p>
          <a:p>
            <a:pPr indent="0" lvl="0" marL="0" marR="0" rtl="0" algn="l">
              <a:spcBef>
                <a:spcPts val="0"/>
              </a:spcBef>
              <a:spcAft>
                <a:spcPts val="0"/>
              </a:spcAft>
              <a:buNone/>
            </a:pPr>
            <a:r>
              <a:t/>
            </a:r>
            <a:endParaRPr sz="16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20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15</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10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5</a:t>
            </a:r>
            <a:endParaRPr/>
          </a:p>
          <a:p>
            <a:pPr indent="0" lvl="0" marL="0" marR="0" rtl="0" algn="l">
              <a:spcBef>
                <a:spcPts val="0"/>
              </a:spcBef>
              <a:spcAft>
                <a:spcPts val="0"/>
              </a:spcAft>
              <a:buNone/>
            </a:pPr>
            <a:r>
              <a:t/>
            </a:r>
            <a:endParaRPr sz="1600">
              <a:solidFill>
                <a:srgbClr val="0070C0"/>
              </a:solidFill>
              <a:latin typeface="Calibri"/>
              <a:ea typeface="Calibri"/>
              <a:cs typeface="Calibri"/>
              <a:sym typeface="Calibri"/>
            </a:endParaRPr>
          </a:p>
          <a:p>
            <a:pPr indent="0" lvl="0" marL="0" marR="0" rtl="0" algn="l">
              <a:spcBef>
                <a:spcPts val="0"/>
              </a:spcBef>
              <a:spcAft>
                <a:spcPts val="0"/>
              </a:spcAft>
              <a:buNone/>
            </a:pPr>
            <a:r>
              <a:rPr lang="en-US" sz="1400">
                <a:solidFill>
                  <a:srgbClr val="0070C0"/>
                </a:solidFill>
                <a:latin typeface="Calibri"/>
                <a:ea typeface="Calibri"/>
                <a:cs typeface="Calibri"/>
                <a:sym typeface="Calibri"/>
              </a:rPr>
              <a:t>0</a:t>
            </a:r>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a:p>
            <a:pPr indent="0" lvl="0" marL="0" marR="0" rtl="0" algn="l">
              <a:spcBef>
                <a:spcPts val="0"/>
              </a:spcBef>
              <a:spcAft>
                <a:spcPts val="0"/>
              </a:spcAft>
              <a:buNone/>
            </a:pPr>
            <a:r>
              <a:t/>
            </a:r>
            <a:endParaRPr sz="1400">
              <a:solidFill>
                <a:srgbClr val="0070C0"/>
              </a:solidFill>
              <a:latin typeface="Calibri"/>
              <a:ea typeface="Calibri"/>
              <a:cs typeface="Calibri"/>
              <a:sym typeface="Calibri"/>
            </a:endParaRPr>
          </a:p>
        </p:txBody>
      </p:sp>
      <p:sp>
        <p:nvSpPr>
          <p:cNvPr id="2681" name="Google Shape;2681;p162"/>
          <p:cNvSpPr txBox="1"/>
          <p:nvPr/>
        </p:nvSpPr>
        <p:spPr>
          <a:xfrm rot="5400000">
            <a:off x="9486965" y="3607901"/>
            <a:ext cx="4370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Hours Studied outside of class that week</a:t>
            </a:r>
            <a:endParaRPr/>
          </a:p>
        </p:txBody>
      </p:sp>
      <p:sp>
        <p:nvSpPr>
          <p:cNvPr id="2682" name="Google Shape;2682;p162"/>
          <p:cNvSpPr/>
          <p:nvPr/>
        </p:nvSpPr>
        <p:spPr>
          <a:xfrm>
            <a:off x="4680156" y="6410635"/>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3" name="Google Shape;2683;p162"/>
          <p:cNvSpPr txBox="1"/>
          <p:nvPr/>
        </p:nvSpPr>
        <p:spPr>
          <a:xfrm>
            <a:off x="4870208" y="6388630"/>
            <a:ext cx="330183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chemeClr val="dk1"/>
                </a:solidFill>
                <a:latin typeface="Calibri"/>
                <a:ea typeface="Calibri"/>
                <a:cs typeface="Calibri"/>
                <a:sym typeface="Calibri"/>
              </a:rPr>
              <a:t>Quizzes that contained more than 70% calculus problems</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7" name="Shape 2687"/>
        <p:cNvGrpSpPr/>
        <p:nvPr/>
      </p:nvGrpSpPr>
      <p:grpSpPr>
        <a:xfrm>
          <a:off x="0" y="0"/>
          <a:ext cx="0" cy="0"/>
          <a:chOff x="0" y="0"/>
          <a:chExt cx="0" cy="0"/>
        </a:xfrm>
      </p:grpSpPr>
      <p:sp>
        <p:nvSpPr>
          <p:cNvPr id="2688" name="Google Shape;2688;p1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7)</a:t>
            </a:r>
            <a:endParaRPr/>
          </a:p>
        </p:txBody>
      </p:sp>
      <p:sp>
        <p:nvSpPr>
          <p:cNvPr id="2689" name="Google Shape;2689;p16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US"/>
              <a:t>Mystery solved! Doc Cool talks to the library supervisor who tells her that Rajit felt bad when another member was out sick. The supervisor assures Doc Cool that they’ll be sure to push back on Rajit when he says he can fill in, and they certainly won’t let him go over 40 hours in one week again!</a:t>
            </a:r>
            <a:endParaRPr/>
          </a:p>
          <a:p>
            <a:pPr indent="0" lvl="0" marL="0" rtl="0" algn="l">
              <a:lnSpc>
                <a:spcPct val="90000"/>
              </a:lnSpc>
              <a:spcBef>
                <a:spcPts val="1000"/>
              </a:spcBef>
              <a:spcAft>
                <a:spcPts val="0"/>
              </a:spcAft>
              <a:buClr>
                <a:schemeClr val="dk1"/>
              </a:buClr>
              <a:buSzPts val="2800"/>
              <a:buNone/>
            </a:pPr>
            <a:r>
              <a:rPr lang="en-US"/>
              <a:t>Doc Cool is thrilled that Rajit is such a responsible student. She makes sure he knows what to study to make up for what he missed that week. Given his relatively strong performance otherwise, she is not worried.</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But now she must figure out what is happening with the other students!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3" name="Shape 2693"/>
        <p:cNvGrpSpPr/>
        <p:nvPr/>
      </p:nvGrpSpPr>
      <p:grpSpPr>
        <a:xfrm>
          <a:off x="0" y="0"/>
          <a:ext cx="0" cy="0"/>
          <a:chOff x="0" y="0"/>
          <a:chExt cx="0" cy="0"/>
        </a:xfrm>
      </p:grpSpPr>
      <p:cxnSp>
        <p:nvCxnSpPr>
          <p:cNvPr id="2694" name="Google Shape;2694;p164"/>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695" name="Google Shape;2695;p1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June’s Org. Chem Quiz Grades</a:t>
            </a:r>
            <a:endParaRPr/>
          </a:p>
        </p:txBody>
      </p:sp>
      <p:graphicFrame>
        <p:nvGraphicFramePr>
          <p:cNvPr id="2696" name="Google Shape;2696;p164"/>
          <p:cNvGraphicFramePr/>
          <p:nvPr/>
        </p:nvGraphicFramePr>
        <p:xfrm>
          <a:off x="836486" y="1447800"/>
          <a:ext cx="10515600" cy="5045075"/>
        </p:xfrm>
        <a:graphic>
          <a:graphicData uri="http://schemas.openxmlformats.org/drawingml/2006/chart">
            <c:chart r:id="rId3"/>
          </a:graphicData>
        </a:graphic>
      </p:graphicFrame>
      <p:cxnSp>
        <p:nvCxnSpPr>
          <p:cNvPr id="2697" name="Google Shape;2697;p164"/>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698" name="Google Shape;2698;p164"/>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9" name="Google Shape;2699;p164"/>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00" name="Google Shape;2700;p164"/>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701" name="Google Shape;2701;p164"/>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02" name="Google Shape;2702;p164"/>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703" name="Google Shape;2703;p164"/>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04" name="Google Shape;2704;p164"/>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705" name="Google Shape;2705;p164"/>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06" name="Google Shape;2706;p164"/>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707" name="Google Shape;2707;p164"/>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08" name="Google Shape;2708;p164"/>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709" name="Google Shape;2709;p164"/>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10" name="Google Shape;2710;p164"/>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711" name="Google Shape;2711;p164"/>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12" name="Google Shape;2712;p164"/>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713" name="Google Shape;2713;p164"/>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14" name="Google Shape;2714;p164"/>
          <p:cNvCxnSpPr>
            <a:stCxn id="2698"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715" name="Google Shape;2715;p164"/>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16" name="Google Shape;2716;p164"/>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17" name="Google Shape;2717;p164"/>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18" name="Google Shape;2718;p164"/>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19" name="Google Shape;2719;p164"/>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20" name="Google Shape;2720;p164"/>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21" name="Google Shape;2721;p164"/>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22" name="Google Shape;2722;p164"/>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723" name="Google Shape;2723;p164"/>
          <p:cNvSpPr/>
          <p:nvPr/>
        </p:nvSpPr>
        <p:spPr>
          <a:xfrm>
            <a:off x="1611138" y="19378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4" name="Google Shape;2724;p164"/>
          <p:cNvSpPr/>
          <p:nvPr/>
        </p:nvSpPr>
        <p:spPr>
          <a:xfrm>
            <a:off x="2717093" y="212927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5" name="Google Shape;2725;p164"/>
          <p:cNvSpPr/>
          <p:nvPr/>
        </p:nvSpPr>
        <p:spPr>
          <a:xfrm>
            <a:off x="3823820" y="573763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6" name="Google Shape;2726;p164"/>
          <p:cNvSpPr/>
          <p:nvPr/>
        </p:nvSpPr>
        <p:spPr>
          <a:xfrm>
            <a:off x="4918357" y="22822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7" name="Google Shape;2727;p164"/>
          <p:cNvSpPr/>
          <p:nvPr/>
        </p:nvSpPr>
        <p:spPr>
          <a:xfrm>
            <a:off x="6024031" y="275682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8" name="Google Shape;2728;p164"/>
          <p:cNvSpPr/>
          <p:nvPr/>
        </p:nvSpPr>
        <p:spPr>
          <a:xfrm>
            <a:off x="7130252" y="211361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9" name="Google Shape;2729;p164"/>
          <p:cNvSpPr/>
          <p:nvPr/>
        </p:nvSpPr>
        <p:spPr>
          <a:xfrm>
            <a:off x="8224703" y="285910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0" name="Google Shape;2730;p164"/>
          <p:cNvSpPr/>
          <p:nvPr/>
        </p:nvSpPr>
        <p:spPr>
          <a:xfrm>
            <a:off x="9342109" y="331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1" name="Google Shape;2731;p164"/>
          <p:cNvSpPr/>
          <p:nvPr/>
        </p:nvSpPr>
        <p:spPr>
          <a:xfrm>
            <a:off x="10438985" y="287753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2" name="Google Shape;2732;p164"/>
          <p:cNvSpPr/>
          <p:nvPr/>
        </p:nvSpPr>
        <p:spPr>
          <a:xfrm>
            <a:off x="4286865" y="6213987"/>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6" name="Shape 2736"/>
        <p:cNvGrpSpPr/>
        <p:nvPr/>
      </p:nvGrpSpPr>
      <p:grpSpPr>
        <a:xfrm>
          <a:off x="0" y="0"/>
          <a:ext cx="0" cy="0"/>
          <a:chOff x="0" y="0"/>
          <a:chExt cx="0" cy="0"/>
        </a:xfrm>
      </p:grpSpPr>
      <p:cxnSp>
        <p:nvCxnSpPr>
          <p:cNvPr id="2737" name="Google Shape;2737;p165"/>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738" name="Google Shape;2738;p1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Freddy’s Org. Chem Quiz Grades</a:t>
            </a:r>
            <a:endParaRPr/>
          </a:p>
        </p:txBody>
      </p:sp>
      <p:graphicFrame>
        <p:nvGraphicFramePr>
          <p:cNvPr id="2739" name="Google Shape;2739;p165"/>
          <p:cNvGraphicFramePr/>
          <p:nvPr/>
        </p:nvGraphicFramePr>
        <p:xfrm>
          <a:off x="836486" y="1447800"/>
          <a:ext cx="10515600" cy="5045075"/>
        </p:xfrm>
        <a:graphic>
          <a:graphicData uri="http://schemas.openxmlformats.org/drawingml/2006/chart">
            <c:chart r:id="rId3"/>
          </a:graphicData>
        </a:graphic>
      </p:graphicFrame>
      <p:cxnSp>
        <p:nvCxnSpPr>
          <p:cNvPr id="2740" name="Google Shape;2740;p165"/>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741" name="Google Shape;2741;p165"/>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2" name="Google Shape;2742;p165"/>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43" name="Google Shape;2743;p165"/>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744" name="Google Shape;2744;p165"/>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45" name="Google Shape;2745;p165"/>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746" name="Google Shape;2746;p165"/>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47" name="Google Shape;2747;p165"/>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748" name="Google Shape;2748;p165"/>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49" name="Google Shape;2749;p165"/>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750" name="Google Shape;2750;p165"/>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51" name="Google Shape;2751;p165"/>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752" name="Google Shape;2752;p165"/>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53" name="Google Shape;2753;p165"/>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754" name="Google Shape;2754;p165"/>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55" name="Google Shape;2755;p165"/>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756" name="Google Shape;2756;p165"/>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57" name="Google Shape;2757;p165"/>
          <p:cNvCxnSpPr>
            <a:stCxn id="2741"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758" name="Google Shape;2758;p165"/>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59" name="Google Shape;2759;p165"/>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60" name="Google Shape;2760;p165"/>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61" name="Google Shape;2761;p165"/>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62" name="Google Shape;2762;p165"/>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63" name="Google Shape;2763;p165"/>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64" name="Google Shape;2764;p165"/>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765" name="Google Shape;2765;p165"/>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766" name="Google Shape;2766;p165"/>
          <p:cNvSpPr/>
          <p:nvPr/>
        </p:nvSpPr>
        <p:spPr>
          <a:xfrm>
            <a:off x="1611138" y="18198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7" name="Google Shape;2767;p165"/>
          <p:cNvSpPr/>
          <p:nvPr/>
        </p:nvSpPr>
        <p:spPr>
          <a:xfrm>
            <a:off x="2717093" y="190313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8" name="Google Shape;2768;p165"/>
          <p:cNvSpPr/>
          <p:nvPr/>
        </p:nvSpPr>
        <p:spPr>
          <a:xfrm>
            <a:off x="3833652" y="415600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9" name="Google Shape;2769;p165"/>
          <p:cNvSpPr/>
          <p:nvPr/>
        </p:nvSpPr>
        <p:spPr>
          <a:xfrm>
            <a:off x="4927750" y="189855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0" name="Google Shape;2770;p165"/>
          <p:cNvSpPr/>
          <p:nvPr/>
        </p:nvSpPr>
        <p:spPr>
          <a:xfrm>
            <a:off x="6035043" y="1990754"/>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1" name="Google Shape;2771;p165"/>
          <p:cNvSpPr/>
          <p:nvPr/>
        </p:nvSpPr>
        <p:spPr>
          <a:xfrm>
            <a:off x="7149704" y="1948024"/>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2" name="Google Shape;2772;p165"/>
          <p:cNvSpPr/>
          <p:nvPr/>
        </p:nvSpPr>
        <p:spPr>
          <a:xfrm>
            <a:off x="8235921" y="375962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3" name="Google Shape;2773;p165"/>
          <p:cNvSpPr/>
          <p:nvPr/>
        </p:nvSpPr>
        <p:spPr>
          <a:xfrm>
            <a:off x="9340387" y="238082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4" name="Google Shape;2774;p165"/>
          <p:cNvSpPr/>
          <p:nvPr/>
        </p:nvSpPr>
        <p:spPr>
          <a:xfrm>
            <a:off x="10454725" y="199387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5" name="Google Shape;2775;p165"/>
          <p:cNvSpPr/>
          <p:nvPr/>
        </p:nvSpPr>
        <p:spPr>
          <a:xfrm>
            <a:off x="4286865" y="6213987"/>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9" name="Shape 2779"/>
        <p:cNvGrpSpPr/>
        <p:nvPr/>
      </p:nvGrpSpPr>
      <p:grpSpPr>
        <a:xfrm>
          <a:off x="0" y="0"/>
          <a:ext cx="0" cy="0"/>
          <a:chOff x="0" y="0"/>
          <a:chExt cx="0" cy="0"/>
        </a:xfrm>
      </p:grpSpPr>
      <p:sp>
        <p:nvSpPr>
          <p:cNvPr id="2780" name="Google Shape;2780;p1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8)</a:t>
            </a:r>
            <a:endParaRPr/>
          </a:p>
        </p:txBody>
      </p:sp>
      <p:sp>
        <p:nvSpPr>
          <p:cNvPr id="2781" name="Google Shape;2781;p1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June and Freddy are both working from off campus, and so the learning system where they do their homework and reading is not logging any of those hours.  Neither of them work for the library, and they don’t belong to the football team. So, Doc Cool doesn’t have any context data to figure out what might be happening.</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She uses her lunch break to calls Mr. Knight, their advisor, to see what he knows about their situation. Mr. Knight doesn’t know anything about Freddy, but says that June met with him in week #4, and she had just flown back from her mother’s funeral. Doc Cool looks at her dashboard. Wow, she must have had a shock and then thrown herself right back into her studies. She offers to let June re-take Quiz 3</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5" name="Shape 2785"/>
        <p:cNvGrpSpPr/>
        <p:nvPr/>
      </p:nvGrpSpPr>
      <p:grpSpPr>
        <a:xfrm>
          <a:off x="0" y="0"/>
          <a:ext cx="0" cy="0"/>
          <a:chOff x="0" y="0"/>
          <a:chExt cx="0" cy="0"/>
        </a:xfrm>
      </p:grpSpPr>
      <p:cxnSp>
        <p:nvCxnSpPr>
          <p:cNvPr id="2786" name="Google Shape;2786;p167"/>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787" name="Google Shape;2787;p1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June’s Org. Chem Quiz Grades</a:t>
            </a:r>
            <a:endParaRPr/>
          </a:p>
        </p:txBody>
      </p:sp>
      <p:graphicFrame>
        <p:nvGraphicFramePr>
          <p:cNvPr id="2788" name="Google Shape;2788;p167"/>
          <p:cNvGraphicFramePr/>
          <p:nvPr/>
        </p:nvGraphicFramePr>
        <p:xfrm>
          <a:off x="836486" y="1447800"/>
          <a:ext cx="10515600" cy="5045075"/>
        </p:xfrm>
        <a:graphic>
          <a:graphicData uri="http://schemas.openxmlformats.org/drawingml/2006/chart">
            <c:chart r:id="rId3"/>
          </a:graphicData>
        </a:graphic>
      </p:graphicFrame>
      <p:cxnSp>
        <p:nvCxnSpPr>
          <p:cNvPr id="2789" name="Google Shape;2789;p167"/>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790" name="Google Shape;2790;p167"/>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1" name="Google Shape;2791;p167"/>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92" name="Google Shape;2792;p167"/>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793" name="Google Shape;2793;p167"/>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94" name="Google Shape;2794;p167"/>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795" name="Google Shape;2795;p167"/>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96" name="Google Shape;2796;p167"/>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797" name="Google Shape;2797;p167"/>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98" name="Google Shape;2798;p167"/>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799" name="Google Shape;2799;p167"/>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0" name="Google Shape;2800;p167"/>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801" name="Google Shape;2801;p167"/>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2" name="Google Shape;2802;p167"/>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803" name="Google Shape;2803;p167"/>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4" name="Google Shape;2804;p167"/>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805" name="Google Shape;2805;p167"/>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06" name="Google Shape;2806;p167"/>
          <p:cNvCxnSpPr>
            <a:stCxn id="2790"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807" name="Google Shape;2807;p167"/>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08" name="Google Shape;2808;p167"/>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09" name="Google Shape;2809;p167"/>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10" name="Google Shape;2810;p167"/>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11" name="Google Shape;2811;p167"/>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12" name="Google Shape;2812;p167"/>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13" name="Google Shape;2813;p167"/>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14" name="Google Shape;2814;p167"/>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815" name="Google Shape;2815;p167"/>
          <p:cNvSpPr/>
          <p:nvPr/>
        </p:nvSpPr>
        <p:spPr>
          <a:xfrm>
            <a:off x="1611138" y="193787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6" name="Google Shape;2816;p167"/>
          <p:cNvSpPr/>
          <p:nvPr/>
        </p:nvSpPr>
        <p:spPr>
          <a:xfrm>
            <a:off x="2717093" y="212927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7" name="Google Shape;2817;p167"/>
          <p:cNvSpPr/>
          <p:nvPr/>
        </p:nvSpPr>
        <p:spPr>
          <a:xfrm>
            <a:off x="3833906" y="576303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8" name="Google Shape;2818;p167"/>
          <p:cNvSpPr/>
          <p:nvPr/>
        </p:nvSpPr>
        <p:spPr>
          <a:xfrm>
            <a:off x="4918357" y="22822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9" name="Google Shape;2819;p167"/>
          <p:cNvSpPr/>
          <p:nvPr/>
        </p:nvSpPr>
        <p:spPr>
          <a:xfrm>
            <a:off x="6024031" y="2756823"/>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0" name="Google Shape;2820;p167"/>
          <p:cNvSpPr/>
          <p:nvPr/>
        </p:nvSpPr>
        <p:spPr>
          <a:xfrm>
            <a:off x="7130252" y="211361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1" name="Google Shape;2821;p167"/>
          <p:cNvSpPr/>
          <p:nvPr/>
        </p:nvSpPr>
        <p:spPr>
          <a:xfrm>
            <a:off x="8224703" y="285910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2" name="Google Shape;2822;p167"/>
          <p:cNvSpPr/>
          <p:nvPr/>
        </p:nvSpPr>
        <p:spPr>
          <a:xfrm>
            <a:off x="9342109" y="331571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3" name="Google Shape;2823;p167"/>
          <p:cNvSpPr/>
          <p:nvPr/>
        </p:nvSpPr>
        <p:spPr>
          <a:xfrm>
            <a:off x="10438985" y="2877538"/>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4" name="Google Shape;2824;p167"/>
          <p:cNvSpPr/>
          <p:nvPr/>
        </p:nvSpPr>
        <p:spPr>
          <a:xfrm>
            <a:off x="4286865" y="6213987"/>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5" name="Google Shape;2825;p167"/>
          <p:cNvSpPr/>
          <p:nvPr/>
        </p:nvSpPr>
        <p:spPr>
          <a:xfrm>
            <a:off x="4032984" y="1854834"/>
            <a:ext cx="245255" cy="251344"/>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26" name="Google Shape;2826;p167"/>
          <p:cNvCxnSpPr/>
          <p:nvPr/>
        </p:nvCxnSpPr>
        <p:spPr>
          <a:xfrm flipH="1" rot="10800000">
            <a:off x="3969700" y="2282211"/>
            <a:ext cx="192315" cy="3288856"/>
          </a:xfrm>
          <a:prstGeom prst="straightConnector1">
            <a:avLst/>
          </a:prstGeom>
          <a:noFill/>
          <a:ln cap="flat" cmpd="sng" w="9525">
            <a:solidFill>
              <a:srgbClr val="C00000"/>
            </a:solidFill>
            <a:prstDash val="solid"/>
            <a:miter lim="800000"/>
            <a:headEnd len="sm" w="sm" type="none"/>
            <a:tailEnd len="med" w="med" type="triangle"/>
          </a:ln>
        </p:spPr>
      </p:cxn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0" name="Shape 2830"/>
        <p:cNvGrpSpPr/>
        <p:nvPr/>
      </p:nvGrpSpPr>
      <p:grpSpPr>
        <a:xfrm>
          <a:off x="0" y="0"/>
          <a:ext cx="0" cy="0"/>
          <a:chOff x="0" y="0"/>
          <a:chExt cx="0" cy="0"/>
        </a:xfrm>
      </p:grpSpPr>
      <p:sp>
        <p:nvSpPr>
          <p:cNvPr id="2831" name="Google Shape;2831;p1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8)</a:t>
            </a:r>
            <a:endParaRPr/>
          </a:p>
        </p:txBody>
      </p:sp>
      <p:sp>
        <p:nvSpPr>
          <p:cNvPr id="2832" name="Google Shape;2832;p1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Now, what to do about Freddy?  Doc Cool talks to her TA, Kym Aververked, who says Freddy usually participates in class.  He even helps his other students. But there have been a couple of times that she has seen Freddy at the Peanut Barrel for “Thirsty Thursdays.”  Kym noticed that Freddy seemed a little under the weather during the Friday morning quizzes after that.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What days were those again? Kym checks her calendar.</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6" name="Shape 2836"/>
        <p:cNvGrpSpPr/>
        <p:nvPr/>
      </p:nvGrpSpPr>
      <p:grpSpPr>
        <a:xfrm>
          <a:off x="0" y="0"/>
          <a:ext cx="0" cy="0"/>
          <a:chOff x="0" y="0"/>
          <a:chExt cx="0" cy="0"/>
        </a:xfrm>
      </p:grpSpPr>
      <p:cxnSp>
        <p:nvCxnSpPr>
          <p:cNvPr id="2837" name="Google Shape;2837;p169"/>
          <p:cNvCxnSpPr/>
          <p:nvPr/>
        </p:nvCxnSpPr>
        <p:spPr>
          <a:xfrm>
            <a:off x="2785601" y="1594079"/>
            <a:ext cx="0" cy="722376"/>
          </a:xfrm>
          <a:prstGeom prst="straightConnector1">
            <a:avLst/>
          </a:prstGeom>
          <a:noFill/>
          <a:ln cap="flat" cmpd="sng" w="19050">
            <a:solidFill>
              <a:srgbClr val="002060"/>
            </a:solidFill>
            <a:prstDash val="solid"/>
            <a:miter lim="800000"/>
            <a:headEnd len="med" w="med" type="diamond"/>
            <a:tailEnd len="med" w="med" type="diamond"/>
          </a:ln>
        </p:spPr>
      </p:cxnSp>
      <p:sp>
        <p:nvSpPr>
          <p:cNvPr id="2838" name="Google Shape;2838;p1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Example: Freddy’s Org. Chem Quiz Grades</a:t>
            </a:r>
            <a:endParaRPr/>
          </a:p>
        </p:txBody>
      </p:sp>
      <p:graphicFrame>
        <p:nvGraphicFramePr>
          <p:cNvPr id="2839" name="Google Shape;2839;p169"/>
          <p:cNvGraphicFramePr/>
          <p:nvPr/>
        </p:nvGraphicFramePr>
        <p:xfrm>
          <a:off x="836486" y="1447800"/>
          <a:ext cx="10515600" cy="5045075"/>
        </p:xfrm>
        <a:graphic>
          <a:graphicData uri="http://schemas.openxmlformats.org/drawingml/2006/chart">
            <c:chart r:id="rId3"/>
          </a:graphicData>
        </a:graphic>
      </p:graphicFrame>
      <p:cxnSp>
        <p:nvCxnSpPr>
          <p:cNvPr id="2840" name="Google Shape;2840;p169"/>
          <p:cNvCxnSpPr/>
          <p:nvPr/>
        </p:nvCxnSpPr>
        <p:spPr>
          <a:xfrm>
            <a:off x="1679472" y="1603888"/>
            <a:ext cx="0" cy="1254892"/>
          </a:xfrm>
          <a:prstGeom prst="straightConnector1">
            <a:avLst/>
          </a:prstGeom>
          <a:noFill/>
          <a:ln cap="flat" cmpd="sng" w="19050">
            <a:solidFill>
              <a:srgbClr val="002060"/>
            </a:solidFill>
            <a:prstDash val="solid"/>
            <a:miter lim="800000"/>
            <a:headEnd len="med" w="med" type="diamond"/>
            <a:tailEnd len="med" w="med" type="diamond"/>
          </a:ln>
        </p:spPr>
      </p:cxnSp>
      <p:sp>
        <p:nvSpPr>
          <p:cNvPr id="2841" name="Google Shape;2841;p169"/>
          <p:cNvSpPr/>
          <p:nvPr/>
        </p:nvSpPr>
        <p:spPr>
          <a:xfrm>
            <a:off x="1553496" y="1769807"/>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2" name="Google Shape;2842;p169"/>
          <p:cNvSpPr/>
          <p:nvPr/>
        </p:nvSpPr>
        <p:spPr>
          <a:xfrm>
            <a:off x="2662080" y="1587449"/>
            <a:ext cx="255638" cy="521110"/>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43" name="Google Shape;2843;p169"/>
          <p:cNvCxnSpPr/>
          <p:nvPr/>
        </p:nvCxnSpPr>
        <p:spPr>
          <a:xfrm>
            <a:off x="3898737" y="1584224"/>
            <a:ext cx="0" cy="3162984"/>
          </a:xfrm>
          <a:prstGeom prst="straightConnector1">
            <a:avLst/>
          </a:prstGeom>
          <a:noFill/>
          <a:ln cap="flat" cmpd="sng" w="19050">
            <a:solidFill>
              <a:srgbClr val="002060"/>
            </a:solidFill>
            <a:prstDash val="solid"/>
            <a:miter lim="800000"/>
            <a:headEnd len="med" w="med" type="diamond"/>
            <a:tailEnd len="med" w="med" type="diamond"/>
          </a:ln>
        </p:spPr>
      </p:cxnSp>
      <p:sp>
        <p:nvSpPr>
          <p:cNvPr id="2844" name="Google Shape;2844;p169"/>
          <p:cNvSpPr/>
          <p:nvPr/>
        </p:nvSpPr>
        <p:spPr>
          <a:xfrm>
            <a:off x="3770664" y="2399070"/>
            <a:ext cx="255638" cy="1248697"/>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45" name="Google Shape;2845;p169"/>
          <p:cNvCxnSpPr/>
          <p:nvPr/>
        </p:nvCxnSpPr>
        <p:spPr>
          <a:xfrm>
            <a:off x="4996096" y="1748483"/>
            <a:ext cx="0" cy="1680517"/>
          </a:xfrm>
          <a:prstGeom prst="straightConnector1">
            <a:avLst/>
          </a:prstGeom>
          <a:noFill/>
          <a:ln cap="flat" cmpd="sng" w="19050">
            <a:solidFill>
              <a:srgbClr val="002060"/>
            </a:solidFill>
            <a:prstDash val="solid"/>
            <a:miter lim="800000"/>
            <a:headEnd len="med" w="med" type="diamond"/>
            <a:tailEnd len="med" w="med" type="diamond"/>
          </a:ln>
        </p:spPr>
      </p:cxnSp>
      <p:sp>
        <p:nvSpPr>
          <p:cNvPr id="2846" name="Google Shape;2846;p169"/>
          <p:cNvSpPr/>
          <p:nvPr/>
        </p:nvSpPr>
        <p:spPr>
          <a:xfrm>
            <a:off x="4866962" y="1848004"/>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47" name="Google Shape;2847;p169"/>
          <p:cNvCxnSpPr/>
          <p:nvPr/>
        </p:nvCxnSpPr>
        <p:spPr>
          <a:xfrm>
            <a:off x="6100926" y="1765289"/>
            <a:ext cx="0" cy="1944777"/>
          </a:xfrm>
          <a:prstGeom prst="straightConnector1">
            <a:avLst/>
          </a:prstGeom>
          <a:noFill/>
          <a:ln cap="flat" cmpd="sng" w="19050">
            <a:solidFill>
              <a:srgbClr val="002060"/>
            </a:solidFill>
            <a:prstDash val="solid"/>
            <a:miter lim="800000"/>
            <a:headEnd len="med" w="med" type="diamond"/>
            <a:tailEnd len="med" w="med" type="diamond"/>
          </a:ln>
        </p:spPr>
      </p:cxnSp>
      <p:sp>
        <p:nvSpPr>
          <p:cNvPr id="2848" name="Google Shape;2848;p169"/>
          <p:cNvSpPr/>
          <p:nvPr/>
        </p:nvSpPr>
        <p:spPr>
          <a:xfrm>
            <a:off x="5968051" y="2221525"/>
            <a:ext cx="255638" cy="925359"/>
          </a:xfrm>
          <a:prstGeom prst="rect">
            <a:avLst/>
          </a:prstGeom>
          <a:solidFill>
            <a:srgbClr val="B3C6E7"/>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49" name="Google Shape;2849;p169"/>
          <p:cNvCxnSpPr/>
          <p:nvPr/>
        </p:nvCxnSpPr>
        <p:spPr>
          <a:xfrm>
            <a:off x="7205202"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850" name="Google Shape;2850;p169"/>
          <p:cNvSpPr/>
          <p:nvPr/>
        </p:nvSpPr>
        <p:spPr>
          <a:xfrm>
            <a:off x="7071844" y="2015613"/>
            <a:ext cx="255638" cy="757751"/>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1" name="Google Shape;2851;p169"/>
          <p:cNvCxnSpPr/>
          <p:nvPr/>
        </p:nvCxnSpPr>
        <p:spPr>
          <a:xfrm>
            <a:off x="8308898" y="1765289"/>
            <a:ext cx="0" cy="2222095"/>
          </a:xfrm>
          <a:prstGeom prst="straightConnector1">
            <a:avLst/>
          </a:prstGeom>
          <a:noFill/>
          <a:ln cap="flat" cmpd="sng" w="19050">
            <a:solidFill>
              <a:srgbClr val="002060"/>
            </a:solidFill>
            <a:prstDash val="solid"/>
            <a:miter lim="800000"/>
            <a:headEnd len="med" w="med" type="diamond"/>
            <a:tailEnd len="med" w="med" type="diamond"/>
          </a:ln>
        </p:spPr>
      </p:cxnSp>
      <p:sp>
        <p:nvSpPr>
          <p:cNvPr id="2852" name="Google Shape;2852;p169"/>
          <p:cNvSpPr/>
          <p:nvPr/>
        </p:nvSpPr>
        <p:spPr>
          <a:xfrm>
            <a:off x="8172933" y="2156109"/>
            <a:ext cx="255638" cy="1325563"/>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3" name="Google Shape;2853;p169"/>
          <p:cNvCxnSpPr/>
          <p:nvPr/>
        </p:nvCxnSpPr>
        <p:spPr>
          <a:xfrm>
            <a:off x="9406457" y="2290917"/>
            <a:ext cx="0" cy="2049589"/>
          </a:xfrm>
          <a:prstGeom prst="straightConnector1">
            <a:avLst/>
          </a:prstGeom>
          <a:noFill/>
          <a:ln cap="flat" cmpd="sng" w="19050">
            <a:solidFill>
              <a:srgbClr val="002060"/>
            </a:solidFill>
            <a:prstDash val="solid"/>
            <a:miter lim="800000"/>
            <a:headEnd len="med" w="med" type="diamond"/>
            <a:tailEnd len="med" w="med" type="diamond"/>
          </a:ln>
        </p:spPr>
      </p:cxnSp>
      <p:sp>
        <p:nvSpPr>
          <p:cNvPr id="2854" name="Google Shape;2854;p169"/>
          <p:cNvSpPr/>
          <p:nvPr/>
        </p:nvSpPr>
        <p:spPr>
          <a:xfrm>
            <a:off x="9276726" y="2605548"/>
            <a:ext cx="255638" cy="876124"/>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5" name="Google Shape;2855;p169"/>
          <p:cNvCxnSpPr/>
          <p:nvPr/>
        </p:nvCxnSpPr>
        <p:spPr>
          <a:xfrm>
            <a:off x="10519556" y="1822410"/>
            <a:ext cx="0" cy="2153399"/>
          </a:xfrm>
          <a:prstGeom prst="straightConnector1">
            <a:avLst/>
          </a:prstGeom>
          <a:noFill/>
          <a:ln cap="flat" cmpd="sng" w="19050">
            <a:solidFill>
              <a:srgbClr val="002060"/>
            </a:solidFill>
            <a:prstDash val="solid"/>
            <a:miter lim="800000"/>
            <a:headEnd len="med" w="med" type="diamond"/>
            <a:tailEnd len="med" w="med" type="diamond"/>
          </a:ln>
        </p:spPr>
      </p:cxnSp>
      <p:sp>
        <p:nvSpPr>
          <p:cNvPr id="2856" name="Google Shape;2856;p169"/>
          <p:cNvSpPr/>
          <p:nvPr/>
        </p:nvSpPr>
        <p:spPr>
          <a:xfrm>
            <a:off x="10385310" y="1933421"/>
            <a:ext cx="255638" cy="925359"/>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57" name="Google Shape;2857;p169"/>
          <p:cNvCxnSpPr>
            <a:stCxn id="2841" idx="1"/>
          </p:cNvCxnSpPr>
          <p:nvPr/>
        </p:nvCxnSpPr>
        <p:spPr>
          <a:xfrm>
            <a:off x="1553496" y="2030362"/>
            <a:ext cx="255600" cy="0"/>
          </a:xfrm>
          <a:prstGeom prst="straightConnector1">
            <a:avLst/>
          </a:prstGeom>
          <a:noFill/>
          <a:ln cap="flat" cmpd="sng" w="19050">
            <a:solidFill>
              <a:schemeClr val="dk1"/>
            </a:solidFill>
            <a:prstDash val="solid"/>
            <a:miter lim="800000"/>
            <a:headEnd len="sm" w="sm" type="none"/>
            <a:tailEnd len="sm" w="sm" type="none"/>
          </a:ln>
        </p:spPr>
      </p:cxnSp>
      <p:cxnSp>
        <p:nvCxnSpPr>
          <p:cNvPr id="2858" name="Google Shape;2858;p169"/>
          <p:cNvCxnSpPr/>
          <p:nvPr/>
        </p:nvCxnSpPr>
        <p:spPr>
          <a:xfrm>
            <a:off x="2662698" y="1854833"/>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59" name="Google Shape;2859;p169"/>
          <p:cNvCxnSpPr/>
          <p:nvPr/>
        </p:nvCxnSpPr>
        <p:spPr>
          <a:xfrm>
            <a:off x="3770664" y="3105867"/>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60" name="Google Shape;2860;p169"/>
          <p:cNvCxnSpPr/>
          <p:nvPr/>
        </p:nvCxnSpPr>
        <p:spPr>
          <a:xfrm>
            <a:off x="4866962" y="2196124"/>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61" name="Google Shape;2861;p169"/>
          <p:cNvCxnSpPr/>
          <p:nvPr/>
        </p:nvCxnSpPr>
        <p:spPr>
          <a:xfrm>
            <a:off x="5968181" y="26910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62" name="Google Shape;2862;p169"/>
          <p:cNvCxnSpPr/>
          <p:nvPr/>
        </p:nvCxnSpPr>
        <p:spPr>
          <a:xfrm>
            <a:off x="7072733" y="2365202"/>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63" name="Google Shape;2863;p169"/>
          <p:cNvCxnSpPr/>
          <p:nvPr/>
        </p:nvCxnSpPr>
        <p:spPr>
          <a:xfrm>
            <a:off x="8179714" y="2957868"/>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64" name="Google Shape;2864;p169"/>
          <p:cNvCxnSpPr/>
          <p:nvPr/>
        </p:nvCxnSpPr>
        <p:spPr>
          <a:xfrm>
            <a:off x="9281159" y="3122801"/>
            <a:ext cx="255638" cy="0"/>
          </a:xfrm>
          <a:prstGeom prst="straightConnector1">
            <a:avLst/>
          </a:prstGeom>
          <a:noFill/>
          <a:ln cap="flat" cmpd="sng" w="19050">
            <a:solidFill>
              <a:schemeClr val="dk1"/>
            </a:solidFill>
            <a:prstDash val="solid"/>
            <a:miter lim="800000"/>
            <a:headEnd len="sm" w="sm" type="none"/>
            <a:tailEnd len="sm" w="sm" type="none"/>
          </a:ln>
        </p:spPr>
      </p:cxnSp>
      <p:cxnSp>
        <p:nvCxnSpPr>
          <p:cNvPr id="2865" name="Google Shape;2865;p169"/>
          <p:cNvCxnSpPr/>
          <p:nvPr/>
        </p:nvCxnSpPr>
        <p:spPr>
          <a:xfrm>
            <a:off x="10381905" y="2521667"/>
            <a:ext cx="255638" cy="0"/>
          </a:xfrm>
          <a:prstGeom prst="straightConnector1">
            <a:avLst/>
          </a:prstGeom>
          <a:noFill/>
          <a:ln cap="flat" cmpd="sng" w="19050">
            <a:solidFill>
              <a:schemeClr val="dk1"/>
            </a:solidFill>
            <a:prstDash val="solid"/>
            <a:miter lim="800000"/>
            <a:headEnd len="sm" w="sm" type="none"/>
            <a:tailEnd len="sm" w="sm" type="none"/>
          </a:ln>
        </p:spPr>
      </p:cxnSp>
      <p:sp>
        <p:nvSpPr>
          <p:cNvPr id="2866" name="Google Shape;2866;p169"/>
          <p:cNvSpPr/>
          <p:nvPr/>
        </p:nvSpPr>
        <p:spPr>
          <a:xfrm>
            <a:off x="1611138" y="1819892"/>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7" name="Google Shape;2867;p169"/>
          <p:cNvSpPr/>
          <p:nvPr/>
        </p:nvSpPr>
        <p:spPr>
          <a:xfrm>
            <a:off x="2717093" y="1903131"/>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8" name="Google Shape;2868;p169"/>
          <p:cNvSpPr/>
          <p:nvPr/>
        </p:nvSpPr>
        <p:spPr>
          <a:xfrm>
            <a:off x="3833652" y="4156001"/>
            <a:ext cx="129662" cy="184505"/>
          </a:xfrm>
          <a:prstGeom prst="star5">
            <a:avLst>
              <a:gd fmla="val 19098" name="adj"/>
              <a:gd fmla="val 105146" name="hf"/>
              <a:gd fmla="val 110557" name="vf"/>
            </a:avLst>
          </a:prstGeom>
          <a:solidFill>
            <a:srgbClr val="FFB02A"/>
          </a:solidFill>
          <a:ln cap="flat" cmpd="sng" w="1905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9" name="Google Shape;2869;p169"/>
          <p:cNvSpPr/>
          <p:nvPr/>
        </p:nvSpPr>
        <p:spPr>
          <a:xfrm>
            <a:off x="4927750" y="1898550"/>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0" name="Google Shape;2870;p169"/>
          <p:cNvSpPr/>
          <p:nvPr/>
        </p:nvSpPr>
        <p:spPr>
          <a:xfrm>
            <a:off x="6035043" y="1990754"/>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1" name="Google Shape;2871;p169"/>
          <p:cNvSpPr/>
          <p:nvPr/>
        </p:nvSpPr>
        <p:spPr>
          <a:xfrm>
            <a:off x="7149704" y="1948024"/>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2" name="Google Shape;2872;p169"/>
          <p:cNvSpPr/>
          <p:nvPr/>
        </p:nvSpPr>
        <p:spPr>
          <a:xfrm>
            <a:off x="8235921" y="3759628"/>
            <a:ext cx="129662" cy="184505"/>
          </a:xfrm>
          <a:prstGeom prst="star5">
            <a:avLst>
              <a:gd fmla="val 19098" name="adj"/>
              <a:gd fmla="val 105146" name="hf"/>
              <a:gd fmla="val 110557" name="vf"/>
            </a:avLst>
          </a:prstGeom>
          <a:solidFill>
            <a:srgbClr val="FFB02A"/>
          </a:solidFill>
          <a:ln cap="flat" cmpd="sng" w="1905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3" name="Google Shape;2873;p169"/>
          <p:cNvSpPr/>
          <p:nvPr/>
        </p:nvSpPr>
        <p:spPr>
          <a:xfrm>
            <a:off x="9340387" y="2380825"/>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4" name="Google Shape;2874;p169"/>
          <p:cNvSpPr/>
          <p:nvPr/>
        </p:nvSpPr>
        <p:spPr>
          <a:xfrm>
            <a:off x="10454725" y="1993879"/>
            <a:ext cx="129662" cy="184505"/>
          </a:xfrm>
          <a:prstGeom prst="star5">
            <a:avLst>
              <a:gd fmla="val 19098" name="adj"/>
              <a:gd fmla="val 105146" name="hf"/>
              <a:gd fmla="val 110557" name="vf"/>
            </a:avLst>
          </a:prstGeom>
          <a:solidFill>
            <a:srgbClr val="FFB02A"/>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5" name="Google Shape;2875;p169"/>
          <p:cNvSpPr/>
          <p:nvPr/>
        </p:nvSpPr>
        <p:spPr>
          <a:xfrm>
            <a:off x="4286865" y="6213987"/>
            <a:ext cx="157316" cy="167148"/>
          </a:xfrm>
          <a:prstGeom prst="rect">
            <a:avLst/>
          </a:prstGeom>
          <a:solidFill>
            <a:srgbClr val="FF8582"/>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6" name="Google Shape;2876;p169"/>
          <p:cNvSpPr txBox="1"/>
          <p:nvPr/>
        </p:nvSpPr>
        <p:spPr>
          <a:xfrm>
            <a:off x="4654389" y="4193687"/>
            <a:ext cx="2802193" cy="923330"/>
          </a:xfrm>
          <a:prstGeom prst="rect">
            <a:avLst/>
          </a:prstGeom>
          <a:solidFill>
            <a:srgbClr val="FFF5A9"/>
          </a:solidFill>
          <a:ln cap="flat" cmpd="sng" w="9525">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Week’s Freddy went to “Thirsty Thursdays” at the Peanut Barrell</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How flipping a coin can actually help you change your life | PBS NewsHour" id="222" name="Google Shape;222;p17"/>
          <p:cNvPicPr preferRelativeResize="0"/>
          <p:nvPr/>
        </p:nvPicPr>
        <p:blipFill rotWithShape="1">
          <a:blip r:embed="rId3">
            <a:alphaModFix/>
          </a:blip>
          <a:srcRect b="0" l="0" r="0" t="0"/>
          <a:stretch/>
        </p:blipFill>
        <p:spPr>
          <a:xfrm>
            <a:off x="3048000" y="-1"/>
            <a:ext cx="9144000" cy="6849173"/>
          </a:xfrm>
          <a:prstGeom prst="rect">
            <a:avLst/>
          </a:prstGeom>
          <a:noFill/>
          <a:ln>
            <a:noFill/>
          </a:ln>
        </p:spPr>
      </p:pic>
      <p:sp>
        <p:nvSpPr>
          <p:cNvPr id="223" name="Google Shape;223;p17"/>
          <p:cNvSpPr/>
          <p:nvPr/>
        </p:nvSpPr>
        <p:spPr>
          <a:xfrm>
            <a:off x="-1" y="0"/>
            <a:ext cx="5652655" cy="6858000"/>
          </a:xfrm>
          <a:prstGeom prst="rect">
            <a:avLst/>
          </a:prstGeom>
          <a:gradFill>
            <a:gsLst>
              <a:gs pos="0">
                <a:schemeClr val="lt1"/>
              </a:gs>
              <a:gs pos="63000">
                <a:schemeClr val="lt1"/>
              </a:gs>
              <a:gs pos="84000">
                <a:srgbClr val="D5D5D5">
                  <a:alpha val="67843"/>
                </a:srgbClr>
              </a:gs>
              <a:gs pos="98000">
                <a:srgbClr val="939393">
                  <a:alpha val="0"/>
                </a:srgbClr>
              </a:gs>
              <a:gs pos="100000">
                <a:srgbClr val="939393">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merican Money Washington Quarter 25 Cent Coin Stock Illustration -  Download Image Now - Quarter, Coin, US Coin - iStock" id="224" name="Google Shape;224;p17"/>
          <p:cNvPicPr preferRelativeResize="0"/>
          <p:nvPr/>
        </p:nvPicPr>
        <p:blipFill rotWithShape="1">
          <a:blip r:embed="rId4">
            <a:alphaModFix/>
          </a:blip>
          <a:srcRect b="0" l="0" r="0" t="0"/>
          <a:stretch/>
        </p:blipFill>
        <p:spPr>
          <a:xfrm>
            <a:off x="400050" y="114300"/>
            <a:ext cx="2869010" cy="1434505"/>
          </a:xfrm>
          <a:prstGeom prst="rect">
            <a:avLst/>
          </a:prstGeom>
          <a:noFill/>
          <a:ln>
            <a:noFill/>
          </a:ln>
        </p:spPr>
      </p:pic>
      <p:sp>
        <p:nvSpPr>
          <p:cNvPr id="225" name="Google Shape;225;p17"/>
          <p:cNvSpPr/>
          <p:nvPr/>
        </p:nvSpPr>
        <p:spPr>
          <a:xfrm>
            <a:off x="-3497262" y="-180975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8F9FA"/>
              </a:buClr>
              <a:buSzPts val="800"/>
              <a:buFont typeface="Roboto"/>
              <a:buNone/>
            </a:pPr>
            <a:r>
              <a:rPr b="0" i="0" lang="en-US" sz="800" u="sng" cap="none" strike="noStrike">
                <a:solidFill>
                  <a:srgbClr val="F8F9FA"/>
                </a:solidFill>
                <a:latin typeface="Roboto"/>
                <a:ea typeface="Roboto"/>
                <a:cs typeface="Roboto"/>
                <a:sym typeface="Roboto"/>
                <a:hlinkClick r:id="rId5">
                  <a:extLst>
                    <a:ext uri="{A12FA001-AC4F-418D-AE19-62706E023703}">
                      <ahyp:hlinkClr val="tx"/>
                    </a:ext>
                  </a:extLst>
                </a:hlinkClick>
              </a:rPr>
              <a:t>Licensable</a:t>
            </a:r>
            <a:endParaRPr b="0" i="0" sz="1800" u="none" cap="none" strike="noStrike">
              <a:solidFill>
                <a:schemeClr val="dk1"/>
              </a:solidFill>
              <a:latin typeface="Arial"/>
              <a:ea typeface="Arial"/>
              <a:cs typeface="Arial"/>
              <a:sym typeface="Arial"/>
            </a:endParaRPr>
          </a:p>
        </p:txBody>
      </p:sp>
      <p:pic>
        <p:nvPicPr>
          <p:cNvPr descr="American Money Washington Quarter 25 Cent Coin Stock Illustration -  Download Image Now - Quarter, Coin, US Coin - iStock" id="226" name="Google Shape;226;p17"/>
          <p:cNvPicPr preferRelativeResize="0"/>
          <p:nvPr/>
        </p:nvPicPr>
        <p:blipFill rotWithShape="1">
          <a:blip r:embed="rId4">
            <a:alphaModFix/>
          </a:blip>
          <a:srcRect b="0" l="0" r="50224" t="0"/>
          <a:stretch/>
        </p:blipFill>
        <p:spPr>
          <a:xfrm>
            <a:off x="1825554" y="1827479"/>
            <a:ext cx="1428069" cy="1434505"/>
          </a:xfrm>
          <a:prstGeom prst="rect">
            <a:avLst/>
          </a:prstGeom>
          <a:noFill/>
          <a:ln>
            <a:noFill/>
          </a:ln>
        </p:spPr>
      </p:pic>
      <p:pic>
        <p:nvPicPr>
          <p:cNvPr descr="American Money Washington Quarter 25 Cent Coin Stock Illustration -  Download Image Now - Quarter, Coin, US Coin - iStock" id="227" name="Google Shape;227;p17"/>
          <p:cNvPicPr preferRelativeResize="0"/>
          <p:nvPr/>
        </p:nvPicPr>
        <p:blipFill rotWithShape="1">
          <a:blip r:embed="rId4">
            <a:alphaModFix/>
          </a:blip>
          <a:srcRect b="0" l="0" r="48919" t="0"/>
          <a:stretch/>
        </p:blipFill>
        <p:spPr>
          <a:xfrm>
            <a:off x="400461" y="3676679"/>
            <a:ext cx="1465518" cy="1434505"/>
          </a:xfrm>
          <a:prstGeom prst="rect">
            <a:avLst/>
          </a:prstGeom>
          <a:noFill/>
          <a:ln>
            <a:noFill/>
          </a:ln>
        </p:spPr>
      </p:pic>
      <p:pic>
        <p:nvPicPr>
          <p:cNvPr descr="American Money Washington Quarter 25 Cent Coin Stock Illustration -  Download Image Now - Quarter, Coin, US Coin - iStock" id="228" name="Google Shape;228;p17"/>
          <p:cNvPicPr preferRelativeResize="0"/>
          <p:nvPr/>
        </p:nvPicPr>
        <p:blipFill rotWithShape="1">
          <a:blip r:embed="rId4">
            <a:alphaModFix/>
          </a:blip>
          <a:srcRect b="0" l="48919" r="0" t="0"/>
          <a:stretch/>
        </p:blipFill>
        <p:spPr>
          <a:xfrm>
            <a:off x="1806830" y="5368530"/>
            <a:ext cx="1465518" cy="1434505"/>
          </a:xfrm>
          <a:prstGeom prst="rect">
            <a:avLst/>
          </a:prstGeom>
          <a:noFill/>
          <a:ln>
            <a:noFill/>
          </a:ln>
        </p:spPr>
      </p:pic>
      <p:pic>
        <p:nvPicPr>
          <p:cNvPr descr="American Money Washington Quarter 25 Cent Coin Stock Illustration -  Download Image Now - Quarter, Coin, US Coin - iStock" id="229" name="Google Shape;229;p17"/>
          <p:cNvPicPr preferRelativeResize="0"/>
          <p:nvPr/>
        </p:nvPicPr>
        <p:blipFill rotWithShape="1">
          <a:blip r:embed="rId6">
            <a:alphaModFix/>
          </a:blip>
          <a:srcRect b="0" l="50184" r="0" t="0"/>
          <a:stretch/>
        </p:blipFill>
        <p:spPr>
          <a:xfrm>
            <a:off x="377583" y="1857281"/>
            <a:ext cx="1429247" cy="1434505"/>
          </a:xfrm>
          <a:prstGeom prst="rect">
            <a:avLst/>
          </a:prstGeom>
          <a:noFill/>
          <a:ln>
            <a:noFill/>
          </a:ln>
        </p:spPr>
      </p:pic>
      <p:sp>
        <p:nvSpPr>
          <p:cNvPr id="230" name="Google Shape;230;p17"/>
          <p:cNvSpPr/>
          <p:nvPr/>
        </p:nvSpPr>
        <p:spPr>
          <a:xfrm flipH="1">
            <a:off x="3497263" y="3978289"/>
            <a:ext cx="2251881" cy="831284"/>
          </a:xfrm>
          <a:prstGeom prst="rightArrow">
            <a:avLst>
              <a:gd fmla="val 50000" name="adj1"/>
              <a:gd fmla="val 50000" name="adj2"/>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merican Money Washington Quarter 25 Cent Coin Stock Illustration -  Download Image Now - Quarter, Coin, US Coin - iStock" id="231" name="Google Shape;231;p17"/>
          <p:cNvPicPr preferRelativeResize="0"/>
          <p:nvPr/>
        </p:nvPicPr>
        <p:blipFill rotWithShape="1">
          <a:blip r:embed="rId4">
            <a:alphaModFix/>
          </a:blip>
          <a:srcRect b="0" l="0" r="50224" t="0"/>
          <a:stretch/>
        </p:blipFill>
        <p:spPr>
          <a:xfrm>
            <a:off x="1865979" y="3655350"/>
            <a:ext cx="1428069" cy="1434505"/>
          </a:xfrm>
          <a:prstGeom prst="rect">
            <a:avLst/>
          </a:prstGeom>
          <a:noFill/>
          <a:ln>
            <a:noFill/>
          </a:ln>
        </p:spPr>
      </p:pic>
      <p:pic>
        <p:nvPicPr>
          <p:cNvPr descr="American Money Washington Quarter 25 Cent Coin Stock Illustration -  Download Image Now - Quarter, Coin, US Coin - iStock" id="232" name="Google Shape;232;p17"/>
          <p:cNvPicPr preferRelativeResize="0"/>
          <p:nvPr/>
        </p:nvPicPr>
        <p:blipFill rotWithShape="1">
          <a:blip r:embed="rId6">
            <a:alphaModFix/>
          </a:blip>
          <a:srcRect b="0" l="50184" r="0" t="0"/>
          <a:stretch/>
        </p:blipFill>
        <p:spPr>
          <a:xfrm>
            <a:off x="427191" y="5389859"/>
            <a:ext cx="1429247" cy="1434505"/>
          </a:xfrm>
          <a:prstGeom prst="rect">
            <a:avLst/>
          </a:prstGeom>
          <a:noFill/>
          <a:ln>
            <a:noFill/>
          </a:ln>
        </p:spPr>
      </p:pic>
      <p:sp>
        <p:nvSpPr>
          <p:cNvPr id="233" name="Google Shape;233;p17"/>
          <p:cNvSpPr/>
          <p:nvPr/>
        </p:nvSpPr>
        <p:spPr>
          <a:xfrm>
            <a:off x="389458" y="3676680"/>
            <a:ext cx="1461668" cy="1424856"/>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1836272" y="3662827"/>
            <a:ext cx="1461668" cy="1424856"/>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0" name="Shape 2880"/>
        <p:cNvGrpSpPr/>
        <p:nvPr/>
      </p:nvGrpSpPr>
      <p:grpSpPr>
        <a:xfrm>
          <a:off x="0" y="0"/>
          <a:ext cx="0" cy="0"/>
          <a:chOff x="0" y="0"/>
          <a:chExt cx="0" cy="0"/>
        </a:xfrm>
      </p:grpSpPr>
      <p:sp>
        <p:nvSpPr>
          <p:cNvPr id="2881" name="Google Shape;2881;p1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9)</a:t>
            </a:r>
            <a:endParaRPr/>
          </a:p>
        </p:txBody>
      </p:sp>
      <p:sp>
        <p:nvSpPr>
          <p:cNvPr id="2882" name="Google Shape;2882;p170"/>
          <p:cNvSpPr txBox="1"/>
          <p:nvPr>
            <p:ph idx="1" type="body"/>
          </p:nvPr>
        </p:nvSpPr>
        <p:spPr>
          <a:xfrm>
            <a:off x="838200" y="1825624"/>
            <a:ext cx="10515600" cy="447357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Doc Cool is annoyed. She is running late for a faculty meeting.  Plus, she likes Freddy. She does not want him to fail the final, but she does not want to scold someone who is clearly an asset to the class. </a:t>
            </a:r>
            <a:endParaRPr/>
          </a:p>
          <a:p>
            <a:pPr indent="0" lvl="0" marL="0" rtl="0" algn="l">
              <a:lnSpc>
                <a:spcPct val="90000"/>
              </a:lnSpc>
              <a:spcBef>
                <a:spcPts val="1000"/>
              </a:spcBef>
              <a:spcAft>
                <a:spcPts val="0"/>
              </a:spcAft>
              <a:buClr>
                <a:schemeClr val="dk1"/>
              </a:buClr>
              <a:buSzPts val="2800"/>
              <a:buNone/>
            </a:pPr>
            <a:r>
              <a:rPr lang="en-US"/>
              <a:t>Doc Cool asks Kym to make sure that Freddy is studying, and they send him some extra practice sets to get him ready for the final exam.</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6" name="Shape 2886"/>
        <p:cNvGrpSpPr/>
        <p:nvPr/>
      </p:nvGrpSpPr>
      <p:grpSpPr>
        <a:xfrm>
          <a:off x="0" y="0"/>
          <a:ext cx="0" cy="0"/>
          <a:chOff x="0" y="0"/>
          <a:chExt cx="0" cy="0"/>
        </a:xfrm>
      </p:grpSpPr>
      <p:sp>
        <p:nvSpPr>
          <p:cNvPr id="2887" name="Google Shape;2887;p1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Once upon a time… (part 10)</a:t>
            </a:r>
            <a:endParaRPr/>
          </a:p>
        </p:txBody>
      </p:sp>
      <p:pic>
        <p:nvPicPr>
          <p:cNvPr descr="Happily Ever After | Get Back to Life | Relationship + Communication  Training" id="2888" name="Google Shape;2888;p171"/>
          <p:cNvPicPr preferRelativeResize="0"/>
          <p:nvPr/>
        </p:nvPicPr>
        <p:blipFill rotWithShape="1">
          <a:blip r:embed="rId3">
            <a:alphaModFix/>
          </a:blip>
          <a:srcRect b="0" l="0" r="0" t="0"/>
          <a:stretch/>
        </p:blipFill>
        <p:spPr>
          <a:xfrm>
            <a:off x="2174092" y="1388533"/>
            <a:ext cx="6698975" cy="4668982"/>
          </a:xfrm>
          <a:prstGeom prst="rect">
            <a:avLst/>
          </a:prstGeom>
          <a:noFill/>
          <a:ln>
            <a:noFill/>
          </a:ln>
        </p:spPr>
      </p:pic>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93" name="Shape 2893"/>
        <p:cNvGrpSpPr/>
        <p:nvPr/>
      </p:nvGrpSpPr>
      <p:grpSpPr>
        <a:xfrm>
          <a:off x="0" y="0"/>
          <a:ext cx="0" cy="0"/>
          <a:chOff x="0" y="0"/>
          <a:chExt cx="0" cy="0"/>
        </a:xfrm>
      </p:grpSpPr>
      <p:sp>
        <p:nvSpPr>
          <p:cNvPr id="2894" name="Google Shape;2894;p17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5" name="Google Shape;2895;p172"/>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6" name="Google Shape;2896;p172"/>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7" name="Google Shape;2897;p172"/>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8" name="Google Shape;2898;p172"/>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9" name="Google Shape;2899;p172"/>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0" name="Google Shape;2900;p172"/>
          <p:cNvSpPr txBox="1"/>
          <p:nvPr>
            <p:ph type="ctrTitle"/>
          </p:nvPr>
        </p:nvSpPr>
        <p:spPr>
          <a:xfrm>
            <a:off x="466722" y="586855"/>
            <a:ext cx="3201366" cy="530594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alibri"/>
              <a:buNone/>
            </a:pPr>
            <a:r>
              <a:rPr lang="en-US" sz="4000"/>
              <a:t>Intro to Data Vis for Learning Analytics</a:t>
            </a:r>
            <a:br>
              <a:rPr lang="en-US" sz="4000"/>
            </a:br>
            <a:br>
              <a:rPr lang="en-US" sz="4000"/>
            </a:br>
            <a:r>
              <a:rPr lang="en-US" sz="4000"/>
              <a:t>Video I:</a:t>
            </a:r>
            <a:br>
              <a:rPr lang="en-US" sz="4000"/>
            </a:br>
            <a:r>
              <a:rPr lang="en-US" sz="4000"/>
              <a:t>The Future of Dashboards</a:t>
            </a:r>
            <a:endParaRPr b="1" sz="4000">
              <a:solidFill>
                <a:srgbClr val="FFFFFF"/>
              </a:solidFill>
              <a:latin typeface="Calibri"/>
              <a:ea typeface="Calibri"/>
              <a:cs typeface="Calibri"/>
              <a:sym typeface="Calibri"/>
            </a:endParaRPr>
          </a:p>
        </p:txBody>
      </p:sp>
      <p:pic>
        <p:nvPicPr>
          <p:cNvPr id="2901" name="Google Shape;2901;p172"/>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2902" name="Google Shape;2902;p172"/>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6" name="Shape 2906"/>
        <p:cNvGrpSpPr/>
        <p:nvPr/>
      </p:nvGrpSpPr>
      <p:grpSpPr>
        <a:xfrm>
          <a:off x="0" y="0"/>
          <a:ext cx="0" cy="0"/>
          <a:chOff x="0" y="0"/>
          <a:chExt cx="0" cy="0"/>
        </a:xfrm>
      </p:grpSpPr>
      <p:sp>
        <p:nvSpPr>
          <p:cNvPr id="2907" name="Google Shape;2907;p1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lots of data! </a:t>
            </a:r>
            <a:endParaRPr/>
          </a:p>
        </p:txBody>
      </p:sp>
      <p:sp>
        <p:nvSpPr>
          <p:cNvPr id="2908" name="Google Shape;2908;p17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Descriptive data </a:t>
            </a:r>
            <a:r>
              <a:rPr lang="en-US"/>
              <a:t>helps us see how students are doing.</a:t>
            </a:r>
            <a:endParaRPr/>
          </a:p>
          <a:p>
            <a:pPr indent="-228600" lvl="0" marL="228600" rtl="0" algn="l">
              <a:lnSpc>
                <a:spcPct val="90000"/>
              </a:lnSpc>
              <a:spcBef>
                <a:spcPts val="1000"/>
              </a:spcBef>
              <a:spcAft>
                <a:spcPts val="0"/>
              </a:spcAft>
              <a:buClr>
                <a:schemeClr val="dk1"/>
              </a:buClr>
              <a:buSzPts val="2800"/>
              <a:buChar char="•"/>
            </a:pPr>
            <a:r>
              <a:rPr b="1" lang="en-US"/>
              <a:t>Predictive data </a:t>
            </a:r>
            <a:r>
              <a:rPr lang="en-US"/>
              <a:t>helps us know how likely that is to matter.</a:t>
            </a:r>
            <a:endParaRPr/>
          </a:p>
          <a:p>
            <a:pPr indent="-228600" lvl="0" marL="228600" rtl="0" algn="l">
              <a:lnSpc>
                <a:spcPct val="90000"/>
              </a:lnSpc>
              <a:spcBef>
                <a:spcPts val="1000"/>
              </a:spcBef>
              <a:spcAft>
                <a:spcPts val="0"/>
              </a:spcAft>
              <a:buClr>
                <a:schemeClr val="dk1"/>
              </a:buClr>
              <a:buSzPts val="2800"/>
              <a:buChar char="•"/>
            </a:pPr>
            <a:r>
              <a:rPr b="1" lang="en-US"/>
              <a:t>Assessment data </a:t>
            </a:r>
            <a:r>
              <a:rPr lang="en-US"/>
              <a:t>lets us know how well a student understands certain information (usually).</a:t>
            </a:r>
            <a:endParaRPr/>
          </a:p>
          <a:p>
            <a:pPr indent="-228600" lvl="0" marL="228600" rtl="0" algn="l">
              <a:lnSpc>
                <a:spcPct val="90000"/>
              </a:lnSpc>
              <a:spcBef>
                <a:spcPts val="1000"/>
              </a:spcBef>
              <a:spcAft>
                <a:spcPts val="0"/>
              </a:spcAft>
              <a:buClr>
                <a:schemeClr val="dk1"/>
              </a:buClr>
              <a:buSzPts val="2800"/>
              <a:buChar char="•"/>
            </a:pPr>
            <a:r>
              <a:rPr b="1" lang="en-US"/>
              <a:t>Process data </a:t>
            </a:r>
            <a:r>
              <a:rPr lang="en-US"/>
              <a:t>can help us figure out what students need to do.</a:t>
            </a:r>
            <a:endParaRPr/>
          </a:p>
          <a:p>
            <a:pPr indent="-228600" lvl="0" marL="228600" rtl="0" algn="l">
              <a:lnSpc>
                <a:spcPct val="90000"/>
              </a:lnSpc>
              <a:spcBef>
                <a:spcPts val="1000"/>
              </a:spcBef>
              <a:spcAft>
                <a:spcPts val="0"/>
              </a:spcAft>
              <a:buClr>
                <a:schemeClr val="dk1"/>
              </a:buClr>
              <a:buSzPts val="2800"/>
              <a:buChar char="•"/>
            </a:pPr>
            <a:r>
              <a:rPr b="1" lang="en-US"/>
              <a:t>Prescriptive instructions </a:t>
            </a:r>
            <a:r>
              <a:rPr lang="en-US"/>
              <a:t>can help students and teachers figure out how to improve learning.</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2" name="Shape 2912"/>
        <p:cNvGrpSpPr/>
        <p:nvPr/>
      </p:nvGrpSpPr>
      <p:grpSpPr>
        <a:xfrm>
          <a:off x="0" y="0"/>
          <a:ext cx="0" cy="0"/>
          <a:chOff x="0" y="0"/>
          <a:chExt cx="0" cy="0"/>
        </a:xfrm>
      </p:grpSpPr>
      <p:sp>
        <p:nvSpPr>
          <p:cNvPr id="2913" name="Google Shape;2913;p1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theory!</a:t>
            </a:r>
            <a:endParaRPr/>
          </a:p>
        </p:txBody>
      </p:sp>
      <p:sp>
        <p:nvSpPr>
          <p:cNvPr id="2914" name="Google Shape;2914;p1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To guide what we measure</a:t>
            </a:r>
            <a:endParaRPr/>
          </a:p>
          <a:p>
            <a:pPr indent="-228600" lvl="0" marL="228600" rtl="0" algn="l">
              <a:lnSpc>
                <a:spcPct val="90000"/>
              </a:lnSpc>
              <a:spcBef>
                <a:spcPts val="1000"/>
              </a:spcBef>
              <a:spcAft>
                <a:spcPts val="0"/>
              </a:spcAft>
              <a:buClr>
                <a:schemeClr val="dk1"/>
              </a:buClr>
              <a:buSzPts val="2800"/>
              <a:buChar char="•"/>
            </a:pPr>
            <a:r>
              <a:rPr lang="en-US"/>
              <a:t>To make sure that we are giving pedagogically sound prescriptive advice with our dashboards</a:t>
            </a:r>
            <a:endParaRPr/>
          </a:p>
          <a:p>
            <a:pPr indent="-228600" lvl="0" marL="228600" rtl="0" algn="l">
              <a:lnSpc>
                <a:spcPct val="90000"/>
              </a:lnSpc>
              <a:spcBef>
                <a:spcPts val="1000"/>
              </a:spcBef>
              <a:spcAft>
                <a:spcPts val="0"/>
              </a:spcAft>
              <a:buClr>
                <a:schemeClr val="dk1"/>
              </a:buClr>
              <a:buSzPts val="2800"/>
              <a:buChar char="•"/>
            </a:pPr>
            <a:r>
              <a:rPr lang="en-US"/>
              <a:t>To design effective visualizations</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8" name="Shape 2918"/>
        <p:cNvGrpSpPr/>
        <p:nvPr/>
      </p:nvGrpSpPr>
      <p:grpSpPr>
        <a:xfrm>
          <a:off x="0" y="0"/>
          <a:ext cx="0" cy="0"/>
          <a:chOff x="0" y="0"/>
          <a:chExt cx="0" cy="0"/>
        </a:xfrm>
      </p:grpSpPr>
      <p:sp>
        <p:nvSpPr>
          <p:cNvPr id="2919" name="Google Shape;2919;p1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won’t get all the data we might need</a:t>
            </a:r>
            <a:endParaRPr/>
          </a:p>
        </p:txBody>
      </p:sp>
      <p:sp>
        <p:nvSpPr>
          <p:cNvPr id="2920" name="Google Shape;2920;p1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Because of privacy concerns</a:t>
            </a:r>
            <a:endParaRPr/>
          </a:p>
          <a:p>
            <a:pPr indent="-228600" lvl="0" marL="228600" rtl="0" algn="l">
              <a:lnSpc>
                <a:spcPct val="90000"/>
              </a:lnSpc>
              <a:spcBef>
                <a:spcPts val="1000"/>
              </a:spcBef>
              <a:spcAft>
                <a:spcPts val="0"/>
              </a:spcAft>
              <a:buClr>
                <a:schemeClr val="dk1"/>
              </a:buClr>
              <a:buSzPts val="2800"/>
              <a:buChar char="•"/>
            </a:pPr>
            <a:r>
              <a:rPr lang="en-US"/>
              <a:t>Because of data collection failures</a:t>
            </a:r>
            <a:endParaRPr/>
          </a:p>
          <a:p>
            <a:pPr indent="-228600" lvl="0" marL="228600" rtl="0" algn="l">
              <a:lnSpc>
                <a:spcPct val="90000"/>
              </a:lnSpc>
              <a:spcBef>
                <a:spcPts val="1000"/>
              </a:spcBef>
              <a:spcAft>
                <a:spcPts val="0"/>
              </a:spcAft>
              <a:buClr>
                <a:schemeClr val="dk1"/>
              </a:buClr>
              <a:buSzPts val="2800"/>
              <a:buChar char="•"/>
            </a:pPr>
            <a:r>
              <a:rPr lang="en-US"/>
              <a:t>Because humans are unique individuals, and we can’t account for every second of their life</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4" name="Shape 2924"/>
        <p:cNvGrpSpPr/>
        <p:nvPr/>
      </p:nvGrpSpPr>
      <p:grpSpPr>
        <a:xfrm>
          <a:off x="0" y="0"/>
          <a:ext cx="0" cy="0"/>
          <a:chOff x="0" y="0"/>
          <a:chExt cx="0" cy="0"/>
        </a:xfrm>
      </p:grpSpPr>
      <p:sp>
        <p:nvSpPr>
          <p:cNvPr id="2925" name="Google Shape;2925;p176"/>
          <p:cNvSpPr txBox="1"/>
          <p:nvPr/>
        </p:nvSpPr>
        <p:spPr>
          <a:xfrm>
            <a:off x="838200" y="6457890"/>
            <a:ext cx="10515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Jivet, I., Scheffel, M., Drachsler, H., &amp; Specht, M. (2017). Awareness is not enough: Pitfalls of learning analytics dashboards in the educational practice. In Data Driven Approaches in Digital Education: 12th European Conference on Technology Enhanced Learning, EC-TEL 2017, Tallinn, Estonia, September 12–15, 2017, Proceedings 12 (pp. 82-96). Springer International Publishing.</a:t>
            </a:r>
            <a:endParaRPr/>
          </a:p>
        </p:txBody>
      </p:sp>
      <p:pic>
        <p:nvPicPr>
          <p:cNvPr descr="Ioana Jivet" id="2926" name="Google Shape;2926;p176"/>
          <p:cNvPicPr preferRelativeResize="0"/>
          <p:nvPr/>
        </p:nvPicPr>
        <p:blipFill rotWithShape="1">
          <a:blip r:embed="rId3">
            <a:alphaModFix/>
          </a:blip>
          <a:srcRect b="0" l="0" r="0" t="0"/>
          <a:stretch/>
        </p:blipFill>
        <p:spPr>
          <a:xfrm>
            <a:off x="0" y="6119097"/>
            <a:ext cx="677585" cy="677585"/>
          </a:xfrm>
          <a:prstGeom prst="rect">
            <a:avLst/>
          </a:prstGeom>
          <a:noFill/>
          <a:ln>
            <a:noFill/>
          </a:ln>
        </p:spPr>
      </p:pic>
      <p:cxnSp>
        <p:nvCxnSpPr>
          <p:cNvPr id="2927" name="Google Shape;2927;p176"/>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2928" name="Google Shape;2928;p176"/>
          <p:cNvSpPr txBox="1"/>
          <p:nvPr>
            <p:ph type="title"/>
          </p:nvPr>
        </p:nvSpPr>
        <p:spPr>
          <a:xfrm>
            <a:off x="541867" y="365125"/>
            <a:ext cx="110489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to move away from social comparison</a:t>
            </a:r>
            <a:endParaRPr/>
          </a:p>
        </p:txBody>
      </p:sp>
      <p:sp>
        <p:nvSpPr>
          <p:cNvPr id="2929" name="Google Shape;2929;p1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None/>
            </a:pPr>
            <a:r>
              <a:rPr lang="en-US" sz="3600">
                <a:solidFill>
                  <a:srgbClr val="262626"/>
                </a:solidFill>
              </a:rPr>
              <a:t>If we rely solely on social comparison for motivation, ““being better than others” </a:t>
            </a:r>
            <a:endParaRPr/>
          </a:p>
          <a:p>
            <a:pPr indent="0" lvl="0" marL="0" rtl="0" algn="ctr">
              <a:lnSpc>
                <a:spcPct val="90000"/>
              </a:lnSpc>
              <a:spcBef>
                <a:spcPts val="1000"/>
              </a:spcBef>
              <a:spcAft>
                <a:spcPts val="0"/>
              </a:spcAft>
              <a:buClr>
                <a:srgbClr val="262626"/>
              </a:buClr>
              <a:buSzPts val="3600"/>
              <a:buNone/>
            </a:pPr>
            <a:r>
              <a:rPr b="1" lang="en-US" sz="3600">
                <a:solidFill>
                  <a:srgbClr val="262626"/>
                </a:solidFill>
              </a:rPr>
              <a:t>becomes the norm in terms of what defines a successful learner</a:t>
            </a:r>
            <a:r>
              <a:rPr lang="en-US" sz="3600">
                <a:solidFill>
                  <a:srgbClr val="262626"/>
                </a:solidFill>
              </a:rPr>
              <a:t>.” </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3" name="Shape 2933"/>
        <p:cNvGrpSpPr/>
        <p:nvPr/>
      </p:nvGrpSpPr>
      <p:grpSpPr>
        <a:xfrm>
          <a:off x="0" y="0"/>
          <a:ext cx="0" cy="0"/>
          <a:chOff x="0" y="0"/>
          <a:chExt cx="0" cy="0"/>
        </a:xfrm>
      </p:grpSpPr>
      <p:cxnSp>
        <p:nvCxnSpPr>
          <p:cNvPr id="2934" name="Google Shape;2934;p177"/>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2935" name="Google Shape;2935;p177"/>
          <p:cNvSpPr txBox="1"/>
          <p:nvPr>
            <p:ph type="title"/>
          </p:nvPr>
        </p:nvSpPr>
        <p:spPr>
          <a:xfrm>
            <a:off x="541867" y="365125"/>
            <a:ext cx="110489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to move away from social comparison</a:t>
            </a:r>
            <a:endParaRPr/>
          </a:p>
        </p:txBody>
      </p:sp>
      <p:sp>
        <p:nvSpPr>
          <p:cNvPr id="2936" name="Google Shape;2936;p177"/>
          <p:cNvSpPr txBox="1"/>
          <p:nvPr>
            <p:ph idx="1" type="body"/>
          </p:nvPr>
        </p:nvSpPr>
        <p:spPr>
          <a:xfrm>
            <a:off x="541867" y="1490133"/>
            <a:ext cx="10811933" cy="468683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262626"/>
              </a:buClr>
              <a:buSzPct val="100000"/>
              <a:buChar char="•"/>
            </a:pPr>
            <a:r>
              <a:rPr lang="en-US" sz="3600">
                <a:solidFill>
                  <a:srgbClr val="262626"/>
                </a:solidFill>
              </a:rPr>
              <a:t>Because showing June’s grades to Jerry isn’t going to help him study.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Rajit already feels like he will never be as good as June at chemistry.</a:t>
            </a:r>
            <a:endParaRPr/>
          </a:p>
          <a:p>
            <a:pPr indent="-228600" lvl="0" marL="228600" rtl="0" algn="l">
              <a:lnSpc>
                <a:spcPct val="90000"/>
              </a:lnSpc>
              <a:spcBef>
                <a:spcPts val="1000"/>
              </a:spcBef>
              <a:spcAft>
                <a:spcPts val="0"/>
              </a:spcAft>
              <a:buClr>
                <a:schemeClr val="lt1"/>
              </a:buClr>
              <a:buSzPct val="100000"/>
              <a:buChar char="•"/>
            </a:pPr>
            <a:r>
              <a:rPr lang="en-US" sz="3600">
                <a:solidFill>
                  <a:schemeClr val="lt1"/>
                </a:solidFill>
              </a:rPr>
              <a:t>Because Susie took cal 2 and advanced organic chemistry classes at her private high school, and telling Jerry to study the same number of hours as her is not helpful.</a:t>
            </a:r>
            <a:endParaRPr/>
          </a:p>
          <a:p>
            <a:pPr indent="-228600" lvl="0" marL="228600" rtl="0" algn="l">
              <a:lnSpc>
                <a:spcPct val="90000"/>
              </a:lnSpc>
              <a:spcBef>
                <a:spcPts val="1000"/>
              </a:spcBef>
              <a:spcAft>
                <a:spcPts val="0"/>
              </a:spcAft>
              <a:buClr>
                <a:schemeClr val="lt1"/>
              </a:buClr>
              <a:buSzPct val="100000"/>
              <a:buChar char="•"/>
            </a:pPr>
            <a:r>
              <a:rPr lang="en-US" sz="3600">
                <a:solidFill>
                  <a:schemeClr val="lt1"/>
                </a:solidFill>
              </a:rPr>
              <a:t>Because telling June to study more isn’t going to stop her from failing her test on the morning that her mother died.</a:t>
            </a:r>
            <a:endParaRPr/>
          </a:p>
          <a:p>
            <a:pPr indent="-228600" lvl="0" marL="228600" rtl="0" algn="l">
              <a:lnSpc>
                <a:spcPct val="90000"/>
              </a:lnSpc>
              <a:spcBef>
                <a:spcPts val="1000"/>
              </a:spcBef>
              <a:spcAft>
                <a:spcPts val="0"/>
              </a:spcAft>
              <a:buClr>
                <a:schemeClr val="lt1"/>
              </a:buClr>
              <a:buSzPct val="100000"/>
              <a:buChar char="•"/>
            </a:pPr>
            <a:r>
              <a:rPr lang="en-US" sz="3600">
                <a:solidFill>
                  <a:schemeClr val="lt1"/>
                </a:solidFill>
              </a:rPr>
              <a:t>Because students typically do better when they work together, and we should probably quit pitting them against each other.</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0" name="Shape 2940"/>
        <p:cNvGrpSpPr/>
        <p:nvPr/>
      </p:nvGrpSpPr>
      <p:grpSpPr>
        <a:xfrm>
          <a:off x="0" y="0"/>
          <a:ext cx="0" cy="0"/>
          <a:chOff x="0" y="0"/>
          <a:chExt cx="0" cy="0"/>
        </a:xfrm>
      </p:grpSpPr>
      <p:cxnSp>
        <p:nvCxnSpPr>
          <p:cNvPr id="2941" name="Google Shape;2941;p178"/>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2942" name="Google Shape;2942;p178"/>
          <p:cNvSpPr txBox="1"/>
          <p:nvPr>
            <p:ph type="title"/>
          </p:nvPr>
        </p:nvSpPr>
        <p:spPr>
          <a:xfrm>
            <a:off x="541867" y="365125"/>
            <a:ext cx="110489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to move away from social comparison</a:t>
            </a:r>
            <a:endParaRPr/>
          </a:p>
        </p:txBody>
      </p:sp>
      <p:sp>
        <p:nvSpPr>
          <p:cNvPr id="2943" name="Google Shape;2943;p178"/>
          <p:cNvSpPr txBox="1"/>
          <p:nvPr>
            <p:ph idx="1" type="body"/>
          </p:nvPr>
        </p:nvSpPr>
        <p:spPr>
          <a:xfrm>
            <a:off x="541867" y="1490133"/>
            <a:ext cx="10811933" cy="468683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262626"/>
              </a:buClr>
              <a:buSzPct val="100000"/>
              <a:buChar char="•"/>
            </a:pPr>
            <a:r>
              <a:rPr lang="en-US" sz="3600">
                <a:solidFill>
                  <a:srgbClr val="262626"/>
                </a:solidFill>
              </a:rPr>
              <a:t>Because showing June’s grades to Jerry isn’t going to help him study.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Rajit already feels like he will never be as good as June at chemistry.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Susie took cal 2 and advanced organic chemistry classes at her private high school, and telling Jerry to study the same number of hours as her is not helpful.</a:t>
            </a:r>
            <a:endParaRPr/>
          </a:p>
          <a:p>
            <a:pPr indent="-228600" lvl="0" marL="228600" rtl="0" algn="l">
              <a:lnSpc>
                <a:spcPct val="90000"/>
              </a:lnSpc>
              <a:spcBef>
                <a:spcPts val="1000"/>
              </a:spcBef>
              <a:spcAft>
                <a:spcPts val="0"/>
              </a:spcAft>
              <a:buClr>
                <a:schemeClr val="lt1"/>
              </a:buClr>
              <a:buSzPct val="100000"/>
              <a:buChar char="•"/>
            </a:pPr>
            <a:r>
              <a:rPr lang="en-US" sz="3600">
                <a:solidFill>
                  <a:schemeClr val="lt1"/>
                </a:solidFill>
              </a:rPr>
              <a:t>Because telling June to study more isn’t going to stop her from failing her test on the morning that her mother died.</a:t>
            </a:r>
            <a:endParaRPr/>
          </a:p>
          <a:p>
            <a:pPr indent="-228600" lvl="0" marL="228600" rtl="0" algn="l">
              <a:lnSpc>
                <a:spcPct val="90000"/>
              </a:lnSpc>
              <a:spcBef>
                <a:spcPts val="1000"/>
              </a:spcBef>
              <a:spcAft>
                <a:spcPts val="0"/>
              </a:spcAft>
              <a:buClr>
                <a:schemeClr val="lt1"/>
              </a:buClr>
              <a:buSzPct val="100000"/>
              <a:buChar char="•"/>
            </a:pPr>
            <a:r>
              <a:rPr lang="en-US" sz="3600">
                <a:solidFill>
                  <a:schemeClr val="lt1"/>
                </a:solidFill>
              </a:rPr>
              <a:t>Because students typically do better when they work together, and we should probably quit pitting them against each other.</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7" name="Shape 2947"/>
        <p:cNvGrpSpPr/>
        <p:nvPr/>
      </p:nvGrpSpPr>
      <p:grpSpPr>
        <a:xfrm>
          <a:off x="0" y="0"/>
          <a:ext cx="0" cy="0"/>
          <a:chOff x="0" y="0"/>
          <a:chExt cx="0" cy="0"/>
        </a:xfrm>
      </p:grpSpPr>
      <p:cxnSp>
        <p:nvCxnSpPr>
          <p:cNvPr id="2948" name="Google Shape;2948;p179"/>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2949" name="Google Shape;2949;p179"/>
          <p:cNvSpPr txBox="1"/>
          <p:nvPr>
            <p:ph type="title"/>
          </p:nvPr>
        </p:nvSpPr>
        <p:spPr>
          <a:xfrm>
            <a:off x="541867" y="365125"/>
            <a:ext cx="110489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to move away from social comparison</a:t>
            </a:r>
            <a:endParaRPr/>
          </a:p>
        </p:txBody>
      </p:sp>
      <p:sp>
        <p:nvSpPr>
          <p:cNvPr id="2950" name="Google Shape;2950;p179"/>
          <p:cNvSpPr txBox="1"/>
          <p:nvPr>
            <p:ph idx="1" type="body"/>
          </p:nvPr>
        </p:nvSpPr>
        <p:spPr>
          <a:xfrm>
            <a:off x="541867" y="1490133"/>
            <a:ext cx="10811933" cy="468683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262626"/>
              </a:buClr>
              <a:buSzPct val="100000"/>
              <a:buChar char="•"/>
            </a:pPr>
            <a:r>
              <a:rPr lang="en-US" sz="3600">
                <a:solidFill>
                  <a:srgbClr val="262626"/>
                </a:solidFill>
              </a:rPr>
              <a:t>Because showing June’s grades to Jerry isn’t going to help him study.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Rajit already feels like he will never be as good as June at chemistry.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Susie took cal 2 and advanced organic chemistry classes at her private high school, and telling Jerry to study the same number of hours as her is not helpful.</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telling June to study more isn’t going to stop her from failing her test on the morning that her mother died.</a:t>
            </a:r>
            <a:endParaRPr/>
          </a:p>
          <a:p>
            <a:pPr indent="-228600" lvl="0" marL="228600" rtl="0" algn="l">
              <a:lnSpc>
                <a:spcPct val="90000"/>
              </a:lnSpc>
              <a:spcBef>
                <a:spcPts val="1000"/>
              </a:spcBef>
              <a:spcAft>
                <a:spcPts val="0"/>
              </a:spcAft>
              <a:buClr>
                <a:schemeClr val="lt1"/>
              </a:buClr>
              <a:buSzPct val="100000"/>
              <a:buChar char="•"/>
            </a:pPr>
            <a:r>
              <a:rPr lang="en-US" sz="3600">
                <a:solidFill>
                  <a:schemeClr val="lt1"/>
                </a:solidFill>
              </a:rPr>
              <a:t>Because students typically do better when they work together, and we should probably quit pitting them against each other.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graphicFrame>
        <p:nvGraphicFramePr>
          <p:cNvPr id="240" name="Google Shape;240;p18"/>
          <p:cNvGraphicFramePr/>
          <p:nvPr/>
        </p:nvGraphicFramePr>
        <p:xfrm>
          <a:off x="155893" y="176482"/>
          <a:ext cx="11756707" cy="4697738"/>
        </p:xfrm>
        <a:graphic>
          <a:graphicData uri="http://schemas.openxmlformats.org/drawingml/2006/chart">
            <c:chart r:id="rId3"/>
          </a:graphicData>
        </a:graphic>
      </p:graphicFrame>
      <p:sp>
        <p:nvSpPr>
          <p:cNvPr id="241" name="Google Shape;241;p18"/>
          <p:cNvSpPr txBox="1"/>
          <p:nvPr/>
        </p:nvSpPr>
        <p:spPr>
          <a:xfrm>
            <a:off x="155893" y="6211669"/>
            <a:ext cx="118802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757070"/>
                </a:solidFill>
                <a:latin typeface="Arial"/>
                <a:ea typeface="Arial"/>
                <a:cs typeface="Arial"/>
                <a:sym typeface="Arial"/>
              </a:rPr>
              <a:t>Copur-Gencturk, Y. (2022). Teachers’ knowledge of fraction magnitude. </a:t>
            </a:r>
            <a:r>
              <a:rPr b="0" i="1" lang="en-US" sz="1800">
                <a:solidFill>
                  <a:srgbClr val="757070"/>
                </a:solidFill>
                <a:latin typeface="Arial"/>
                <a:ea typeface="Arial"/>
                <a:cs typeface="Arial"/>
                <a:sym typeface="Arial"/>
              </a:rPr>
              <a:t>International Journal of Science and Mathematics Education</a:t>
            </a:r>
            <a:r>
              <a:rPr b="0" i="0" lang="en-US" sz="1800">
                <a:solidFill>
                  <a:srgbClr val="757070"/>
                </a:solidFill>
                <a:latin typeface="Arial"/>
                <a:ea typeface="Arial"/>
                <a:cs typeface="Arial"/>
                <a:sym typeface="Arial"/>
              </a:rPr>
              <a:t>, </a:t>
            </a:r>
            <a:r>
              <a:rPr b="0" i="1" lang="en-US" sz="1800">
                <a:solidFill>
                  <a:srgbClr val="757070"/>
                </a:solidFill>
                <a:latin typeface="Arial"/>
                <a:ea typeface="Arial"/>
                <a:cs typeface="Arial"/>
                <a:sym typeface="Arial"/>
              </a:rPr>
              <a:t>20</a:t>
            </a:r>
            <a:r>
              <a:rPr b="0" i="0" lang="en-US" sz="1800">
                <a:solidFill>
                  <a:srgbClr val="757070"/>
                </a:solidFill>
                <a:latin typeface="Arial"/>
                <a:ea typeface="Arial"/>
                <a:cs typeface="Arial"/>
                <a:sym typeface="Arial"/>
              </a:rPr>
              <a:t>(5), 1021-1036.</a:t>
            </a:r>
            <a:endParaRPr sz="1800">
              <a:solidFill>
                <a:srgbClr val="757070"/>
              </a:solidFill>
              <a:latin typeface="Calibri"/>
              <a:ea typeface="Calibri"/>
              <a:cs typeface="Calibri"/>
              <a:sym typeface="Calibri"/>
            </a:endParaRPr>
          </a:p>
        </p:txBody>
      </p:sp>
      <p:sp>
        <p:nvSpPr>
          <p:cNvPr id="242" name="Google Shape;242;p18"/>
          <p:cNvSpPr txBox="1"/>
          <p:nvPr/>
        </p:nvSpPr>
        <p:spPr>
          <a:xfrm>
            <a:off x="533400" y="4874220"/>
            <a:ext cx="113792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333333"/>
                </a:solidFill>
                <a:latin typeface="Georgia"/>
                <a:ea typeface="Georgia"/>
                <a:cs typeface="Georgia"/>
                <a:sym typeface="Georgia"/>
              </a:rPr>
              <a:t>“75.6% of teachers’ estimations for addition were in a </a:t>
            </a:r>
            <a:r>
              <a:rPr b="0" i="1" lang="en-US" sz="1800">
                <a:solidFill>
                  <a:srgbClr val="333333"/>
                </a:solidFill>
                <a:latin typeface="Georgia"/>
                <a:ea typeface="Georgia"/>
                <a:cs typeface="Georgia"/>
                <a:sym typeface="Georgia"/>
              </a:rPr>
              <a:t>reasonable</a:t>
            </a:r>
            <a:r>
              <a:rPr b="0" i="0" lang="en-US" sz="1800">
                <a:solidFill>
                  <a:srgbClr val="333333"/>
                </a:solidFill>
                <a:latin typeface="Georgia"/>
                <a:ea typeface="Georgia"/>
                <a:cs typeface="Georgia"/>
                <a:sym typeface="Georgia"/>
              </a:rPr>
              <a:t> range, whereas this rate was only 54.1% for their estimations of division for the same fraction pairs… 14.5% did not provide a reasonable estimation for either operation</a:t>
            </a:r>
            <a:endParaRPr sz="1800">
              <a:solidFill>
                <a:schemeClr val="dk1"/>
              </a:solidFill>
              <a:latin typeface="Calibri"/>
              <a:ea typeface="Calibri"/>
              <a:cs typeface="Calibri"/>
              <a:sym typeface="Calibri"/>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4" name="Shape 2954"/>
        <p:cNvGrpSpPr/>
        <p:nvPr/>
      </p:nvGrpSpPr>
      <p:grpSpPr>
        <a:xfrm>
          <a:off x="0" y="0"/>
          <a:ext cx="0" cy="0"/>
          <a:chOff x="0" y="0"/>
          <a:chExt cx="0" cy="0"/>
        </a:xfrm>
      </p:grpSpPr>
      <p:cxnSp>
        <p:nvCxnSpPr>
          <p:cNvPr id="2955" name="Google Shape;2955;p180"/>
          <p:cNvCxnSpPr/>
          <p:nvPr/>
        </p:nvCxnSpPr>
        <p:spPr>
          <a:xfrm>
            <a:off x="3456039" y="5648633"/>
            <a:ext cx="7236542" cy="0"/>
          </a:xfrm>
          <a:prstGeom prst="straightConnector1">
            <a:avLst/>
          </a:prstGeom>
          <a:noFill/>
          <a:ln cap="flat" cmpd="sng" w="9525">
            <a:solidFill>
              <a:srgbClr val="F2F2F2"/>
            </a:solidFill>
            <a:prstDash val="solid"/>
            <a:miter lim="800000"/>
            <a:headEnd len="sm" w="sm" type="none"/>
            <a:tailEnd len="sm" w="sm" type="none"/>
          </a:ln>
        </p:spPr>
      </p:cxnSp>
      <p:sp>
        <p:nvSpPr>
          <p:cNvPr id="2956" name="Google Shape;2956;p180"/>
          <p:cNvSpPr txBox="1"/>
          <p:nvPr>
            <p:ph type="title"/>
          </p:nvPr>
        </p:nvSpPr>
        <p:spPr>
          <a:xfrm>
            <a:off x="541867" y="365125"/>
            <a:ext cx="11048999"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We need to move away from social comparison</a:t>
            </a:r>
            <a:endParaRPr/>
          </a:p>
        </p:txBody>
      </p:sp>
      <p:sp>
        <p:nvSpPr>
          <p:cNvPr id="2957" name="Google Shape;2957;p180"/>
          <p:cNvSpPr txBox="1"/>
          <p:nvPr>
            <p:ph idx="1" type="body"/>
          </p:nvPr>
        </p:nvSpPr>
        <p:spPr>
          <a:xfrm>
            <a:off x="541867" y="1490133"/>
            <a:ext cx="10811933" cy="468683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rgbClr val="262626"/>
              </a:buClr>
              <a:buSzPct val="100000"/>
              <a:buChar char="•"/>
            </a:pPr>
            <a:r>
              <a:rPr lang="en-US" sz="3600">
                <a:solidFill>
                  <a:srgbClr val="262626"/>
                </a:solidFill>
              </a:rPr>
              <a:t>Because showing June’s grades to Jerry isn’t going to help him study.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Rajit already feels like he will never be as good as June at chemistry.</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Susie took cal 2 and advanced organic chemistry classes at her private high school, and telling Jerry to study the same number of hours as her is not helpful.</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telling June to study more isn’t going to stop her from failing her test on the morning that her mother died.</a:t>
            </a:r>
            <a:endParaRPr/>
          </a:p>
          <a:p>
            <a:pPr indent="-228600" lvl="0" marL="228600" rtl="0" algn="l">
              <a:lnSpc>
                <a:spcPct val="90000"/>
              </a:lnSpc>
              <a:spcBef>
                <a:spcPts val="1000"/>
              </a:spcBef>
              <a:spcAft>
                <a:spcPts val="0"/>
              </a:spcAft>
              <a:buClr>
                <a:srgbClr val="262626"/>
              </a:buClr>
              <a:buSzPct val="100000"/>
              <a:buChar char="•"/>
            </a:pPr>
            <a:r>
              <a:rPr lang="en-US" sz="3600">
                <a:solidFill>
                  <a:srgbClr val="262626"/>
                </a:solidFill>
              </a:rPr>
              <a:t>Because students typically do better when they work together, and we should probably quit pitting them against each other.</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1" name="Shape 2961"/>
        <p:cNvGrpSpPr/>
        <p:nvPr/>
      </p:nvGrpSpPr>
      <p:grpSpPr>
        <a:xfrm>
          <a:off x="0" y="0"/>
          <a:ext cx="0" cy="0"/>
          <a:chOff x="0" y="0"/>
          <a:chExt cx="0" cy="0"/>
        </a:xfrm>
      </p:grpSpPr>
      <p:sp>
        <p:nvSpPr>
          <p:cNvPr id="2962" name="Google Shape;2962;p181"/>
          <p:cNvSpPr txBox="1"/>
          <p:nvPr/>
        </p:nvSpPr>
        <p:spPr>
          <a:xfrm>
            <a:off x="4970395" y="6001060"/>
            <a:ext cx="693910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7F7F7F"/>
                </a:solidFill>
                <a:latin typeface="Arial"/>
                <a:ea typeface="Arial"/>
                <a:cs typeface="Arial"/>
                <a:sym typeface="Arial"/>
              </a:rPr>
              <a:t>Wise, A. F., Sarmiento, J. P., &amp; Boothe Jr, M. (2021, April). Subversive learning analytics. In </a:t>
            </a:r>
            <a:r>
              <a:rPr b="0" i="1" lang="en-US" sz="1800">
                <a:solidFill>
                  <a:srgbClr val="7F7F7F"/>
                </a:solidFill>
                <a:latin typeface="Arial"/>
                <a:ea typeface="Arial"/>
                <a:cs typeface="Arial"/>
                <a:sym typeface="Arial"/>
              </a:rPr>
              <a:t>LAK21: 11th international learning analytics and knowledge conference</a:t>
            </a:r>
            <a:r>
              <a:rPr b="0" i="0" lang="en-US" sz="1800">
                <a:solidFill>
                  <a:srgbClr val="7F7F7F"/>
                </a:solidFill>
                <a:latin typeface="Arial"/>
                <a:ea typeface="Arial"/>
                <a:cs typeface="Arial"/>
                <a:sym typeface="Arial"/>
              </a:rPr>
              <a:t> (pp. 639-645).</a:t>
            </a:r>
            <a:endParaRPr sz="1800">
              <a:solidFill>
                <a:srgbClr val="7F7F7F"/>
              </a:solidFill>
              <a:latin typeface="Calibri"/>
              <a:ea typeface="Calibri"/>
              <a:cs typeface="Calibri"/>
              <a:sym typeface="Calibri"/>
            </a:endParaRPr>
          </a:p>
        </p:txBody>
      </p:sp>
      <p:pic>
        <p:nvPicPr>
          <p:cNvPr descr="A paper with writing on it&#10;&#10;Description automatically generated" id="2963" name="Google Shape;2963;p181"/>
          <p:cNvPicPr preferRelativeResize="0"/>
          <p:nvPr/>
        </p:nvPicPr>
        <p:blipFill rotWithShape="1">
          <a:blip r:embed="rId3">
            <a:alphaModFix/>
          </a:blip>
          <a:srcRect b="1850" l="2504" r="2827" t="1606"/>
          <a:stretch/>
        </p:blipFill>
        <p:spPr>
          <a:xfrm>
            <a:off x="59267" y="23918"/>
            <a:ext cx="4682067" cy="6810164"/>
          </a:xfrm>
          <a:prstGeom prst="rect">
            <a:avLst/>
          </a:prstGeom>
          <a:noFill/>
          <a:ln>
            <a:noFill/>
          </a:ln>
        </p:spPr>
      </p:pic>
      <p:sp>
        <p:nvSpPr>
          <p:cNvPr id="2964" name="Google Shape;2964;p181"/>
          <p:cNvSpPr txBox="1"/>
          <p:nvPr/>
        </p:nvSpPr>
        <p:spPr>
          <a:xfrm>
            <a:off x="5210824" y="1694972"/>
            <a:ext cx="6154994"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Other things that might impact motivation/learning: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Part time jobs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Family obligations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Access to tutors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Learning disabilities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Sense of belonging</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Roommate situation</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965" name="Google Shape;2965;p181"/>
          <p:cNvSpPr txBox="1"/>
          <p:nvPr/>
        </p:nvSpPr>
        <p:spPr>
          <a:xfrm>
            <a:off x="5139267" y="338667"/>
            <a:ext cx="56726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BLANK BOX DASHBOARD</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9" name="Shape 2969"/>
        <p:cNvGrpSpPr/>
        <p:nvPr/>
      </p:nvGrpSpPr>
      <p:grpSpPr>
        <a:xfrm>
          <a:off x="0" y="0"/>
          <a:ext cx="0" cy="0"/>
          <a:chOff x="0" y="0"/>
          <a:chExt cx="0" cy="0"/>
        </a:xfrm>
      </p:grpSpPr>
      <p:sp>
        <p:nvSpPr>
          <p:cNvPr id="2970" name="Google Shape;2970;p182"/>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2971" name="Google Shape;2971;p182"/>
          <p:cNvGraphicFramePr/>
          <p:nvPr/>
        </p:nvGraphicFramePr>
        <p:xfrm>
          <a:off x="6293311" y="79513"/>
          <a:ext cx="3147020" cy="6698974"/>
        </p:xfrm>
        <a:graphic>
          <a:graphicData uri="http://schemas.openxmlformats.org/drawingml/2006/chart">
            <c:chart r:id="rId3"/>
          </a:graphicData>
        </a:graphic>
      </p:graphicFrame>
      <p:graphicFrame>
        <p:nvGraphicFramePr>
          <p:cNvPr id="2972" name="Google Shape;2972;p182"/>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2973" name="Google Shape;2973;p182"/>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2974" name="Google Shape;2974;p182"/>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2975" name="Google Shape;2975;p182"/>
          <p:cNvSpPr txBox="1"/>
          <p:nvPr/>
        </p:nvSpPr>
        <p:spPr>
          <a:xfrm>
            <a:off x="9338733" y="79513"/>
            <a:ext cx="2476499" cy="65864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Show More Data:</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Hours studied</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Library worker time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Football team practice</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rgbClr val="FF791A"/>
                </a:solidFill>
                <a:latin typeface="Calibri"/>
                <a:ea typeface="Calibri"/>
                <a:cs typeface="Calibri"/>
                <a:sym typeface="Calibri"/>
              </a:rPr>
              <a:t>Unavailable Data:</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Hours studied offline</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Calculus misconceptions </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Participation in clubs</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Off-campus job hours</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Family obligations</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Previous chemistry training</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Learning Disabilities</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Sense of belonging on campus</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Imposter syndrome scores</a:t>
            </a:r>
            <a:endParaRPr/>
          </a:p>
          <a:p>
            <a:pPr indent="-285750" lvl="0" marL="285750" marR="0" rtl="0" algn="l">
              <a:spcBef>
                <a:spcPts val="0"/>
              </a:spcBef>
              <a:spcAft>
                <a:spcPts val="0"/>
              </a:spcAft>
              <a:buClr>
                <a:srgbClr val="FF791A"/>
              </a:buClr>
              <a:buSzPts val="1400"/>
              <a:buFont typeface="Noto Sans Symbols"/>
              <a:buChar char="⮚"/>
            </a:pPr>
            <a:r>
              <a:rPr lang="en-US" sz="1400">
                <a:solidFill>
                  <a:srgbClr val="FF791A"/>
                </a:solidFill>
                <a:latin typeface="Calibri"/>
                <a:ea typeface="Calibri"/>
                <a:cs typeface="Calibri"/>
                <a:sym typeface="Calibri"/>
              </a:rPr>
              <a:t>Other mental health issues</a:t>
            </a:r>
            <a:endParaRPr/>
          </a:p>
          <a:p>
            <a:pPr indent="-196850" lvl="0" marL="285750" marR="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p:txBody>
      </p:sp>
      <p:sp>
        <p:nvSpPr>
          <p:cNvPr id="2976" name="Google Shape;2976;p182"/>
          <p:cNvSpPr txBox="1"/>
          <p:nvPr/>
        </p:nvSpPr>
        <p:spPr>
          <a:xfrm>
            <a:off x="6298835" y="6254955"/>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Jerry</a:t>
            </a:r>
            <a:endParaRPr/>
          </a:p>
        </p:txBody>
      </p:sp>
      <p:sp>
        <p:nvSpPr>
          <p:cNvPr id="2977" name="Google Shape;2977;p182"/>
          <p:cNvSpPr txBox="1"/>
          <p:nvPr/>
        </p:nvSpPr>
        <p:spPr>
          <a:xfrm>
            <a:off x="6276379" y="5923756"/>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June</a:t>
            </a:r>
            <a:endParaRPr/>
          </a:p>
        </p:txBody>
      </p:sp>
      <p:sp>
        <p:nvSpPr>
          <p:cNvPr id="2978" name="Google Shape;2978;p182"/>
          <p:cNvSpPr txBox="1"/>
          <p:nvPr/>
        </p:nvSpPr>
        <p:spPr>
          <a:xfrm>
            <a:off x="6267911" y="2423081"/>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Laura</a:t>
            </a:r>
            <a:endParaRPr/>
          </a:p>
        </p:txBody>
      </p:sp>
      <p:sp>
        <p:nvSpPr>
          <p:cNvPr id="2979" name="Google Shape;2979;p182"/>
          <p:cNvSpPr txBox="1"/>
          <p:nvPr/>
        </p:nvSpPr>
        <p:spPr>
          <a:xfrm>
            <a:off x="6293313" y="5207524"/>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Rajit</a:t>
            </a:r>
            <a:endParaRPr/>
          </a:p>
        </p:txBody>
      </p:sp>
      <p:sp>
        <p:nvSpPr>
          <p:cNvPr id="2980" name="Google Shape;2980;p182"/>
          <p:cNvSpPr txBox="1"/>
          <p:nvPr/>
        </p:nvSpPr>
        <p:spPr>
          <a:xfrm>
            <a:off x="6259446" y="3976946"/>
            <a:ext cx="829733" cy="276999"/>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dk1"/>
                </a:solidFill>
                <a:latin typeface="Calibri"/>
                <a:ea typeface="Calibri"/>
                <a:cs typeface="Calibri"/>
                <a:sym typeface="Calibri"/>
              </a:rPr>
              <a:t>Freddy</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4" name="Shape 2984"/>
        <p:cNvGrpSpPr/>
        <p:nvPr/>
      </p:nvGrpSpPr>
      <p:grpSpPr>
        <a:xfrm>
          <a:off x="0" y="0"/>
          <a:ext cx="0" cy="0"/>
          <a:chOff x="0" y="0"/>
          <a:chExt cx="0" cy="0"/>
        </a:xfrm>
      </p:grpSpPr>
      <p:sp>
        <p:nvSpPr>
          <p:cNvPr id="2985" name="Google Shape;2985;p1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To summarize</a:t>
            </a:r>
            <a:endParaRPr/>
          </a:p>
        </p:txBody>
      </p:sp>
      <p:sp>
        <p:nvSpPr>
          <p:cNvPr id="2986" name="Google Shape;2986;p183"/>
          <p:cNvSpPr txBox="1"/>
          <p:nvPr>
            <p:ph idx="1" type="body"/>
          </p:nvPr>
        </p:nvSpPr>
        <p:spPr>
          <a:xfrm>
            <a:off x="770467" y="1825625"/>
            <a:ext cx="10583333"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There’s a lot more to data visualization than making pretty charts</a:t>
            </a:r>
            <a:endParaRPr/>
          </a:p>
          <a:p>
            <a:pPr indent="-228600" lvl="0" marL="228600" rtl="0" algn="l">
              <a:lnSpc>
                <a:spcPct val="90000"/>
              </a:lnSpc>
              <a:spcBef>
                <a:spcPts val="1000"/>
              </a:spcBef>
              <a:spcAft>
                <a:spcPts val="0"/>
              </a:spcAft>
              <a:buClr>
                <a:schemeClr val="dk1"/>
              </a:buClr>
              <a:buSzPts val="2800"/>
              <a:buChar char="•"/>
            </a:pPr>
            <a:r>
              <a:rPr lang="en-US"/>
              <a:t>Data vis in learning analytics is still a very new area of research</a:t>
            </a:r>
            <a:endParaRPr/>
          </a:p>
          <a:p>
            <a:pPr indent="-228600" lvl="0" marL="228600" rtl="0" algn="l">
              <a:lnSpc>
                <a:spcPct val="90000"/>
              </a:lnSpc>
              <a:spcBef>
                <a:spcPts val="1000"/>
              </a:spcBef>
              <a:spcAft>
                <a:spcPts val="0"/>
              </a:spcAft>
              <a:buClr>
                <a:schemeClr val="dk1"/>
              </a:buClr>
              <a:buSzPts val="2800"/>
              <a:buChar char="•"/>
            </a:pPr>
            <a:r>
              <a:rPr lang="en-US"/>
              <a:t>The effects of these visualizations should all be studied</a:t>
            </a:r>
            <a:endParaRPr/>
          </a:p>
          <a:p>
            <a:pPr indent="-228600" lvl="0" marL="228600" rtl="0" algn="l">
              <a:lnSpc>
                <a:spcPct val="90000"/>
              </a:lnSpc>
              <a:spcBef>
                <a:spcPts val="1000"/>
              </a:spcBef>
              <a:spcAft>
                <a:spcPts val="0"/>
              </a:spcAft>
              <a:buClr>
                <a:schemeClr val="dk1"/>
              </a:buClr>
              <a:buSzPts val="2800"/>
              <a:buChar char="•"/>
            </a:pPr>
            <a:r>
              <a:rPr lang="en-US"/>
              <a:t>It’s clear that just telling struggling students that their performance is low is not going to help, so we need to make sure that we have helpful data before we do much more than exploration.</a:t>
            </a:r>
            <a:endParaRPr/>
          </a:p>
          <a:p>
            <a:pPr indent="-228600" lvl="0" marL="228600" rtl="0" algn="l">
              <a:lnSpc>
                <a:spcPct val="90000"/>
              </a:lnSpc>
              <a:spcBef>
                <a:spcPts val="1000"/>
              </a:spcBef>
              <a:spcAft>
                <a:spcPts val="0"/>
              </a:spcAft>
              <a:buClr>
                <a:schemeClr val="dk1"/>
              </a:buClr>
              <a:buSzPts val="2800"/>
              <a:buChar char="•"/>
            </a:pPr>
            <a:r>
              <a:rPr lang="en-US"/>
              <a:t>I’m looking forward to seeing all of you help to revolutionize the field!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p:nvPr/>
        </p:nvSpPr>
        <p:spPr>
          <a:xfrm>
            <a:off x="271848" y="0"/>
            <a:ext cx="10707057" cy="30988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9"/>
          <p:cNvSpPr/>
          <p:nvPr/>
        </p:nvSpPr>
        <p:spPr>
          <a:xfrm>
            <a:off x="3879888" y="1626506"/>
            <a:ext cx="1807833" cy="1472294"/>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9"/>
          <p:cNvSpPr/>
          <p:nvPr/>
        </p:nvSpPr>
        <p:spPr>
          <a:xfrm>
            <a:off x="43778" y="0"/>
            <a:ext cx="5289801" cy="30988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9"/>
          <p:cNvSpPr/>
          <p:nvPr/>
        </p:nvSpPr>
        <p:spPr>
          <a:xfrm>
            <a:off x="10531897" y="0"/>
            <a:ext cx="1606090" cy="3098800"/>
          </a:xfrm>
          <a:prstGeom prst="rect">
            <a:avLst/>
          </a:prstGeom>
          <a:solidFill>
            <a:srgbClr val="FF85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9"/>
          <p:cNvSpPr/>
          <p:nvPr/>
        </p:nvSpPr>
        <p:spPr>
          <a:xfrm>
            <a:off x="10177754" y="2397554"/>
            <a:ext cx="793168" cy="705708"/>
          </a:xfrm>
          <a:prstGeom prst="rect">
            <a:avLst/>
          </a:prstGeom>
          <a:solidFill>
            <a:srgbClr val="FF85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onfused person with solid fill" id="252" name="Google Shape;252;p19"/>
          <p:cNvPicPr preferRelativeResize="0"/>
          <p:nvPr/>
        </p:nvPicPr>
        <p:blipFill rotWithShape="1">
          <a:blip r:embed="rId3">
            <a:alphaModFix/>
          </a:blip>
          <a:srcRect b="0" l="0" r="0" t="0"/>
          <a:stretch/>
        </p:blipFill>
        <p:spPr>
          <a:xfrm>
            <a:off x="8219104" y="1626506"/>
            <a:ext cx="271848" cy="271848"/>
          </a:xfrm>
          <a:prstGeom prst="rect">
            <a:avLst/>
          </a:prstGeom>
          <a:noFill/>
          <a:ln>
            <a:noFill/>
          </a:ln>
        </p:spPr>
      </p:pic>
      <p:pic>
        <p:nvPicPr>
          <p:cNvPr descr="Confused person with solid fill" id="253" name="Google Shape;253;p19"/>
          <p:cNvPicPr preferRelativeResize="0"/>
          <p:nvPr/>
        </p:nvPicPr>
        <p:blipFill rotWithShape="1">
          <a:blip r:embed="rId3">
            <a:alphaModFix/>
          </a:blip>
          <a:srcRect b="0" l="0" r="0" t="0"/>
          <a:stretch/>
        </p:blipFill>
        <p:spPr>
          <a:xfrm>
            <a:off x="8620886" y="1626506"/>
            <a:ext cx="271848" cy="271848"/>
          </a:xfrm>
          <a:prstGeom prst="rect">
            <a:avLst/>
          </a:prstGeom>
          <a:noFill/>
          <a:ln>
            <a:noFill/>
          </a:ln>
        </p:spPr>
      </p:pic>
      <p:pic>
        <p:nvPicPr>
          <p:cNvPr descr="Confused person with solid fill" id="254" name="Google Shape;254;p19"/>
          <p:cNvPicPr preferRelativeResize="0"/>
          <p:nvPr/>
        </p:nvPicPr>
        <p:blipFill rotWithShape="1">
          <a:blip r:embed="rId3">
            <a:alphaModFix/>
          </a:blip>
          <a:srcRect b="0" l="0" r="0" t="0"/>
          <a:stretch/>
        </p:blipFill>
        <p:spPr>
          <a:xfrm>
            <a:off x="9022668" y="1626506"/>
            <a:ext cx="271848" cy="271848"/>
          </a:xfrm>
          <a:prstGeom prst="rect">
            <a:avLst/>
          </a:prstGeom>
          <a:noFill/>
          <a:ln>
            <a:noFill/>
          </a:ln>
        </p:spPr>
      </p:pic>
      <p:pic>
        <p:nvPicPr>
          <p:cNvPr descr="Confused person with solid fill" id="255" name="Google Shape;255;p19"/>
          <p:cNvPicPr preferRelativeResize="0"/>
          <p:nvPr/>
        </p:nvPicPr>
        <p:blipFill rotWithShape="1">
          <a:blip r:embed="rId3">
            <a:alphaModFix/>
          </a:blip>
          <a:srcRect b="0" l="0" r="0" t="0"/>
          <a:stretch/>
        </p:blipFill>
        <p:spPr>
          <a:xfrm>
            <a:off x="9432199" y="1626506"/>
            <a:ext cx="271848" cy="271848"/>
          </a:xfrm>
          <a:prstGeom prst="rect">
            <a:avLst/>
          </a:prstGeom>
          <a:noFill/>
          <a:ln>
            <a:noFill/>
          </a:ln>
        </p:spPr>
      </p:pic>
      <p:pic>
        <p:nvPicPr>
          <p:cNvPr descr="Confused person with solid fill" id="256" name="Google Shape;256;p19"/>
          <p:cNvPicPr preferRelativeResize="0"/>
          <p:nvPr/>
        </p:nvPicPr>
        <p:blipFill rotWithShape="1">
          <a:blip r:embed="rId3">
            <a:alphaModFix/>
          </a:blip>
          <a:srcRect b="0" l="0" r="0" t="0"/>
          <a:stretch/>
        </p:blipFill>
        <p:spPr>
          <a:xfrm>
            <a:off x="9879208" y="1626506"/>
            <a:ext cx="271848" cy="271848"/>
          </a:xfrm>
          <a:prstGeom prst="rect">
            <a:avLst/>
          </a:prstGeom>
          <a:noFill/>
          <a:ln>
            <a:noFill/>
          </a:ln>
        </p:spPr>
      </p:pic>
      <p:pic>
        <p:nvPicPr>
          <p:cNvPr descr="Confused person with solid fill" id="257" name="Google Shape;257;p19"/>
          <p:cNvPicPr preferRelativeResize="0"/>
          <p:nvPr/>
        </p:nvPicPr>
        <p:blipFill rotWithShape="1">
          <a:blip r:embed="rId3">
            <a:alphaModFix/>
          </a:blip>
          <a:srcRect b="0" l="0" r="0" t="0"/>
          <a:stretch/>
        </p:blipFill>
        <p:spPr>
          <a:xfrm>
            <a:off x="10250530" y="1626506"/>
            <a:ext cx="271848" cy="271848"/>
          </a:xfrm>
          <a:prstGeom prst="rect">
            <a:avLst/>
          </a:prstGeom>
          <a:noFill/>
          <a:ln>
            <a:noFill/>
          </a:ln>
        </p:spPr>
      </p:pic>
      <p:pic>
        <p:nvPicPr>
          <p:cNvPr descr="Confused person with solid fill" id="258" name="Google Shape;258;p19"/>
          <p:cNvPicPr preferRelativeResize="0"/>
          <p:nvPr/>
        </p:nvPicPr>
        <p:blipFill rotWithShape="1">
          <a:blip r:embed="rId3">
            <a:alphaModFix/>
          </a:blip>
          <a:srcRect b="0" l="0" r="0" t="0"/>
          <a:stretch/>
        </p:blipFill>
        <p:spPr>
          <a:xfrm>
            <a:off x="10681537" y="1626506"/>
            <a:ext cx="271848" cy="271848"/>
          </a:xfrm>
          <a:prstGeom prst="rect">
            <a:avLst/>
          </a:prstGeom>
          <a:noFill/>
          <a:ln>
            <a:noFill/>
          </a:ln>
        </p:spPr>
      </p:pic>
      <p:pic>
        <p:nvPicPr>
          <p:cNvPr descr="Confused person with solid fill" id="259" name="Google Shape;259;p19"/>
          <p:cNvPicPr preferRelativeResize="0"/>
          <p:nvPr/>
        </p:nvPicPr>
        <p:blipFill rotWithShape="1">
          <a:blip r:embed="rId3">
            <a:alphaModFix/>
          </a:blip>
          <a:srcRect b="0" l="0" r="0" t="0"/>
          <a:stretch/>
        </p:blipFill>
        <p:spPr>
          <a:xfrm>
            <a:off x="11058334" y="1626506"/>
            <a:ext cx="271848" cy="271848"/>
          </a:xfrm>
          <a:prstGeom prst="rect">
            <a:avLst/>
          </a:prstGeom>
          <a:noFill/>
          <a:ln>
            <a:noFill/>
          </a:ln>
        </p:spPr>
      </p:pic>
      <p:pic>
        <p:nvPicPr>
          <p:cNvPr descr="Confused person with solid fill" id="260" name="Google Shape;260;p19"/>
          <p:cNvPicPr preferRelativeResize="0"/>
          <p:nvPr/>
        </p:nvPicPr>
        <p:blipFill rotWithShape="1">
          <a:blip r:embed="rId3">
            <a:alphaModFix/>
          </a:blip>
          <a:srcRect b="0" l="0" r="0" t="0"/>
          <a:stretch/>
        </p:blipFill>
        <p:spPr>
          <a:xfrm>
            <a:off x="11477465" y="1626506"/>
            <a:ext cx="271848" cy="271848"/>
          </a:xfrm>
          <a:prstGeom prst="rect">
            <a:avLst/>
          </a:prstGeom>
          <a:noFill/>
          <a:ln>
            <a:noFill/>
          </a:ln>
        </p:spPr>
      </p:pic>
      <p:pic>
        <p:nvPicPr>
          <p:cNvPr descr="Confused person with solid fill" id="261" name="Google Shape;261;p19"/>
          <p:cNvPicPr preferRelativeResize="0"/>
          <p:nvPr/>
        </p:nvPicPr>
        <p:blipFill rotWithShape="1">
          <a:blip r:embed="rId3">
            <a:alphaModFix/>
          </a:blip>
          <a:srcRect b="0" l="0" r="0" t="0"/>
          <a:stretch/>
        </p:blipFill>
        <p:spPr>
          <a:xfrm>
            <a:off x="11866138" y="1626506"/>
            <a:ext cx="271848" cy="271848"/>
          </a:xfrm>
          <a:prstGeom prst="rect">
            <a:avLst/>
          </a:prstGeom>
          <a:noFill/>
          <a:ln>
            <a:noFill/>
          </a:ln>
        </p:spPr>
      </p:pic>
      <p:pic>
        <p:nvPicPr>
          <p:cNvPr descr="Confused person with solid fill" id="262" name="Google Shape;262;p19"/>
          <p:cNvPicPr preferRelativeResize="0"/>
          <p:nvPr/>
        </p:nvPicPr>
        <p:blipFill rotWithShape="1">
          <a:blip r:embed="rId3">
            <a:alphaModFix/>
          </a:blip>
          <a:srcRect b="0" l="0" r="0" t="0"/>
          <a:stretch/>
        </p:blipFill>
        <p:spPr>
          <a:xfrm>
            <a:off x="4134997" y="1626506"/>
            <a:ext cx="271848" cy="271848"/>
          </a:xfrm>
          <a:prstGeom prst="rect">
            <a:avLst/>
          </a:prstGeom>
          <a:noFill/>
          <a:ln>
            <a:noFill/>
          </a:ln>
        </p:spPr>
      </p:pic>
      <p:pic>
        <p:nvPicPr>
          <p:cNvPr descr="Confused person with solid fill" id="263" name="Google Shape;263;p19"/>
          <p:cNvPicPr preferRelativeResize="0"/>
          <p:nvPr/>
        </p:nvPicPr>
        <p:blipFill rotWithShape="1">
          <a:blip r:embed="rId3">
            <a:alphaModFix/>
          </a:blip>
          <a:srcRect b="0" l="0" r="0" t="0"/>
          <a:stretch/>
        </p:blipFill>
        <p:spPr>
          <a:xfrm>
            <a:off x="4536779" y="1626506"/>
            <a:ext cx="271848" cy="271848"/>
          </a:xfrm>
          <a:prstGeom prst="rect">
            <a:avLst/>
          </a:prstGeom>
          <a:noFill/>
          <a:ln>
            <a:noFill/>
          </a:ln>
        </p:spPr>
      </p:pic>
      <p:pic>
        <p:nvPicPr>
          <p:cNvPr descr="Confused person with solid fill" id="264" name="Google Shape;264;p19"/>
          <p:cNvPicPr preferRelativeResize="0"/>
          <p:nvPr/>
        </p:nvPicPr>
        <p:blipFill rotWithShape="1">
          <a:blip r:embed="rId3">
            <a:alphaModFix/>
          </a:blip>
          <a:srcRect b="0" l="0" r="0" t="0"/>
          <a:stretch/>
        </p:blipFill>
        <p:spPr>
          <a:xfrm>
            <a:off x="4938561" y="1626506"/>
            <a:ext cx="271848" cy="271848"/>
          </a:xfrm>
          <a:prstGeom prst="rect">
            <a:avLst/>
          </a:prstGeom>
          <a:noFill/>
          <a:ln>
            <a:noFill/>
          </a:ln>
        </p:spPr>
      </p:pic>
      <p:pic>
        <p:nvPicPr>
          <p:cNvPr descr="Confused person with solid fill" id="265" name="Google Shape;265;p19"/>
          <p:cNvPicPr preferRelativeResize="0"/>
          <p:nvPr/>
        </p:nvPicPr>
        <p:blipFill rotWithShape="1">
          <a:blip r:embed="rId3">
            <a:alphaModFix/>
          </a:blip>
          <a:srcRect b="0" l="0" r="0" t="0"/>
          <a:stretch/>
        </p:blipFill>
        <p:spPr>
          <a:xfrm>
            <a:off x="5348092" y="1626506"/>
            <a:ext cx="271848" cy="271848"/>
          </a:xfrm>
          <a:prstGeom prst="rect">
            <a:avLst/>
          </a:prstGeom>
          <a:noFill/>
          <a:ln>
            <a:noFill/>
          </a:ln>
        </p:spPr>
      </p:pic>
      <p:pic>
        <p:nvPicPr>
          <p:cNvPr descr="Confused person with solid fill" id="266" name="Google Shape;266;p19"/>
          <p:cNvPicPr preferRelativeResize="0"/>
          <p:nvPr/>
        </p:nvPicPr>
        <p:blipFill rotWithShape="1">
          <a:blip r:embed="rId3">
            <a:alphaModFix/>
          </a:blip>
          <a:srcRect b="0" l="0" r="0" t="0"/>
          <a:stretch/>
        </p:blipFill>
        <p:spPr>
          <a:xfrm>
            <a:off x="5795101" y="1626506"/>
            <a:ext cx="271848" cy="271848"/>
          </a:xfrm>
          <a:prstGeom prst="rect">
            <a:avLst/>
          </a:prstGeom>
          <a:noFill/>
          <a:ln>
            <a:noFill/>
          </a:ln>
        </p:spPr>
      </p:pic>
      <p:pic>
        <p:nvPicPr>
          <p:cNvPr descr="Confused person with solid fill" id="267" name="Google Shape;267;p19"/>
          <p:cNvPicPr preferRelativeResize="0"/>
          <p:nvPr/>
        </p:nvPicPr>
        <p:blipFill rotWithShape="1">
          <a:blip r:embed="rId3">
            <a:alphaModFix/>
          </a:blip>
          <a:srcRect b="0" l="0" r="0" t="0"/>
          <a:stretch/>
        </p:blipFill>
        <p:spPr>
          <a:xfrm>
            <a:off x="6166423" y="1626506"/>
            <a:ext cx="271848" cy="271848"/>
          </a:xfrm>
          <a:prstGeom prst="rect">
            <a:avLst/>
          </a:prstGeom>
          <a:noFill/>
          <a:ln>
            <a:noFill/>
          </a:ln>
        </p:spPr>
      </p:pic>
      <p:pic>
        <p:nvPicPr>
          <p:cNvPr descr="Confused person with solid fill" id="268" name="Google Shape;268;p19"/>
          <p:cNvPicPr preferRelativeResize="0"/>
          <p:nvPr/>
        </p:nvPicPr>
        <p:blipFill rotWithShape="1">
          <a:blip r:embed="rId3">
            <a:alphaModFix/>
          </a:blip>
          <a:srcRect b="0" l="0" r="0" t="0"/>
          <a:stretch/>
        </p:blipFill>
        <p:spPr>
          <a:xfrm>
            <a:off x="6597430" y="1626506"/>
            <a:ext cx="271848" cy="271848"/>
          </a:xfrm>
          <a:prstGeom prst="rect">
            <a:avLst/>
          </a:prstGeom>
          <a:noFill/>
          <a:ln>
            <a:noFill/>
          </a:ln>
        </p:spPr>
      </p:pic>
      <p:pic>
        <p:nvPicPr>
          <p:cNvPr descr="Confused person with solid fill" id="269" name="Google Shape;269;p19"/>
          <p:cNvPicPr preferRelativeResize="0"/>
          <p:nvPr/>
        </p:nvPicPr>
        <p:blipFill rotWithShape="1">
          <a:blip r:embed="rId3">
            <a:alphaModFix/>
          </a:blip>
          <a:srcRect b="0" l="0" r="0" t="0"/>
          <a:stretch/>
        </p:blipFill>
        <p:spPr>
          <a:xfrm>
            <a:off x="6974227" y="1626506"/>
            <a:ext cx="271848" cy="271848"/>
          </a:xfrm>
          <a:prstGeom prst="rect">
            <a:avLst/>
          </a:prstGeom>
          <a:noFill/>
          <a:ln>
            <a:noFill/>
          </a:ln>
        </p:spPr>
      </p:pic>
      <p:pic>
        <p:nvPicPr>
          <p:cNvPr descr="Confused person with solid fill" id="270" name="Google Shape;270;p19"/>
          <p:cNvPicPr preferRelativeResize="0"/>
          <p:nvPr/>
        </p:nvPicPr>
        <p:blipFill rotWithShape="1">
          <a:blip r:embed="rId3">
            <a:alphaModFix/>
          </a:blip>
          <a:srcRect b="0" l="0" r="0" t="0"/>
          <a:stretch/>
        </p:blipFill>
        <p:spPr>
          <a:xfrm>
            <a:off x="7393358" y="1626506"/>
            <a:ext cx="271848" cy="271848"/>
          </a:xfrm>
          <a:prstGeom prst="rect">
            <a:avLst/>
          </a:prstGeom>
          <a:noFill/>
          <a:ln>
            <a:noFill/>
          </a:ln>
        </p:spPr>
      </p:pic>
      <p:pic>
        <p:nvPicPr>
          <p:cNvPr descr="Confused person with solid fill" id="271" name="Google Shape;271;p19"/>
          <p:cNvPicPr preferRelativeResize="0"/>
          <p:nvPr/>
        </p:nvPicPr>
        <p:blipFill rotWithShape="1">
          <a:blip r:embed="rId3">
            <a:alphaModFix/>
          </a:blip>
          <a:srcRect b="0" l="0" r="0" t="0"/>
          <a:stretch/>
        </p:blipFill>
        <p:spPr>
          <a:xfrm>
            <a:off x="7782031" y="1626506"/>
            <a:ext cx="271848" cy="271848"/>
          </a:xfrm>
          <a:prstGeom prst="rect">
            <a:avLst/>
          </a:prstGeom>
          <a:noFill/>
          <a:ln>
            <a:noFill/>
          </a:ln>
        </p:spPr>
      </p:pic>
      <p:pic>
        <p:nvPicPr>
          <p:cNvPr descr="Confused person with solid fill" id="272" name="Google Shape;272;p19"/>
          <p:cNvPicPr preferRelativeResize="0"/>
          <p:nvPr/>
        </p:nvPicPr>
        <p:blipFill rotWithShape="1">
          <a:blip r:embed="rId3">
            <a:alphaModFix/>
          </a:blip>
          <a:srcRect b="0" l="0" r="0" t="0"/>
          <a:stretch/>
        </p:blipFill>
        <p:spPr>
          <a:xfrm>
            <a:off x="0" y="1626506"/>
            <a:ext cx="271848" cy="271848"/>
          </a:xfrm>
          <a:prstGeom prst="rect">
            <a:avLst/>
          </a:prstGeom>
          <a:noFill/>
          <a:ln>
            <a:noFill/>
          </a:ln>
        </p:spPr>
      </p:pic>
      <p:pic>
        <p:nvPicPr>
          <p:cNvPr descr="Confused person with solid fill" id="273" name="Google Shape;273;p19"/>
          <p:cNvPicPr preferRelativeResize="0"/>
          <p:nvPr/>
        </p:nvPicPr>
        <p:blipFill rotWithShape="1">
          <a:blip r:embed="rId3">
            <a:alphaModFix/>
          </a:blip>
          <a:srcRect b="0" l="0" r="0" t="0"/>
          <a:stretch/>
        </p:blipFill>
        <p:spPr>
          <a:xfrm>
            <a:off x="401782" y="1626506"/>
            <a:ext cx="271848" cy="271848"/>
          </a:xfrm>
          <a:prstGeom prst="rect">
            <a:avLst/>
          </a:prstGeom>
          <a:noFill/>
          <a:ln>
            <a:noFill/>
          </a:ln>
        </p:spPr>
      </p:pic>
      <p:pic>
        <p:nvPicPr>
          <p:cNvPr descr="Confused person with solid fill" id="274" name="Google Shape;274;p19"/>
          <p:cNvPicPr preferRelativeResize="0"/>
          <p:nvPr/>
        </p:nvPicPr>
        <p:blipFill rotWithShape="1">
          <a:blip r:embed="rId3">
            <a:alphaModFix/>
          </a:blip>
          <a:srcRect b="0" l="0" r="0" t="0"/>
          <a:stretch/>
        </p:blipFill>
        <p:spPr>
          <a:xfrm>
            <a:off x="803564" y="1626506"/>
            <a:ext cx="271848" cy="271848"/>
          </a:xfrm>
          <a:prstGeom prst="rect">
            <a:avLst/>
          </a:prstGeom>
          <a:noFill/>
          <a:ln>
            <a:noFill/>
          </a:ln>
        </p:spPr>
      </p:pic>
      <p:pic>
        <p:nvPicPr>
          <p:cNvPr descr="Confused person with solid fill" id="275" name="Google Shape;275;p19"/>
          <p:cNvPicPr preferRelativeResize="0"/>
          <p:nvPr/>
        </p:nvPicPr>
        <p:blipFill rotWithShape="1">
          <a:blip r:embed="rId3">
            <a:alphaModFix/>
          </a:blip>
          <a:srcRect b="0" l="0" r="0" t="0"/>
          <a:stretch/>
        </p:blipFill>
        <p:spPr>
          <a:xfrm>
            <a:off x="1213095" y="1626506"/>
            <a:ext cx="271848" cy="271848"/>
          </a:xfrm>
          <a:prstGeom prst="rect">
            <a:avLst/>
          </a:prstGeom>
          <a:noFill/>
          <a:ln>
            <a:noFill/>
          </a:ln>
        </p:spPr>
      </p:pic>
      <p:pic>
        <p:nvPicPr>
          <p:cNvPr descr="Confused person with solid fill" id="276" name="Google Shape;276;p19"/>
          <p:cNvPicPr preferRelativeResize="0"/>
          <p:nvPr/>
        </p:nvPicPr>
        <p:blipFill rotWithShape="1">
          <a:blip r:embed="rId3">
            <a:alphaModFix/>
          </a:blip>
          <a:srcRect b="0" l="0" r="0" t="0"/>
          <a:stretch/>
        </p:blipFill>
        <p:spPr>
          <a:xfrm>
            <a:off x="1660104" y="1626506"/>
            <a:ext cx="271848" cy="271848"/>
          </a:xfrm>
          <a:prstGeom prst="rect">
            <a:avLst/>
          </a:prstGeom>
          <a:noFill/>
          <a:ln>
            <a:noFill/>
          </a:ln>
        </p:spPr>
      </p:pic>
      <p:pic>
        <p:nvPicPr>
          <p:cNvPr descr="Confused person with solid fill" id="277" name="Google Shape;277;p19"/>
          <p:cNvPicPr preferRelativeResize="0"/>
          <p:nvPr/>
        </p:nvPicPr>
        <p:blipFill rotWithShape="1">
          <a:blip r:embed="rId3">
            <a:alphaModFix/>
          </a:blip>
          <a:srcRect b="0" l="0" r="0" t="0"/>
          <a:stretch/>
        </p:blipFill>
        <p:spPr>
          <a:xfrm>
            <a:off x="2031426" y="1626506"/>
            <a:ext cx="271848" cy="271848"/>
          </a:xfrm>
          <a:prstGeom prst="rect">
            <a:avLst/>
          </a:prstGeom>
          <a:noFill/>
          <a:ln>
            <a:noFill/>
          </a:ln>
        </p:spPr>
      </p:pic>
      <p:pic>
        <p:nvPicPr>
          <p:cNvPr descr="Confused person with solid fill" id="278" name="Google Shape;278;p19"/>
          <p:cNvPicPr preferRelativeResize="0"/>
          <p:nvPr/>
        </p:nvPicPr>
        <p:blipFill rotWithShape="1">
          <a:blip r:embed="rId3">
            <a:alphaModFix/>
          </a:blip>
          <a:srcRect b="0" l="0" r="0" t="0"/>
          <a:stretch/>
        </p:blipFill>
        <p:spPr>
          <a:xfrm>
            <a:off x="2462433" y="1626506"/>
            <a:ext cx="271848" cy="271848"/>
          </a:xfrm>
          <a:prstGeom prst="rect">
            <a:avLst/>
          </a:prstGeom>
          <a:noFill/>
          <a:ln>
            <a:noFill/>
          </a:ln>
        </p:spPr>
      </p:pic>
      <p:pic>
        <p:nvPicPr>
          <p:cNvPr descr="Confused person with solid fill" id="279" name="Google Shape;279;p19"/>
          <p:cNvPicPr preferRelativeResize="0"/>
          <p:nvPr/>
        </p:nvPicPr>
        <p:blipFill rotWithShape="1">
          <a:blip r:embed="rId3">
            <a:alphaModFix/>
          </a:blip>
          <a:srcRect b="0" l="0" r="0" t="0"/>
          <a:stretch/>
        </p:blipFill>
        <p:spPr>
          <a:xfrm>
            <a:off x="2839230" y="1626506"/>
            <a:ext cx="271848" cy="271848"/>
          </a:xfrm>
          <a:prstGeom prst="rect">
            <a:avLst/>
          </a:prstGeom>
          <a:noFill/>
          <a:ln>
            <a:noFill/>
          </a:ln>
        </p:spPr>
      </p:pic>
      <p:pic>
        <p:nvPicPr>
          <p:cNvPr descr="Confused person with solid fill" id="280" name="Google Shape;280;p19"/>
          <p:cNvPicPr preferRelativeResize="0"/>
          <p:nvPr/>
        </p:nvPicPr>
        <p:blipFill rotWithShape="1">
          <a:blip r:embed="rId3">
            <a:alphaModFix/>
          </a:blip>
          <a:srcRect b="0" l="0" r="0" t="0"/>
          <a:stretch/>
        </p:blipFill>
        <p:spPr>
          <a:xfrm>
            <a:off x="3258361" y="1626506"/>
            <a:ext cx="271848" cy="271848"/>
          </a:xfrm>
          <a:prstGeom prst="rect">
            <a:avLst/>
          </a:prstGeom>
          <a:noFill/>
          <a:ln>
            <a:noFill/>
          </a:ln>
        </p:spPr>
      </p:pic>
      <p:pic>
        <p:nvPicPr>
          <p:cNvPr descr="Confused person with solid fill" id="281" name="Google Shape;281;p19"/>
          <p:cNvPicPr preferRelativeResize="0"/>
          <p:nvPr/>
        </p:nvPicPr>
        <p:blipFill rotWithShape="1">
          <a:blip r:embed="rId3">
            <a:alphaModFix/>
          </a:blip>
          <a:srcRect b="0" l="0" r="0" t="0"/>
          <a:stretch/>
        </p:blipFill>
        <p:spPr>
          <a:xfrm>
            <a:off x="3647034" y="1626506"/>
            <a:ext cx="271848" cy="271848"/>
          </a:xfrm>
          <a:prstGeom prst="rect">
            <a:avLst/>
          </a:prstGeom>
          <a:noFill/>
          <a:ln>
            <a:noFill/>
          </a:ln>
        </p:spPr>
      </p:pic>
      <p:pic>
        <p:nvPicPr>
          <p:cNvPr descr="Confused person with solid fill" id="282" name="Google Shape;282;p19"/>
          <p:cNvPicPr preferRelativeResize="0"/>
          <p:nvPr/>
        </p:nvPicPr>
        <p:blipFill rotWithShape="1">
          <a:blip r:embed="rId3">
            <a:alphaModFix/>
          </a:blip>
          <a:srcRect b="0" l="0" r="0" t="0"/>
          <a:stretch/>
        </p:blipFill>
        <p:spPr>
          <a:xfrm>
            <a:off x="8219104" y="1329944"/>
            <a:ext cx="271848" cy="271848"/>
          </a:xfrm>
          <a:prstGeom prst="rect">
            <a:avLst/>
          </a:prstGeom>
          <a:noFill/>
          <a:ln>
            <a:noFill/>
          </a:ln>
        </p:spPr>
      </p:pic>
      <p:pic>
        <p:nvPicPr>
          <p:cNvPr descr="Confused person with solid fill" id="283" name="Google Shape;283;p19"/>
          <p:cNvPicPr preferRelativeResize="0"/>
          <p:nvPr/>
        </p:nvPicPr>
        <p:blipFill rotWithShape="1">
          <a:blip r:embed="rId3">
            <a:alphaModFix/>
          </a:blip>
          <a:srcRect b="0" l="0" r="0" t="0"/>
          <a:stretch/>
        </p:blipFill>
        <p:spPr>
          <a:xfrm>
            <a:off x="8620886" y="1329944"/>
            <a:ext cx="271848" cy="271848"/>
          </a:xfrm>
          <a:prstGeom prst="rect">
            <a:avLst/>
          </a:prstGeom>
          <a:noFill/>
          <a:ln>
            <a:noFill/>
          </a:ln>
        </p:spPr>
      </p:pic>
      <p:pic>
        <p:nvPicPr>
          <p:cNvPr descr="Confused person with solid fill" id="284" name="Google Shape;284;p19"/>
          <p:cNvPicPr preferRelativeResize="0"/>
          <p:nvPr/>
        </p:nvPicPr>
        <p:blipFill rotWithShape="1">
          <a:blip r:embed="rId3">
            <a:alphaModFix/>
          </a:blip>
          <a:srcRect b="0" l="0" r="0" t="0"/>
          <a:stretch/>
        </p:blipFill>
        <p:spPr>
          <a:xfrm>
            <a:off x="9022668" y="1329944"/>
            <a:ext cx="271848" cy="271848"/>
          </a:xfrm>
          <a:prstGeom prst="rect">
            <a:avLst/>
          </a:prstGeom>
          <a:noFill/>
          <a:ln>
            <a:noFill/>
          </a:ln>
        </p:spPr>
      </p:pic>
      <p:pic>
        <p:nvPicPr>
          <p:cNvPr descr="Confused person with solid fill" id="285" name="Google Shape;285;p19"/>
          <p:cNvPicPr preferRelativeResize="0"/>
          <p:nvPr/>
        </p:nvPicPr>
        <p:blipFill rotWithShape="1">
          <a:blip r:embed="rId3">
            <a:alphaModFix/>
          </a:blip>
          <a:srcRect b="0" l="0" r="0" t="0"/>
          <a:stretch/>
        </p:blipFill>
        <p:spPr>
          <a:xfrm>
            <a:off x="9432199" y="1329944"/>
            <a:ext cx="271848" cy="271848"/>
          </a:xfrm>
          <a:prstGeom prst="rect">
            <a:avLst/>
          </a:prstGeom>
          <a:noFill/>
          <a:ln>
            <a:noFill/>
          </a:ln>
        </p:spPr>
      </p:pic>
      <p:pic>
        <p:nvPicPr>
          <p:cNvPr descr="Confused person with solid fill" id="286" name="Google Shape;286;p19"/>
          <p:cNvPicPr preferRelativeResize="0"/>
          <p:nvPr/>
        </p:nvPicPr>
        <p:blipFill rotWithShape="1">
          <a:blip r:embed="rId3">
            <a:alphaModFix/>
          </a:blip>
          <a:srcRect b="0" l="0" r="0" t="0"/>
          <a:stretch/>
        </p:blipFill>
        <p:spPr>
          <a:xfrm>
            <a:off x="9879208" y="1329944"/>
            <a:ext cx="271848" cy="271848"/>
          </a:xfrm>
          <a:prstGeom prst="rect">
            <a:avLst/>
          </a:prstGeom>
          <a:noFill/>
          <a:ln>
            <a:noFill/>
          </a:ln>
        </p:spPr>
      </p:pic>
      <p:pic>
        <p:nvPicPr>
          <p:cNvPr descr="Confused person with solid fill" id="287" name="Google Shape;287;p19"/>
          <p:cNvPicPr preferRelativeResize="0"/>
          <p:nvPr/>
        </p:nvPicPr>
        <p:blipFill rotWithShape="1">
          <a:blip r:embed="rId3">
            <a:alphaModFix/>
          </a:blip>
          <a:srcRect b="0" l="0" r="0" t="0"/>
          <a:stretch/>
        </p:blipFill>
        <p:spPr>
          <a:xfrm>
            <a:off x="10250530" y="1329944"/>
            <a:ext cx="271848" cy="271848"/>
          </a:xfrm>
          <a:prstGeom prst="rect">
            <a:avLst/>
          </a:prstGeom>
          <a:noFill/>
          <a:ln>
            <a:noFill/>
          </a:ln>
        </p:spPr>
      </p:pic>
      <p:pic>
        <p:nvPicPr>
          <p:cNvPr descr="Confused person with solid fill" id="288" name="Google Shape;288;p19"/>
          <p:cNvPicPr preferRelativeResize="0"/>
          <p:nvPr/>
        </p:nvPicPr>
        <p:blipFill rotWithShape="1">
          <a:blip r:embed="rId3">
            <a:alphaModFix/>
          </a:blip>
          <a:srcRect b="0" l="0" r="0" t="0"/>
          <a:stretch/>
        </p:blipFill>
        <p:spPr>
          <a:xfrm>
            <a:off x="10681537" y="1329944"/>
            <a:ext cx="271848" cy="271848"/>
          </a:xfrm>
          <a:prstGeom prst="rect">
            <a:avLst/>
          </a:prstGeom>
          <a:noFill/>
          <a:ln>
            <a:noFill/>
          </a:ln>
        </p:spPr>
      </p:pic>
      <p:pic>
        <p:nvPicPr>
          <p:cNvPr descr="Confused person with solid fill" id="289" name="Google Shape;289;p19"/>
          <p:cNvPicPr preferRelativeResize="0"/>
          <p:nvPr/>
        </p:nvPicPr>
        <p:blipFill rotWithShape="1">
          <a:blip r:embed="rId3">
            <a:alphaModFix/>
          </a:blip>
          <a:srcRect b="0" l="0" r="0" t="0"/>
          <a:stretch/>
        </p:blipFill>
        <p:spPr>
          <a:xfrm>
            <a:off x="11058334" y="1329944"/>
            <a:ext cx="271848" cy="271848"/>
          </a:xfrm>
          <a:prstGeom prst="rect">
            <a:avLst/>
          </a:prstGeom>
          <a:noFill/>
          <a:ln>
            <a:noFill/>
          </a:ln>
        </p:spPr>
      </p:pic>
      <p:pic>
        <p:nvPicPr>
          <p:cNvPr descr="Confused person with solid fill" id="290" name="Google Shape;290;p19"/>
          <p:cNvPicPr preferRelativeResize="0"/>
          <p:nvPr/>
        </p:nvPicPr>
        <p:blipFill rotWithShape="1">
          <a:blip r:embed="rId3">
            <a:alphaModFix/>
          </a:blip>
          <a:srcRect b="0" l="0" r="0" t="0"/>
          <a:stretch/>
        </p:blipFill>
        <p:spPr>
          <a:xfrm>
            <a:off x="11477465" y="1329944"/>
            <a:ext cx="271848" cy="271848"/>
          </a:xfrm>
          <a:prstGeom prst="rect">
            <a:avLst/>
          </a:prstGeom>
          <a:noFill/>
          <a:ln>
            <a:noFill/>
          </a:ln>
        </p:spPr>
      </p:pic>
      <p:pic>
        <p:nvPicPr>
          <p:cNvPr descr="Confused person with solid fill" id="291" name="Google Shape;291;p19"/>
          <p:cNvPicPr preferRelativeResize="0"/>
          <p:nvPr/>
        </p:nvPicPr>
        <p:blipFill rotWithShape="1">
          <a:blip r:embed="rId3">
            <a:alphaModFix/>
          </a:blip>
          <a:srcRect b="0" l="0" r="0" t="0"/>
          <a:stretch/>
        </p:blipFill>
        <p:spPr>
          <a:xfrm>
            <a:off x="11866138" y="1329944"/>
            <a:ext cx="271848" cy="271848"/>
          </a:xfrm>
          <a:prstGeom prst="rect">
            <a:avLst/>
          </a:prstGeom>
          <a:noFill/>
          <a:ln>
            <a:noFill/>
          </a:ln>
        </p:spPr>
      </p:pic>
      <p:pic>
        <p:nvPicPr>
          <p:cNvPr descr="Confused person with solid fill" id="292" name="Google Shape;292;p19"/>
          <p:cNvPicPr preferRelativeResize="0"/>
          <p:nvPr/>
        </p:nvPicPr>
        <p:blipFill rotWithShape="1">
          <a:blip r:embed="rId3">
            <a:alphaModFix/>
          </a:blip>
          <a:srcRect b="0" l="0" r="0" t="0"/>
          <a:stretch/>
        </p:blipFill>
        <p:spPr>
          <a:xfrm>
            <a:off x="4134997" y="1329944"/>
            <a:ext cx="271848" cy="271848"/>
          </a:xfrm>
          <a:prstGeom prst="rect">
            <a:avLst/>
          </a:prstGeom>
          <a:noFill/>
          <a:ln>
            <a:noFill/>
          </a:ln>
        </p:spPr>
      </p:pic>
      <p:pic>
        <p:nvPicPr>
          <p:cNvPr descr="Confused person with solid fill" id="293" name="Google Shape;293;p19"/>
          <p:cNvPicPr preferRelativeResize="0"/>
          <p:nvPr/>
        </p:nvPicPr>
        <p:blipFill rotWithShape="1">
          <a:blip r:embed="rId3">
            <a:alphaModFix/>
          </a:blip>
          <a:srcRect b="0" l="0" r="0" t="0"/>
          <a:stretch/>
        </p:blipFill>
        <p:spPr>
          <a:xfrm>
            <a:off x="4536779" y="1329944"/>
            <a:ext cx="271848" cy="271848"/>
          </a:xfrm>
          <a:prstGeom prst="rect">
            <a:avLst/>
          </a:prstGeom>
          <a:noFill/>
          <a:ln>
            <a:noFill/>
          </a:ln>
        </p:spPr>
      </p:pic>
      <p:pic>
        <p:nvPicPr>
          <p:cNvPr descr="Confused person with solid fill" id="294" name="Google Shape;294;p19"/>
          <p:cNvPicPr preferRelativeResize="0"/>
          <p:nvPr/>
        </p:nvPicPr>
        <p:blipFill rotWithShape="1">
          <a:blip r:embed="rId3">
            <a:alphaModFix/>
          </a:blip>
          <a:srcRect b="0" l="0" r="0" t="0"/>
          <a:stretch/>
        </p:blipFill>
        <p:spPr>
          <a:xfrm>
            <a:off x="4938561" y="1329944"/>
            <a:ext cx="271848" cy="271848"/>
          </a:xfrm>
          <a:prstGeom prst="rect">
            <a:avLst/>
          </a:prstGeom>
          <a:noFill/>
          <a:ln>
            <a:noFill/>
          </a:ln>
        </p:spPr>
      </p:pic>
      <p:pic>
        <p:nvPicPr>
          <p:cNvPr descr="Confused person with solid fill" id="295" name="Google Shape;295;p19"/>
          <p:cNvPicPr preferRelativeResize="0"/>
          <p:nvPr/>
        </p:nvPicPr>
        <p:blipFill rotWithShape="1">
          <a:blip r:embed="rId3">
            <a:alphaModFix/>
          </a:blip>
          <a:srcRect b="0" l="0" r="0" t="0"/>
          <a:stretch/>
        </p:blipFill>
        <p:spPr>
          <a:xfrm>
            <a:off x="5348092" y="1329944"/>
            <a:ext cx="271848" cy="271848"/>
          </a:xfrm>
          <a:prstGeom prst="rect">
            <a:avLst/>
          </a:prstGeom>
          <a:noFill/>
          <a:ln>
            <a:noFill/>
          </a:ln>
        </p:spPr>
      </p:pic>
      <p:pic>
        <p:nvPicPr>
          <p:cNvPr descr="Confused person with solid fill" id="296" name="Google Shape;296;p19"/>
          <p:cNvPicPr preferRelativeResize="0"/>
          <p:nvPr/>
        </p:nvPicPr>
        <p:blipFill rotWithShape="1">
          <a:blip r:embed="rId3">
            <a:alphaModFix/>
          </a:blip>
          <a:srcRect b="0" l="0" r="0" t="0"/>
          <a:stretch/>
        </p:blipFill>
        <p:spPr>
          <a:xfrm>
            <a:off x="5795101" y="1329944"/>
            <a:ext cx="271848" cy="271848"/>
          </a:xfrm>
          <a:prstGeom prst="rect">
            <a:avLst/>
          </a:prstGeom>
          <a:noFill/>
          <a:ln>
            <a:noFill/>
          </a:ln>
        </p:spPr>
      </p:pic>
      <p:pic>
        <p:nvPicPr>
          <p:cNvPr descr="Confused person with solid fill" id="297" name="Google Shape;297;p19"/>
          <p:cNvPicPr preferRelativeResize="0"/>
          <p:nvPr/>
        </p:nvPicPr>
        <p:blipFill rotWithShape="1">
          <a:blip r:embed="rId3">
            <a:alphaModFix/>
          </a:blip>
          <a:srcRect b="0" l="0" r="0" t="0"/>
          <a:stretch/>
        </p:blipFill>
        <p:spPr>
          <a:xfrm>
            <a:off x="6166423" y="1329944"/>
            <a:ext cx="271848" cy="271848"/>
          </a:xfrm>
          <a:prstGeom prst="rect">
            <a:avLst/>
          </a:prstGeom>
          <a:noFill/>
          <a:ln>
            <a:noFill/>
          </a:ln>
        </p:spPr>
      </p:pic>
      <p:pic>
        <p:nvPicPr>
          <p:cNvPr descr="Confused person with solid fill" id="298" name="Google Shape;298;p19"/>
          <p:cNvPicPr preferRelativeResize="0"/>
          <p:nvPr/>
        </p:nvPicPr>
        <p:blipFill rotWithShape="1">
          <a:blip r:embed="rId3">
            <a:alphaModFix/>
          </a:blip>
          <a:srcRect b="0" l="0" r="0" t="0"/>
          <a:stretch/>
        </p:blipFill>
        <p:spPr>
          <a:xfrm>
            <a:off x="6597430" y="1329944"/>
            <a:ext cx="271848" cy="271848"/>
          </a:xfrm>
          <a:prstGeom prst="rect">
            <a:avLst/>
          </a:prstGeom>
          <a:noFill/>
          <a:ln>
            <a:noFill/>
          </a:ln>
        </p:spPr>
      </p:pic>
      <p:pic>
        <p:nvPicPr>
          <p:cNvPr descr="Confused person with solid fill" id="299" name="Google Shape;299;p19"/>
          <p:cNvPicPr preferRelativeResize="0"/>
          <p:nvPr/>
        </p:nvPicPr>
        <p:blipFill rotWithShape="1">
          <a:blip r:embed="rId3">
            <a:alphaModFix/>
          </a:blip>
          <a:srcRect b="0" l="0" r="0" t="0"/>
          <a:stretch/>
        </p:blipFill>
        <p:spPr>
          <a:xfrm>
            <a:off x="6974227" y="1329944"/>
            <a:ext cx="271848" cy="271848"/>
          </a:xfrm>
          <a:prstGeom prst="rect">
            <a:avLst/>
          </a:prstGeom>
          <a:noFill/>
          <a:ln>
            <a:noFill/>
          </a:ln>
        </p:spPr>
      </p:pic>
      <p:pic>
        <p:nvPicPr>
          <p:cNvPr descr="Confused person with solid fill" id="300" name="Google Shape;300;p19"/>
          <p:cNvPicPr preferRelativeResize="0"/>
          <p:nvPr/>
        </p:nvPicPr>
        <p:blipFill rotWithShape="1">
          <a:blip r:embed="rId3">
            <a:alphaModFix/>
          </a:blip>
          <a:srcRect b="0" l="0" r="0" t="0"/>
          <a:stretch/>
        </p:blipFill>
        <p:spPr>
          <a:xfrm>
            <a:off x="7393358" y="1329944"/>
            <a:ext cx="271848" cy="271848"/>
          </a:xfrm>
          <a:prstGeom prst="rect">
            <a:avLst/>
          </a:prstGeom>
          <a:noFill/>
          <a:ln>
            <a:noFill/>
          </a:ln>
        </p:spPr>
      </p:pic>
      <p:pic>
        <p:nvPicPr>
          <p:cNvPr descr="Confused person with solid fill" id="301" name="Google Shape;301;p19"/>
          <p:cNvPicPr preferRelativeResize="0"/>
          <p:nvPr/>
        </p:nvPicPr>
        <p:blipFill rotWithShape="1">
          <a:blip r:embed="rId3">
            <a:alphaModFix/>
          </a:blip>
          <a:srcRect b="0" l="0" r="0" t="0"/>
          <a:stretch/>
        </p:blipFill>
        <p:spPr>
          <a:xfrm>
            <a:off x="7782031" y="1329944"/>
            <a:ext cx="271848" cy="271848"/>
          </a:xfrm>
          <a:prstGeom prst="rect">
            <a:avLst/>
          </a:prstGeom>
          <a:noFill/>
          <a:ln>
            <a:noFill/>
          </a:ln>
        </p:spPr>
      </p:pic>
      <p:pic>
        <p:nvPicPr>
          <p:cNvPr descr="Confused person with solid fill" id="302" name="Google Shape;302;p19"/>
          <p:cNvPicPr preferRelativeResize="0"/>
          <p:nvPr/>
        </p:nvPicPr>
        <p:blipFill rotWithShape="1">
          <a:blip r:embed="rId3">
            <a:alphaModFix/>
          </a:blip>
          <a:srcRect b="0" l="0" r="0" t="0"/>
          <a:stretch/>
        </p:blipFill>
        <p:spPr>
          <a:xfrm>
            <a:off x="0" y="1329944"/>
            <a:ext cx="271848" cy="271848"/>
          </a:xfrm>
          <a:prstGeom prst="rect">
            <a:avLst/>
          </a:prstGeom>
          <a:noFill/>
          <a:ln>
            <a:noFill/>
          </a:ln>
        </p:spPr>
      </p:pic>
      <p:pic>
        <p:nvPicPr>
          <p:cNvPr descr="Confused person with solid fill" id="303" name="Google Shape;303;p19"/>
          <p:cNvPicPr preferRelativeResize="0"/>
          <p:nvPr/>
        </p:nvPicPr>
        <p:blipFill rotWithShape="1">
          <a:blip r:embed="rId3">
            <a:alphaModFix/>
          </a:blip>
          <a:srcRect b="0" l="0" r="0" t="0"/>
          <a:stretch/>
        </p:blipFill>
        <p:spPr>
          <a:xfrm>
            <a:off x="401782" y="1329944"/>
            <a:ext cx="271848" cy="271848"/>
          </a:xfrm>
          <a:prstGeom prst="rect">
            <a:avLst/>
          </a:prstGeom>
          <a:noFill/>
          <a:ln>
            <a:noFill/>
          </a:ln>
        </p:spPr>
      </p:pic>
      <p:pic>
        <p:nvPicPr>
          <p:cNvPr descr="Confused person with solid fill" id="304" name="Google Shape;304;p19"/>
          <p:cNvPicPr preferRelativeResize="0"/>
          <p:nvPr/>
        </p:nvPicPr>
        <p:blipFill rotWithShape="1">
          <a:blip r:embed="rId3">
            <a:alphaModFix/>
          </a:blip>
          <a:srcRect b="0" l="0" r="0" t="0"/>
          <a:stretch/>
        </p:blipFill>
        <p:spPr>
          <a:xfrm>
            <a:off x="803564" y="1329944"/>
            <a:ext cx="271848" cy="271848"/>
          </a:xfrm>
          <a:prstGeom prst="rect">
            <a:avLst/>
          </a:prstGeom>
          <a:noFill/>
          <a:ln>
            <a:noFill/>
          </a:ln>
        </p:spPr>
      </p:pic>
      <p:pic>
        <p:nvPicPr>
          <p:cNvPr descr="Confused person with solid fill" id="305" name="Google Shape;305;p19"/>
          <p:cNvPicPr preferRelativeResize="0"/>
          <p:nvPr/>
        </p:nvPicPr>
        <p:blipFill rotWithShape="1">
          <a:blip r:embed="rId3">
            <a:alphaModFix/>
          </a:blip>
          <a:srcRect b="0" l="0" r="0" t="0"/>
          <a:stretch/>
        </p:blipFill>
        <p:spPr>
          <a:xfrm>
            <a:off x="1213095" y="1329944"/>
            <a:ext cx="271848" cy="271848"/>
          </a:xfrm>
          <a:prstGeom prst="rect">
            <a:avLst/>
          </a:prstGeom>
          <a:noFill/>
          <a:ln>
            <a:noFill/>
          </a:ln>
        </p:spPr>
      </p:pic>
      <p:pic>
        <p:nvPicPr>
          <p:cNvPr descr="Confused person with solid fill" id="306" name="Google Shape;306;p19"/>
          <p:cNvPicPr preferRelativeResize="0"/>
          <p:nvPr/>
        </p:nvPicPr>
        <p:blipFill rotWithShape="1">
          <a:blip r:embed="rId3">
            <a:alphaModFix/>
          </a:blip>
          <a:srcRect b="0" l="0" r="0" t="0"/>
          <a:stretch/>
        </p:blipFill>
        <p:spPr>
          <a:xfrm>
            <a:off x="1660104" y="1329944"/>
            <a:ext cx="271848" cy="271848"/>
          </a:xfrm>
          <a:prstGeom prst="rect">
            <a:avLst/>
          </a:prstGeom>
          <a:noFill/>
          <a:ln>
            <a:noFill/>
          </a:ln>
        </p:spPr>
      </p:pic>
      <p:pic>
        <p:nvPicPr>
          <p:cNvPr descr="Confused person with solid fill" id="307" name="Google Shape;307;p19"/>
          <p:cNvPicPr preferRelativeResize="0"/>
          <p:nvPr/>
        </p:nvPicPr>
        <p:blipFill rotWithShape="1">
          <a:blip r:embed="rId3">
            <a:alphaModFix/>
          </a:blip>
          <a:srcRect b="0" l="0" r="0" t="0"/>
          <a:stretch/>
        </p:blipFill>
        <p:spPr>
          <a:xfrm>
            <a:off x="2031426" y="1329944"/>
            <a:ext cx="271848" cy="271848"/>
          </a:xfrm>
          <a:prstGeom prst="rect">
            <a:avLst/>
          </a:prstGeom>
          <a:noFill/>
          <a:ln>
            <a:noFill/>
          </a:ln>
        </p:spPr>
      </p:pic>
      <p:pic>
        <p:nvPicPr>
          <p:cNvPr descr="Confused person with solid fill" id="308" name="Google Shape;308;p19"/>
          <p:cNvPicPr preferRelativeResize="0"/>
          <p:nvPr/>
        </p:nvPicPr>
        <p:blipFill rotWithShape="1">
          <a:blip r:embed="rId3">
            <a:alphaModFix/>
          </a:blip>
          <a:srcRect b="0" l="0" r="0" t="0"/>
          <a:stretch/>
        </p:blipFill>
        <p:spPr>
          <a:xfrm>
            <a:off x="2462433" y="1329944"/>
            <a:ext cx="271848" cy="271848"/>
          </a:xfrm>
          <a:prstGeom prst="rect">
            <a:avLst/>
          </a:prstGeom>
          <a:noFill/>
          <a:ln>
            <a:noFill/>
          </a:ln>
        </p:spPr>
      </p:pic>
      <p:pic>
        <p:nvPicPr>
          <p:cNvPr descr="Confused person with solid fill" id="309" name="Google Shape;309;p19"/>
          <p:cNvPicPr preferRelativeResize="0"/>
          <p:nvPr/>
        </p:nvPicPr>
        <p:blipFill rotWithShape="1">
          <a:blip r:embed="rId3">
            <a:alphaModFix/>
          </a:blip>
          <a:srcRect b="0" l="0" r="0" t="0"/>
          <a:stretch/>
        </p:blipFill>
        <p:spPr>
          <a:xfrm>
            <a:off x="2839230" y="1329944"/>
            <a:ext cx="271848" cy="271848"/>
          </a:xfrm>
          <a:prstGeom prst="rect">
            <a:avLst/>
          </a:prstGeom>
          <a:noFill/>
          <a:ln>
            <a:noFill/>
          </a:ln>
        </p:spPr>
      </p:pic>
      <p:pic>
        <p:nvPicPr>
          <p:cNvPr descr="Confused person with solid fill" id="310" name="Google Shape;310;p19"/>
          <p:cNvPicPr preferRelativeResize="0"/>
          <p:nvPr/>
        </p:nvPicPr>
        <p:blipFill rotWithShape="1">
          <a:blip r:embed="rId3">
            <a:alphaModFix/>
          </a:blip>
          <a:srcRect b="0" l="0" r="0" t="0"/>
          <a:stretch/>
        </p:blipFill>
        <p:spPr>
          <a:xfrm>
            <a:off x="3258361" y="1329944"/>
            <a:ext cx="271848" cy="271848"/>
          </a:xfrm>
          <a:prstGeom prst="rect">
            <a:avLst/>
          </a:prstGeom>
          <a:noFill/>
          <a:ln>
            <a:noFill/>
          </a:ln>
        </p:spPr>
      </p:pic>
      <p:pic>
        <p:nvPicPr>
          <p:cNvPr descr="Confused person with solid fill" id="311" name="Google Shape;311;p19"/>
          <p:cNvPicPr preferRelativeResize="0"/>
          <p:nvPr/>
        </p:nvPicPr>
        <p:blipFill rotWithShape="1">
          <a:blip r:embed="rId3">
            <a:alphaModFix/>
          </a:blip>
          <a:srcRect b="0" l="0" r="0" t="0"/>
          <a:stretch/>
        </p:blipFill>
        <p:spPr>
          <a:xfrm>
            <a:off x="3647034" y="1329944"/>
            <a:ext cx="271848" cy="271848"/>
          </a:xfrm>
          <a:prstGeom prst="rect">
            <a:avLst/>
          </a:prstGeom>
          <a:noFill/>
          <a:ln>
            <a:noFill/>
          </a:ln>
        </p:spPr>
      </p:pic>
      <p:pic>
        <p:nvPicPr>
          <p:cNvPr descr="Confused person with solid fill" id="312" name="Google Shape;312;p19"/>
          <p:cNvPicPr preferRelativeResize="0"/>
          <p:nvPr/>
        </p:nvPicPr>
        <p:blipFill rotWithShape="1">
          <a:blip r:embed="rId3">
            <a:alphaModFix/>
          </a:blip>
          <a:srcRect b="0" l="0" r="0" t="0"/>
          <a:stretch/>
        </p:blipFill>
        <p:spPr>
          <a:xfrm>
            <a:off x="8219104" y="2248930"/>
            <a:ext cx="271848" cy="271848"/>
          </a:xfrm>
          <a:prstGeom prst="rect">
            <a:avLst/>
          </a:prstGeom>
          <a:noFill/>
          <a:ln>
            <a:noFill/>
          </a:ln>
        </p:spPr>
      </p:pic>
      <p:pic>
        <p:nvPicPr>
          <p:cNvPr descr="Confused person with solid fill" id="313" name="Google Shape;313;p19"/>
          <p:cNvPicPr preferRelativeResize="0"/>
          <p:nvPr/>
        </p:nvPicPr>
        <p:blipFill rotWithShape="1">
          <a:blip r:embed="rId3">
            <a:alphaModFix/>
          </a:blip>
          <a:srcRect b="0" l="0" r="0" t="0"/>
          <a:stretch/>
        </p:blipFill>
        <p:spPr>
          <a:xfrm>
            <a:off x="8620886" y="2248930"/>
            <a:ext cx="271848" cy="271848"/>
          </a:xfrm>
          <a:prstGeom prst="rect">
            <a:avLst/>
          </a:prstGeom>
          <a:noFill/>
          <a:ln>
            <a:noFill/>
          </a:ln>
        </p:spPr>
      </p:pic>
      <p:pic>
        <p:nvPicPr>
          <p:cNvPr descr="Confused person with solid fill" id="314" name="Google Shape;314;p19"/>
          <p:cNvPicPr preferRelativeResize="0"/>
          <p:nvPr/>
        </p:nvPicPr>
        <p:blipFill rotWithShape="1">
          <a:blip r:embed="rId3">
            <a:alphaModFix/>
          </a:blip>
          <a:srcRect b="0" l="0" r="0" t="0"/>
          <a:stretch/>
        </p:blipFill>
        <p:spPr>
          <a:xfrm>
            <a:off x="9022668" y="2248930"/>
            <a:ext cx="271848" cy="271848"/>
          </a:xfrm>
          <a:prstGeom prst="rect">
            <a:avLst/>
          </a:prstGeom>
          <a:noFill/>
          <a:ln>
            <a:noFill/>
          </a:ln>
        </p:spPr>
      </p:pic>
      <p:pic>
        <p:nvPicPr>
          <p:cNvPr descr="Confused person with solid fill" id="315" name="Google Shape;315;p19"/>
          <p:cNvPicPr preferRelativeResize="0"/>
          <p:nvPr/>
        </p:nvPicPr>
        <p:blipFill rotWithShape="1">
          <a:blip r:embed="rId3">
            <a:alphaModFix/>
          </a:blip>
          <a:srcRect b="0" l="0" r="0" t="0"/>
          <a:stretch/>
        </p:blipFill>
        <p:spPr>
          <a:xfrm>
            <a:off x="9432199" y="2248930"/>
            <a:ext cx="271848" cy="271848"/>
          </a:xfrm>
          <a:prstGeom prst="rect">
            <a:avLst/>
          </a:prstGeom>
          <a:noFill/>
          <a:ln>
            <a:noFill/>
          </a:ln>
        </p:spPr>
      </p:pic>
      <p:pic>
        <p:nvPicPr>
          <p:cNvPr descr="Confused person with solid fill" id="316" name="Google Shape;316;p19"/>
          <p:cNvPicPr preferRelativeResize="0"/>
          <p:nvPr/>
        </p:nvPicPr>
        <p:blipFill rotWithShape="1">
          <a:blip r:embed="rId3">
            <a:alphaModFix/>
          </a:blip>
          <a:srcRect b="0" l="0" r="0" t="0"/>
          <a:stretch/>
        </p:blipFill>
        <p:spPr>
          <a:xfrm>
            <a:off x="9879208" y="2248930"/>
            <a:ext cx="271848" cy="271848"/>
          </a:xfrm>
          <a:prstGeom prst="rect">
            <a:avLst/>
          </a:prstGeom>
          <a:noFill/>
          <a:ln>
            <a:noFill/>
          </a:ln>
        </p:spPr>
      </p:pic>
      <p:pic>
        <p:nvPicPr>
          <p:cNvPr descr="Confused person with solid fill" id="317" name="Google Shape;317;p19"/>
          <p:cNvPicPr preferRelativeResize="0"/>
          <p:nvPr/>
        </p:nvPicPr>
        <p:blipFill rotWithShape="1">
          <a:blip r:embed="rId3">
            <a:alphaModFix/>
          </a:blip>
          <a:srcRect b="0" l="0" r="0" t="0"/>
          <a:stretch/>
        </p:blipFill>
        <p:spPr>
          <a:xfrm>
            <a:off x="10250530" y="2248930"/>
            <a:ext cx="271848" cy="271848"/>
          </a:xfrm>
          <a:prstGeom prst="rect">
            <a:avLst/>
          </a:prstGeom>
          <a:noFill/>
          <a:ln>
            <a:noFill/>
          </a:ln>
        </p:spPr>
      </p:pic>
      <p:pic>
        <p:nvPicPr>
          <p:cNvPr descr="Confused person with solid fill" id="318" name="Google Shape;318;p19"/>
          <p:cNvPicPr preferRelativeResize="0"/>
          <p:nvPr/>
        </p:nvPicPr>
        <p:blipFill rotWithShape="1">
          <a:blip r:embed="rId3">
            <a:alphaModFix/>
          </a:blip>
          <a:srcRect b="0" l="0" r="0" t="0"/>
          <a:stretch/>
        </p:blipFill>
        <p:spPr>
          <a:xfrm>
            <a:off x="10681537" y="2248930"/>
            <a:ext cx="271848" cy="271848"/>
          </a:xfrm>
          <a:prstGeom prst="rect">
            <a:avLst/>
          </a:prstGeom>
          <a:noFill/>
          <a:ln>
            <a:noFill/>
          </a:ln>
        </p:spPr>
      </p:pic>
      <p:pic>
        <p:nvPicPr>
          <p:cNvPr descr="Confused person with solid fill" id="319" name="Google Shape;319;p19"/>
          <p:cNvPicPr preferRelativeResize="0"/>
          <p:nvPr/>
        </p:nvPicPr>
        <p:blipFill rotWithShape="1">
          <a:blip r:embed="rId3">
            <a:alphaModFix/>
          </a:blip>
          <a:srcRect b="0" l="0" r="0" t="0"/>
          <a:stretch/>
        </p:blipFill>
        <p:spPr>
          <a:xfrm>
            <a:off x="11058334" y="2248930"/>
            <a:ext cx="271848" cy="271848"/>
          </a:xfrm>
          <a:prstGeom prst="rect">
            <a:avLst/>
          </a:prstGeom>
          <a:noFill/>
          <a:ln>
            <a:noFill/>
          </a:ln>
        </p:spPr>
      </p:pic>
      <p:pic>
        <p:nvPicPr>
          <p:cNvPr descr="Confused person with solid fill" id="320" name="Google Shape;320;p19"/>
          <p:cNvPicPr preferRelativeResize="0"/>
          <p:nvPr/>
        </p:nvPicPr>
        <p:blipFill rotWithShape="1">
          <a:blip r:embed="rId3">
            <a:alphaModFix/>
          </a:blip>
          <a:srcRect b="0" l="0" r="0" t="0"/>
          <a:stretch/>
        </p:blipFill>
        <p:spPr>
          <a:xfrm>
            <a:off x="11477465" y="2248930"/>
            <a:ext cx="271848" cy="271848"/>
          </a:xfrm>
          <a:prstGeom prst="rect">
            <a:avLst/>
          </a:prstGeom>
          <a:noFill/>
          <a:ln>
            <a:noFill/>
          </a:ln>
        </p:spPr>
      </p:pic>
      <p:pic>
        <p:nvPicPr>
          <p:cNvPr descr="Confused person with solid fill" id="321" name="Google Shape;321;p19"/>
          <p:cNvPicPr preferRelativeResize="0"/>
          <p:nvPr/>
        </p:nvPicPr>
        <p:blipFill rotWithShape="1">
          <a:blip r:embed="rId3">
            <a:alphaModFix/>
          </a:blip>
          <a:srcRect b="0" l="0" r="0" t="0"/>
          <a:stretch/>
        </p:blipFill>
        <p:spPr>
          <a:xfrm>
            <a:off x="11866138" y="2248930"/>
            <a:ext cx="271848" cy="271848"/>
          </a:xfrm>
          <a:prstGeom prst="rect">
            <a:avLst/>
          </a:prstGeom>
          <a:noFill/>
          <a:ln>
            <a:noFill/>
          </a:ln>
        </p:spPr>
      </p:pic>
      <p:pic>
        <p:nvPicPr>
          <p:cNvPr descr="Confused person with solid fill" id="322" name="Google Shape;322;p19"/>
          <p:cNvPicPr preferRelativeResize="0"/>
          <p:nvPr/>
        </p:nvPicPr>
        <p:blipFill rotWithShape="1">
          <a:blip r:embed="rId3">
            <a:alphaModFix/>
          </a:blip>
          <a:srcRect b="0" l="0" r="0" t="0"/>
          <a:stretch/>
        </p:blipFill>
        <p:spPr>
          <a:xfrm>
            <a:off x="4134997" y="2248930"/>
            <a:ext cx="271848" cy="271848"/>
          </a:xfrm>
          <a:prstGeom prst="rect">
            <a:avLst/>
          </a:prstGeom>
          <a:noFill/>
          <a:ln>
            <a:noFill/>
          </a:ln>
        </p:spPr>
      </p:pic>
      <p:pic>
        <p:nvPicPr>
          <p:cNvPr descr="Confused person with solid fill" id="323" name="Google Shape;323;p19"/>
          <p:cNvPicPr preferRelativeResize="0"/>
          <p:nvPr/>
        </p:nvPicPr>
        <p:blipFill rotWithShape="1">
          <a:blip r:embed="rId3">
            <a:alphaModFix/>
          </a:blip>
          <a:srcRect b="0" l="0" r="0" t="0"/>
          <a:stretch/>
        </p:blipFill>
        <p:spPr>
          <a:xfrm>
            <a:off x="4536779" y="2248930"/>
            <a:ext cx="271848" cy="271848"/>
          </a:xfrm>
          <a:prstGeom prst="rect">
            <a:avLst/>
          </a:prstGeom>
          <a:noFill/>
          <a:ln>
            <a:noFill/>
          </a:ln>
        </p:spPr>
      </p:pic>
      <p:pic>
        <p:nvPicPr>
          <p:cNvPr descr="Confused person with solid fill" id="324" name="Google Shape;324;p19"/>
          <p:cNvPicPr preferRelativeResize="0"/>
          <p:nvPr/>
        </p:nvPicPr>
        <p:blipFill rotWithShape="1">
          <a:blip r:embed="rId3">
            <a:alphaModFix/>
          </a:blip>
          <a:srcRect b="0" l="0" r="0" t="0"/>
          <a:stretch/>
        </p:blipFill>
        <p:spPr>
          <a:xfrm>
            <a:off x="4938561" y="2248930"/>
            <a:ext cx="271848" cy="271848"/>
          </a:xfrm>
          <a:prstGeom prst="rect">
            <a:avLst/>
          </a:prstGeom>
          <a:noFill/>
          <a:ln>
            <a:noFill/>
          </a:ln>
        </p:spPr>
      </p:pic>
      <p:pic>
        <p:nvPicPr>
          <p:cNvPr descr="Confused person with solid fill" id="325" name="Google Shape;325;p19"/>
          <p:cNvPicPr preferRelativeResize="0"/>
          <p:nvPr/>
        </p:nvPicPr>
        <p:blipFill rotWithShape="1">
          <a:blip r:embed="rId3">
            <a:alphaModFix/>
          </a:blip>
          <a:srcRect b="0" l="0" r="0" t="0"/>
          <a:stretch/>
        </p:blipFill>
        <p:spPr>
          <a:xfrm>
            <a:off x="5348092" y="2248930"/>
            <a:ext cx="271848" cy="271848"/>
          </a:xfrm>
          <a:prstGeom prst="rect">
            <a:avLst/>
          </a:prstGeom>
          <a:noFill/>
          <a:ln>
            <a:noFill/>
          </a:ln>
        </p:spPr>
      </p:pic>
      <p:pic>
        <p:nvPicPr>
          <p:cNvPr descr="Confused person with solid fill" id="326" name="Google Shape;326;p19"/>
          <p:cNvPicPr preferRelativeResize="0"/>
          <p:nvPr/>
        </p:nvPicPr>
        <p:blipFill rotWithShape="1">
          <a:blip r:embed="rId3">
            <a:alphaModFix/>
          </a:blip>
          <a:srcRect b="0" l="0" r="0" t="0"/>
          <a:stretch/>
        </p:blipFill>
        <p:spPr>
          <a:xfrm>
            <a:off x="5795101" y="2248930"/>
            <a:ext cx="271848" cy="271848"/>
          </a:xfrm>
          <a:prstGeom prst="rect">
            <a:avLst/>
          </a:prstGeom>
          <a:noFill/>
          <a:ln>
            <a:noFill/>
          </a:ln>
        </p:spPr>
      </p:pic>
      <p:pic>
        <p:nvPicPr>
          <p:cNvPr descr="Confused person with solid fill" id="327" name="Google Shape;327;p19"/>
          <p:cNvPicPr preferRelativeResize="0"/>
          <p:nvPr/>
        </p:nvPicPr>
        <p:blipFill rotWithShape="1">
          <a:blip r:embed="rId3">
            <a:alphaModFix/>
          </a:blip>
          <a:srcRect b="0" l="0" r="0" t="0"/>
          <a:stretch/>
        </p:blipFill>
        <p:spPr>
          <a:xfrm>
            <a:off x="6166423" y="2248930"/>
            <a:ext cx="271848" cy="271848"/>
          </a:xfrm>
          <a:prstGeom prst="rect">
            <a:avLst/>
          </a:prstGeom>
          <a:noFill/>
          <a:ln>
            <a:noFill/>
          </a:ln>
        </p:spPr>
      </p:pic>
      <p:pic>
        <p:nvPicPr>
          <p:cNvPr descr="Confused person with solid fill" id="328" name="Google Shape;328;p19"/>
          <p:cNvPicPr preferRelativeResize="0"/>
          <p:nvPr/>
        </p:nvPicPr>
        <p:blipFill rotWithShape="1">
          <a:blip r:embed="rId3">
            <a:alphaModFix/>
          </a:blip>
          <a:srcRect b="0" l="0" r="0" t="0"/>
          <a:stretch/>
        </p:blipFill>
        <p:spPr>
          <a:xfrm>
            <a:off x="6597430" y="2248930"/>
            <a:ext cx="271848" cy="271848"/>
          </a:xfrm>
          <a:prstGeom prst="rect">
            <a:avLst/>
          </a:prstGeom>
          <a:noFill/>
          <a:ln>
            <a:noFill/>
          </a:ln>
        </p:spPr>
      </p:pic>
      <p:pic>
        <p:nvPicPr>
          <p:cNvPr descr="Confused person with solid fill" id="329" name="Google Shape;329;p19"/>
          <p:cNvPicPr preferRelativeResize="0"/>
          <p:nvPr/>
        </p:nvPicPr>
        <p:blipFill rotWithShape="1">
          <a:blip r:embed="rId3">
            <a:alphaModFix/>
          </a:blip>
          <a:srcRect b="0" l="0" r="0" t="0"/>
          <a:stretch/>
        </p:blipFill>
        <p:spPr>
          <a:xfrm>
            <a:off x="6974227" y="2248930"/>
            <a:ext cx="271848" cy="271848"/>
          </a:xfrm>
          <a:prstGeom prst="rect">
            <a:avLst/>
          </a:prstGeom>
          <a:noFill/>
          <a:ln>
            <a:noFill/>
          </a:ln>
        </p:spPr>
      </p:pic>
      <p:pic>
        <p:nvPicPr>
          <p:cNvPr descr="Confused person with solid fill" id="330" name="Google Shape;330;p19"/>
          <p:cNvPicPr preferRelativeResize="0"/>
          <p:nvPr/>
        </p:nvPicPr>
        <p:blipFill rotWithShape="1">
          <a:blip r:embed="rId3">
            <a:alphaModFix/>
          </a:blip>
          <a:srcRect b="0" l="0" r="0" t="0"/>
          <a:stretch/>
        </p:blipFill>
        <p:spPr>
          <a:xfrm>
            <a:off x="7393358" y="2248930"/>
            <a:ext cx="271848" cy="271848"/>
          </a:xfrm>
          <a:prstGeom prst="rect">
            <a:avLst/>
          </a:prstGeom>
          <a:noFill/>
          <a:ln>
            <a:noFill/>
          </a:ln>
        </p:spPr>
      </p:pic>
      <p:pic>
        <p:nvPicPr>
          <p:cNvPr descr="Confused person with solid fill" id="331" name="Google Shape;331;p19"/>
          <p:cNvPicPr preferRelativeResize="0"/>
          <p:nvPr/>
        </p:nvPicPr>
        <p:blipFill rotWithShape="1">
          <a:blip r:embed="rId3">
            <a:alphaModFix/>
          </a:blip>
          <a:srcRect b="0" l="0" r="0" t="0"/>
          <a:stretch/>
        </p:blipFill>
        <p:spPr>
          <a:xfrm>
            <a:off x="7782031" y="2248930"/>
            <a:ext cx="271848" cy="271848"/>
          </a:xfrm>
          <a:prstGeom prst="rect">
            <a:avLst/>
          </a:prstGeom>
          <a:noFill/>
          <a:ln>
            <a:noFill/>
          </a:ln>
        </p:spPr>
      </p:pic>
      <p:pic>
        <p:nvPicPr>
          <p:cNvPr descr="Confused person with solid fill" id="332" name="Google Shape;332;p19"/>
          <p:cNvPicPr preferRelativeResize="0"/>
          <p:nvPr/>
        </p:nvPicPr>
        <p:blipFill rotWithShape="1">
          <a:blip r:embed="rId3">
            <a:alphaModFix/>
          </a:blip>
          <a:srcRect b="0" l="0" r="0" t="0"/>
          <a:stretch/>
        </p:blipFill>
        <p:spPr>
          <a:xfrm>
            <a:off x="0" y="2248930"/>
            <a:ext cx="271848" cy="271848"/>
          </a:xfrm>
          <a:prstGeom prst="rect">
            <a:avLst/>
          </a:prstGeom>
          <a:noFill/>
          <a:ln>
            <a:noFill/>
          </a:ln>
        </p:spPr>
      </p:pic>
      <p:pic>
        <p:nvPicPr>
          <p:cNvPr descr="Confused person with solid fill" id="333" name="Google Shape;333;p19"/>
          <p:cNvPicPr preferRelativeResize="0"/>
          <p:nvPr/>
        </p:nvPicPr>
        <p:blipFill rotWithShape="1">
          <a:blip r:embed="rId3">
            <a:alphaModFix/>
          </a:blip>
          <a:srcRect b="0" l="0" r="0" t="0"/>
          <a:stretch/>
        </p:blipFill>
        <p:spPr>
          <a:xfrm>
            <a:off x="401782" y="2248930"/>
            <a:ext cx="271848" cy="271848"/>
          </a:xfrm>
          <a:prstGeom prst="rect">
            <a:avLst/>
          </a:prstGeom>
          <a:noFill/>
          <a:ln>
            <a:noFill/>
          </a:ln>
        </p:spPr>
      </p:pic>
      <p:pic>
        <p:nvPicPr>
          <p:cNvPr descr="Confused person with solid fill" id="334" name="Google Shape;334;p19"/>
          <p:cNvPicPr preferRelativeResize="0"/>
          <p:nvPr/>
        </p:nvPicPr>
        <p:blipFill rotWithShape="1">
          <a:blip r:embed="rId3">
            <a:alphaModFix/>
          </a:blip>
          <a:srcRect b="0" l="0" r="0" t="0"/>
          <a:stretch/>
        </p:blipFill>
        <p:spPr>
          <a:xfrm>
            <a:off x="803564" y="2248930"/>
            <a:ext cx="271848" cy="271848"/>
          </a:xfrm>
          <a:prstGeom prst="rect">
            <a:avLst/>
          </a:prstGeom>
          <a:noFill/>
          <a:ln>
            <a:noFill/>
          </a:ln>
        </p:spPr>
      </p:pic>
      <p:pic>
        <p:nvPicPr>
          <p:cNvPr descr="Confused person with solid fill" id="335" name="Google Shape;335;p19"/>
          <p:cNvPicPr preferRelativeResize="0"/>
          <p:nvPr/>
        </p:nvPicPr>
        <p:blipFill rotWithShape="1">
          <a:blip r:embed="rId3">
            <a:alphaModFix/>
          </a:blip>
          <a:srcRect b="0" l="0" r="0" t="0"/>
          <a:stretch/>
        </p:blipFill>
        <p:spPr>
          <a:xfrm>
            <a:off x="1213095" y="2248930"/>
            <a:ext cx="271848" cy="271848"/>
          </a:xfrm>
          <a:prstGeom prst="rect">
            <a:avLst/>
          </a:prstGeom>
          <a:noFill/>
          <a:ln>
            <a:noFill/>
          </a:ln>
        </p:spPr>
      </p:pic>
      <p:pic>
        <p:nvPicPr>
          <p:cNvPr descr="Confused person with solid fill" id="336" name="Google Shape;336;p19"/>
          <p:cNvPicPr preferRelativeResize="0"/>
          <p:nvPr/>
        </p:nvPicPr>
        <p:blipFill rotWithShape="1">
          <a:blip r:embed="rId3">
            <a:alphaModFix/>
          </a:blip>
          <a:srcRect b="0" l="0" r="0" t="0"/>
          <a:stretch/>
        </p:blipFill>
        <p:spPr>
          <a:xfrm>
            <a:off x="1660104" y="2248930"/>
            <a:ext cx="271848" cy="271848"/>
          </a:xfrm>
          <a:prstGeom prst="rect">
            <a:avLst/>
          </a:prstGeom>
          <a:noFill/>
          <a:ln>
            <a:noFill/>
          </a:ln>
        </p:spPr>
      </p:pic>
      <p:pic>
        <p:nvPicPr>
          <p:cNvPr descr="Confused person with solid fill" id="337" name="Google Shape;337;p19"/>
          <p:cNvPicPr preferRelativeResize="0"/>
          <p:nvPr/>
        </p:nvPicPr>
        <p:blipFill rotWithShape="1">
          <a:blip r:embed="rId3">
            <a:alphaModFix/>
          </a:blip>
          <a:srcRect b="0" l="0" r="0" t="0"/>
          <a:stretch/>
        </p:blipFill>
        <p:spPr>
          <a:xfrm>
            <a:off x="2031426" y="2248930"/>
            <a:ext cx="271848" cy="271848"/>
          </a:xfrm>
          <a:prstGeom prst="rect">
            <a:avLst/>
          </a:prstGeom>
          <a:noFill/>
          <a:ln>
            <a:noFill/>
          </a:ln>
        </p:spPr>
      </p:pic>
      <p:pic>
        <p:nvPicPr>
          <p:cNvPr descr="Confused person with solid fill" id="338" name="Google Shape;338;p19"/>
          <p:cNvPicPr preferRelativeResize="0"/>
          <p:nvPr/>
        </p:nvPicPr>
        <p:blipFill rotWithShape="1">
          <a:blip r:embed="rId3">
            <a:alphaModFix/>
          </a:blip>
          <a:srcRect b="0" l="0" r="0" t="0"/>
          <a:stretch/>
        </p:blipFill>
        <p:spPr>
          <a:xfrm>
            <a:off x="2462433" y="2248930"/>
            <a:ext cx="271848" cy="271848"/>
          </a:xfrm>
          <a:prstGeom prst="rect">
            <a:avLst/>
          </a:prstGeom>
          <a:noFill/>
          <a:ln>
            <a:noFill/>
          </a:ln>
        </p:spPr>
      </p:pic>
      <p:pic>
        <p:nvPicPr>
          <p:cNvPr descr="Confused person with solid fill" id="339" name="Google Shape;339;p19"/>
          <p:cNvPicPr preferRelativeResize="0"/>
          <p:nvPr/>
        </p:nvPicPr>
        <p:blipFill rotWithShape="1">
          <a:blip r:embed="rId3">
            <a:alphaModFix/>
          </a:blip>
          <a:srcRect b="0" l="0" r="0" t="0"/>
          <a:stretch/>
        </p:blipFill>
        <p:spPr>
          <a:xfrm>
            <a:off x="2839230" y="2248930"/>
            <a:ext cx="271848" cy="271848"/>
          </a:xfrm>
          <a:prstGeom prst="rect">
            <a:avLst/>
          </a:prstGeom>
          <a:noFill/>
          <a:ln>
            <a:noFill/>
          </a:ln>
        </p:spPr>
      </p:pic>
      <p:pic>
        <p:nvPicPr>
          <p:cNvPr descr="Confused person with solid fill" id="340" name="Google Shape;340;p19"/>
          <p:cNvPicPr preferRelativeResize="0"/>
          <p:nvPr/>
        </p:nvPicPr>
        <p:blipFill rotWithShape="1">
          <a:blip r:embed="rId3">
            <a:alphaModFix/>
          </a:blip>
          <a:srcRect b="0" l="0" r="0" t="0"/>
          <a:stretch/>
        </p:blipFill>
        <p:spPr>
          <a:xfrm>
            <a:off x="3258361" y="2248930"/>
            <a:ext cx="271848" cy="271848"/>
          </a:xfrm>
          <a:prstGeom prst="rect">
            <a:avLst/>
          </a:prstGeom>
          <a:noFill/>
          <a:ln>
            <a:noFill/>
          </a:ln>
        </p:spPr>
      </p:pic>
      <p:pic>
        <p:nvPicPr>
          <p:cNvPr descr="Confused person with solid fill" id="341" name="Google Shape;341;p19"/>
          <p:cNvPicPr preferRelativeResize="0"/>
          <p:nvPr/>
        </p:nvPicPr>
        <p:blipFill rotWithShape="1">
          <a:blip r:embed="rId3">
            <a:alphaModFix/>
          </a:blip>
          <a:srcRect b="0" l="0" r="0" t="0"/>
          <a:stretch/>
        </p:blipFill>
        <p:spPr>
          <a:xfrm>
            <a:off x="3647034" y="2248930"/>
            <a:ext cx="271848" cy="271848"/>
          </a:xfrm>
          <a:prstGeom prst="rect">
            <a:avLst/>
          </a:prstGeom>
          <a:noFill/>
          <a:ln>
            <a:noFill/>
          </a:ln>
        </p:spPr>
      </p:pic>
      <p:pic>
        <p:nvPicPr>
          <p:cNvPr descr="Confused person with solid fill" id="342" name="Google Shape;342;p19"/>
          <p:cNvPicPr preferRelativeResize="0"/>
          <p:nvPr/>
        </p:nvPicPr>
        <p:blipFill rotWithShape="1">
          <a:blip r:embed="rId3">
            <a:alphaModFix/>
          </a:blip>
          <a:srcRect b="0" l="0" r="0" t="0"/>
          <a:stretch/>
        </p:blipFill>
        <p:spPr>
          <a:xfrm>
            <a:off x="8219104" y="1952368"/>
            <a:ext cx="271848" cy="271848"/>
          </a:xfrm>
          <a:prstGeom prst="rect">
            <a:avLst/>
          </a:prstGeom>
          <a:noFill/>
          <a:ln>
            <a:noFill/>
          </a:ln>
        </p:spPr>
      </p:pic>
      <p:pic>
        <p:nvPicPr>
          <p:cNvPr descr="Confused person with solid fill" id="343" name="Google Shape;343;p19"/>
          <p:cNvPicPr preferRelativeResize="0"/>
          <p:nvPr/>
        </p:nvPicPr>
        <p:blipFill rotWithShape="1">
          <a:blip r:embed="rId3">
            <a:alphaModFix/>
          </a:blip>
          <a:srcRect b="0" l="0" r="0" t="0"/>
          <a:stretch/>
        </p:blipFill>
        <p:spPr>
          <a:xfrm>
            <a:off x="8620886" y="1952368"/>
            <a:ext cx="271848" cy="271848"/>
          </a:xfrm>
          <a:prstGeom prst="rect">
            <a:avLst/>
          </a:prstGeom>
          <a:noFill/>
          <a:ln>
            <a:noFill/>
          </a:ln>
        </p:spPr>
      </p:pic>
      <p:pic>
        <p:nvPicPr>
          <p:cNvPr descr="Confused person with solid fill" id="344" name="Google Shape;344;p19"/>
          <p:cNvPicPr preferRelativeResize="0"/>
          <p:nvPr/>
        </p:nvPicPr>
        <p:blipFill rotWithShape="1">
          <a:blip r:embed="rId3">
            <a:alphaModFix/>
          </a:blip>
          <a:srcRect b="0" l="0" r="0" t="0"/>
          <a:stretch/>
        </p:blipFill>
        <p:spPr>
          <a:xfrm>
            <a:off x="9022668" y="1952368"/>
            <a:ext cx="271848" cy="271848"/>
          </a:xfrm>
          <a:prstGeom prst="rect">
            <a:avLst/>
          </a:prstGeom>
          <a:noFill/>
          <a:ln>
            <a:noFill/>
          </a:ln>
        </p:spPr>
      </p:pic>
      <p:pic>
        <p:nvPicPr>
          <p:cNvPr descr="Confused person with solid fill" id="345" name="Google Shape;345;p19"/>
          <p:cNvPicPr preferRelativeResize="0"/>
          <p:nvPr/>
        </p:nvPicPr>
        <p:blipFill rotWithShape="1">
          <a:blip r:embed="rId3">
            <a:alphaModFix/>
          </a:blip>
          <a:srcRect b="0" l="0" r="0" t="0"/>
          <a:stretch/>
        </p:blipFill>
        <p:spPr>
          <a:xfrm>
            <a:off x="9432199" y="1952368"/>
            <a:ext cx="271848" cy="271848"/>
          </a:xfrm>
          <a:prstGeom prst="rect">
            <a:avLst/>
          </a:prstGeom>
          <a:noFill/>
          <a:ln>
            <a:noFill/>
          </a:ln>
        </p:spPr>
      </p:pic>
      <p:pic>
        <p:nvPicPr>
          <p:cNvPr descr="Confused person with solid fill" id="346" name="Google Shape;346;p19"/>
          <p:cNvPicPr preferRelativeResize="0"/>
          <p:nvPr/>
        </p:nvPicPr>
        <p:blipFill rotWithShape="1">
          <a:blip r:embed="rId3">
            <a:alphaModFix/>
          </a:blip>
          <a:srcRect b="0" l="0" r="0" t="0"/>
          <a:stretch/>
        </p:blipFill>
        <p:spPr>
          <a:xfrm>
            <a:off x="9879208" y="1952368"/>
            <a:ext cx="271848" cy="271848"/>
          </a:xfrm>
          <a:prstGeom prst="rect">
            <a:avLst/>
          </a:prstGeom>
          <a:noFill/>
          <a:ln>
            <a:noFill/>
          </a:ln>
        </p:spPr>
      </p:pic>
      <p:pic>
        <p:nvPicPr>
          <p:cNvPr descr="Confused person with solid fill" id="347" name="Google Shape;347;p19"/>
          <p:cNvPicPr preferRelativeResize="0"/>
          <p:nvPr/>
        </p:nvPicPr>
        <p:blipFill rotWithShape="1">
          <a:blip r:embed="rId3">
            <a:alphaModFix/>
          </a:blip>
          <a:srcRect b="0" l="0" r="0" t="0"/>
          <a:stretch/>
        </p:blipFill>
        <p:spPr>
          <a:xfrm>
            <a:off x="10250530" y="1952368"/>
            <a:ext cx="271848" cy="271848"/>
          </a:xfrm>
          <a:prstGeom prst="rect">
            <a:avLst/>
          </a:prstGeom>
          <a:noFill/>
          <a:ln>
            <a:noFill/>
          </a:ln>
        </p:spPr>
      </p:pic>
      <p:pic>
        <p:nvPicPr>
          <p:cNvPr descr="Confused person with solid fill" id="348" name="Google Shape;348;p19"/>
          <p:cNvPicPr preferRelativeResize="0"/>
          <p:nvPr/>
        </p:nvPicPr>
        <p:blipFill rotWithShape="1">
          <a:blip r:embed="rId3">
            <a:alphaModFix/>
          </a:blip>
          <a:srcRect b="0" l="0" r="0" t="0"/>
          <a:stretch/>
        </p:blipFill>
        <p:spPr>
          <a:xfrm>
            <a:off x="10681537" y="1952368"/>
            <a:ext cx="271848" cy="271848"/>
          </a:xfrm>
          <a:prstGeom prst="rect">
            <a:avLst/>
          </a:prstGeom>
          <a:noFill/>
          <a:ln>
            <a:noFill/>
          </a:ln>
        </p:spPr>
      </p:pic>
      <p:pic>
        <p:nvPicPr>
          <p:cNvPr descr="Confused person with solid fill" id="349" name="Google Shape;349;p19"/>
          <p:cNvPicPr preferRelativeResize="0"/>
          <p:nvPr/>
        </p:nvPicPr>
        <p:blipFill rotWithShape="1">
          <a:blip r:embed="rId3">
            <a:alphaModFix/>
          </a:blip>
          <a:srcRect b="0" l="0" r="0" t="0"/>
          <a:stretch/>
        </p:blipFill>
        <p:spPr>
          <a:xfrm>
            <a:off x="11058334" y="1952368"/>
            <a:ext cx="271848" cy="271848"/>
          </a:xfrm>
          <a:prstGeom prst="rect">
            <a:avLst/>
          </a:prstGeom>
          <a:noFill/>
          <a:ln>
            <a:noFill/>
          </a:ln>
        </p:spPr>
      </p:pic>
      <p:pic>
        <p:nvPicPr>
          <p:cNvPr descr="Confused person with solid fill" id="350" name="Google Shape;350;p19"/>
          <p:cNvPicPr preferRelativeResize="0"/>
          <p:nvPr/>
        </p:nvPicPr>
        <p:blipFill rotWithShape="1">
          <a:blip r:embed="rId3">
            <a:alphaModFix/>
          </a:blip>
          <a:srcRect b="0" l="0" r="0" t="0"/>
          <a:stretch/>
        </p:blipFill>
        <p:spPr>
          <a:xfrm>
            <a:off x="11477465" y="1952368"/>
            <a:ext cx="271848" cy="271848"/>
          </a:xfrm>
          <a:prstGeom prst="rect">
            <a:avLst/>
          </a:prstGeom>
          <a:noFill/>
          <a:ln>
            <a:noFill/>
          </a:ln>
        </p:spPr>
      </p:pic>
      <p:pic>
        <p:nvPicPr>
          <p:cNvPr descr="Confused person with solid fill" id="351" name="Google Shape;351;p19"/>
          <p:cNvPicPr preferRelativeResize="0"/>
          <p:nvPr/>
        </p:nvPicPr>
        <p:blipFill rotWithShape="1">
          <a:blip r:embed="rId3">
            <a:alphaModFix/>
          </a:blip>
          <a:srcRect b="0" l="0" r="0" t="0"/>
          <a:stretch/>
        </p:blipFill>
        <p:spPr>
          <a:xfrm>
            <a:off x="11866138" y="1952368"/>
            <a:ext cx="271848" cy="271848"/>
          </a:xfrm>
          <a:prstGeom prst="rect">
            <a:avLst/>
          </a:prstGeom>
          <a:noFill/>
          <a:ln>
            <a:noFill/>
          </a:ln>
        </p:spPr>
      </p:pic>
      <p:pic>
        <p:nvPicPr>
          <p:cNvPr descr="Confused person with solid fill" id="352" name="Google Shape;352;p19"/>
          <p:cNvPicPr preferRelativeResize="0"/>
          <p:nvPr/>
        </p:nvPicPr>
        <p:blipFill rotWithShape="1">
          <a:blip r:embed="rId3">
            <a:alphaModFix/>
          </a:blip>
          <a:srcRect b="0" l="0" r="0" t="0"/>
          <a:stretch/>
        </p:blipFill>
        <p:spPr>
          <a:xfrm>
            <a:off x="4134997" y="1952368"/>
            <a:ext cx="271848" cy="271848"/>
          </a:xfrm>
          <a:prstGeom prst="rect">
            <a:avLst/>
          </a:prstGeom>
          <a:noFill/>
          <a:ln>
            <a:noFill/>
          </a:ln>
        </p:spPr>
      </p:pic>
      <p:pic>
        <p:nvPicPr>
          <p:cNvPr descr="Confused person with solid fill" id="353" name="Google Shape;353;p19"/>
          <p:cNvPicPr preferRelativeResize="0"/>
          <p:nvPr/>
        </p:nvPicPr>
        <p:blipFill rotWithShape="1">
          <a:blip r:embed="rId3">
            <a:alphaModFix/>
          </a:blip>
          <a:srcRect b="0" l="0" r="0" t="0"/>
          <a:stretch/>
        </p:blipFill>
        <p:spPr>
          <a:xfrm>
            <a:off x="4536779" y="1952368"/>
            <a:ext cx="271848" cy="271848"/>
          </a:xfrm>
          <a:prstGeom prst="rect">
            <a:avLst/>
          </a:prstGeom>
          <a:noFill/>
          <a:ln>
            <a:noFill/>
          </a:ln>
        </p:spPr>
      </p:pic>
      <p:pic>
        <p:nvPicPr>
          <p:cNvPr descr="Confused person with solid fill" id="354" name="Google Shape;354;p19"/>
          <p:cNvPicPr preferRelativeResize="0"/>
          <p:nvPr/>
        </p:nvPicPr>
        <p:blipFill rotWithShape="1">
          <a:blip r:embed="rId3">
            <a:alphaModFix/>
          </a:blip>
          <a:srcRect b="0" l="0" r="0" t="0"/>
          <a:stretch/>
        </p:blipFill>
        <p:spPr>
          <a:xfrm>
            <a:off x="4938561" y="1952368"/>
            <a:ext cx="271848" cy="271848"/>
          </a:xfrm>
          <a:prstGeom prst="rect">
            <a:avLst/>
          </a:prstGeom>
          <a:noFill/>
          <a:ln>
            <a:noFill/>
          </a:ln>
        </p:spPr>
      </p:pic>
      <p:pic>
        <p:nvPicPr>
          <p:cNvPr descr="Confused person with solid fill" id="355" name="Google Shape;355;p19"/>
          <p:cNvPicPr preferRelativeResize="0"/>
          <p:nvPr/>
        </p:nvPicPr>
        <p:blipFill rotWithShape="1">
          <a:blip r:embed="rId3">
            <a:alphaModFix/>
          </a:blip>
          <a:srcRect b="0" l="0" r="0" t="0"/>
          <a:stretch/>
        </p:blipFill>
        <p:spPr>
          <a:xfrm>
            <a:off x="5348092" y="1952368"/>
            <a:ext cx="271848" cy="271848"/>
          </a:xfrm>
          <a:prstGeom prst="rect">
            <a:avLst/>
          </a:prstGeom>
          <a:noFill/>
          <a:ln>
            <a:noFill/>
          </a:ln>
        </p:spPr>
      </p:pic>
      <p:pic>
        <p:nvPicPr>
          <p:cNvPr descr="Confused person with solid fill" id="356" name="Google Shape;356;p19"/>
          <p:cNvPicPr preferRelativeResize="0"/>
          <p:nvPr/>
        </p:nvPicPr>
        <p:blipFill rotWithShape="1">
          <a:blip r:embed="rId3">
            <a:alphaModFix/>
          </a:blip>
          <a:srcRect b="0" l="0" r="0" t="0"/>
          <a:stretch/>
        </p:blipFill>
        <p:spPr>
          <a:xfrm>
            <a:off x="5795101" y="1952368"/>
            <a:ext cx="271848" cy="271848"/>
          </a:xfrm>
          <a:prstGeom prst="rect">
            <a:avLst/>
          </a:prstGeom>
          <a:noFill/>
          <a:ln>
            <a:noFill/>
          </a:ln>
        </p:spPr>
      </p:pic>
      <p:pic>
        <p:nvPicPr>
          <p:cNvPr descr="Confused person with solid fill" id="357" name="Google Shape;357;p19"/>
          <p:cNvPicPr preferRelativeResize="0"/>
          <p:nvPr/>
        </p:nvPicPr>
        <p:blipFill rotWithShape="1">
          <a:blip r:embed="rId3">
            <a:alphaModFix/>
          </a:blip>
          <a:srcRect b="0" l="0" r="0" t="0"/>
          <a:stretch/>
        </p:blipFill>
        <p:spPr>
          <a:xfrm>
            <a:off x="6166423" y="1952368"/>
            <a:ext cx="271848" cy="271848"/>
          </a:xfrm>
          <a:prstGeom prst="rect">
            <a:avLst/>
          </a:prstGeom>
          <a:noFill/>
          <a:ln>
            <a:noFill/>
          </a:ln>
        </p:spPr>
      </p:pic>
      <p:pic>
        <p:nvPicPr>
          <p:cNvPr descr="Confused person with solid fill" id="358" name="Google Shape;358;p19"/>
          <p:cNvPicPr preferRelativeResize="0"/>
          <p:nvPr/>
        </p:nvPicPr>
        <p:blipFill rotWithShape="1">
          <a:blip r:embed="rId3">
            <a:alphaModFix/>
          </a:blip>
          <a:srcRect b="0" l="0" r="0" t="0"/>
          <a:stretch/>
        </p:blipFill>
        <p:spPr>
          <a:xfrm>
            <a:off x="6597430" y="1952368"/>
            <a:ext cx="271848" cy="271848"/>
          </a:xfrm>
          <a:prstGeom prst="rect">
            <a:avLst/>
          </a:prstGeom>
          <a:noFill/>
          <a:ln>
            <a:noFill/>
          </a:ln>
        </p:spPr>
      </p:pic>
      <p:pic>
        <p:nvPicPr>
          <p:cNvPr descr="Confused person with solid fill" id="359" name="Google Shape;359;p19"/>
          <p:cNvPicPr preferRelativeResize="0"/>
          <p:nvPr/>
        </p:nvPicPr>
        <p:blipFill rotWithShape="1">
          <a:blip r:embed="rId3">
            <a:alphaModFix/>
          </a:blip>
          <a:srcRect b="0" l="0" r="0" t="0"/>
          <a:stretch/>
        </p:blipFill>
        <p:spPr>
          <a:xfrm>
            <a:off x="6974227" y="1952368"/>
            <a:ext cx="271848" cy="271848"/>
          </a:xfrm>
          <a:prstGeom prst="rect">
            <a:avLst/>
          </a:prstGeom>
          <a:noFill/>
          <a:ln>
            <a:noFill/>
          </a:ln>
        </p:spPr>
      </p:pic>
      <p:pic>
        <p:nvPicPr>
          <p:cNvPr descr="Confused person with solid fill" id="360" name="Google Shape;360;p19"/>
          <p:cNvPicPr preferRelativeResize="0"/>
          <p:nvPr/>
        </p:nvPicPr>
        <p:blipFill rotWithShape="1">
          <a:blip r:embed="rId3">
            <a:alphaModFix/>
          </a:blip>
          <a:srcRect b="0" l="0" r="0" t="0"/>
          <a:stretch/>
        </p:blipFill>
        <p:spPr>
          <a:xfrm>
            <a:off x="7393358" y="1952368"/>
            <a:ext cx="271848" cy="271848"/>
          </a:xfrm>
          <a:prstGeom prst="rect">
            <a:avLst/>
          </a:prstGeom>
          <a:noFill/>
          <a:ln>
            <a:noFill/>
          </a:ln>
        </p:spPr>
      </p:pic>
      <p:pic>
        <p:nvPicPr>
          <p:cNvPr descr="Confused person with solid fill" id="361" name="Google Shape;361;p19"/>
          <p:cNvPicPr preferRelativeResize="0"/>
          <p:nvPr/>
        </p:nvPicPr>
        <p:blipFill rotWithShape="1">
          <a:blip r:embed="rId3">
            <a:alphaModFix/>
          </a:blip>
          <a:srcRect b="0" l="0" r="0" t="0"/>
          <a:stretch/>
        </p:blipFill>
        <p:spPr>
          <a:xfrm>
            <a:off x="7782031" y="1952368"/>
            <a:ext cx="271848" cy="271848"/>
          </a:xfrm>
          <a:prstGeom prst="rect">
            <a:avLst/>
          </a:prstGeom>
          <a:noFill/>
          <a:ln>
            <a:noFill/>
          </a:ln>
        </p:spPr>
      </p:pic>
      <p:pic>
        <p:nvPicPr>
          <p:cNvPr descr="Confused person with solid fill" id="362" name="Google Shape;362;p19"/>
          <p:cNvPicPr preferRelativeResize="0"/>
          <p:nvPr/>
        </p:nvPicPr>
        <p:blipFill rotWithShape="1">
          <a:blip r:embed="rId3">
            <a:alphaModFix/>
          </a:blip>
          <a:srcRect b="0" l="0" r="0" t="0"/>
          <a:stretch/>
        </p:blipFill>
        <p:spPr>
          <a:xfrm>
            <a:off x="0" y="1952368"/>
            <a:ext cx="271848" cy="271848"/>
          </a:xfrm>
          <a:prstGeom prst="rect">
            <a:avLst/>
          </a:prstGeom>
          <a:noFill/>
          <a:ln>
            <a:noFill/>
          </a:ln>
        </p:spPr>
      </p:pic>
      <p:pic>
        <p:nvPicPr>
          <p:cNvPr descr="Confused person with solid fill" id="363" name="Google Shape;363;p19"/>
          <p:cNvPicPr preferRelativeResize="0"/>
          <p:nvPr/>
        </p:nvPicPr>
        <p:blipFill rotWithShape="1">
          <a:blip r:embed="rId3">
            <a:alphaModFix/>
          </a:blip>
          <a:srcRect b="0" l="0" r="0" t="0"/>
          <a:stretch/>
        </p:blipFill>
        <p:spPr>
          <a:xfrm>
            <a:off x="401782" y="1952368"/>
            <a:ext cx="271848" cy="271848"/>
          </a:xfrm>
          <a:prstGeom prst="rect">
            <a:avLst/>
          </a:prstGeom>
          <a:noFill/>
          <a:ln>
            <a:noFill/>
          </a:ln>
        </p:spPr>
      </p:pic>
      <p:pic>
        <p:nvPicPr>
          <p:cNvPr descr="Confused person with solid fill" id="364" name="Google Shape;364;p19"/>
          <p:cNvPicPr preferRelativeResize="0"/>
          <p:nvPr/>
        </p:nvPicPr>
        <p:blipFill rotWithShape="1">
          <a:blip r:embed="rId3">
            <a:alphaModFix/>
          </a:blip>
          <a:srcRect b="0" l="0" r="0" t="0"/>
          <a:stretch/>
        </p:blipFill>
        <p:spPr>
          <a:xfrm>
            <a:off x="803564" y="1952368"/>
            <a:ext cx="271848" cy="271848"/>
          </a:xfrm>
          <a:prstGeom prst="rect">
            <a:avLst/>
          </a:prstGeom>
          <a:noFill/>
          <a:ln>
            <a:noFill/>
          </a:ln>
        </p:spPr>
      </p:pic>
      <p:pic>
        <p:nvPicPr>
          <p:cNvPr descr="Confused person with solid fill" id="365" name="Google Shape;365;p19"/>
          <p:cNvPicPr preferRelativeResize="0"/>
          <p:nvPr/>
        </p:nvPicPr>
        <p:blipFill rotWithShape="1">
          <a:blip r:embed="rId3">
            <a:alphaModFix/>
          </a:blip>
          <a:srcRect b="0" l="0" r="0" t="0"/>
          <a:stretch/>
        </p:blipFill>
        <p:spPr>
          <a:xfrm>
            <a:off x="1213095" y="1952368"/>
            <a:ext cx="271848" cy="271848"/>
          </a:xfrm>
          <a:prstGeom prst="rect">
            <a:avLst/>
          </a:prstGeom>
          <a:noFill/>
          <a:ln>
            <a:noFill/>
          </a:ln>
        </p:spPr>
      </p:pic>
      <p:pic>
        <p:nvPicPr>
          <p:cNvPr descr="Confused person with solid fill" id="366" name="Google Shape;366;p19"/>
          <p:cNvPicPr preferRelativeResize="0"/>
          <p:nvPr/>
        </p:nvPicPr>
        <p:blipFill rotWithShape="1">
          <a:blip r:embed="rId3">
            <a:alphaModFix/>
          </a:blip>
          <a:srcRect b="0" l="0" r="0" t="0"/>
          <a:stretch/>
        </p:blipFill>
        <p:spPr>
          <a:xfrm>
            <a:off x="1660104" y="1952368"/>
            <a:ext cx="271848" cy="271848"/>
          </a:xfrm>
          <a:prstGeom prst="rect">
            <a:avLst/>
          </a:prstGeom>
          <a:noFill/>
          <a:ln>
            <a:noFill/>
          </a:ln>
        </p:spPr>
      </p:pic>
      <p:pic>
        <p:nvPicPr>
          <p:cNvPr descr="Confused person with solid fill" id="367" name="Google Shape;367;p19"/>
          <p:cNvPicPr preferRelativeResize="0"/>
          <p:nvPr/>
        </p:nvPicPr>
        <p:blipFill rotWithShape="1">
          <a:blip r:embed="rId3">
            <a:alphaModFix/>
          </a:blip>
          <a:srcRect b="0" l="0" r="0" t="0"/>
          <a:stretch/>
        </p:blipFill>
        <p:spPr>
          <a:xfrm>
            <a:off x="2031426" y="1952368"/>
            <a:ext cx="271848" cy="271848"/>
          </a:xfrm>
          <a:prstGeom prst="rect">
            <a:avLst/>
          </a:prstGeom>
          <a:noFill/>
          <a:ln>
            <a:noFill/>
          </a:ln>
        </p:spPr>
      </p:pic>
      <p:pic>
        <p:nvPicPr>
          <p:cNvPr descr="Confused person with solid fill" id="368" name="Google Shape;368;p19"/>
          <p:cNvPicPr preferRelativeResize="0"/>
          <p:nvPr/>
        </p:nvPicPr>
        <p:blipFill rotWithShape="1">
          <a:blip r:embed="rId3">
            <a:alphaModFix/>
          </a:blip>
          <a:srcRect b="0" l="0" r="0" t="0"/>
          <a:stretch/>
        </p:blipFill>
        <p:spPr>
          <a:xfrm>
            <a:off x="2462433" y="1952368"/>
            <a:ext cx="271848" cy="271848"/>
          </a:xfrm>
          <a:prstGeom prst="rect">
            <a:avLst/>
          </a:prstGeom>
          <a:noFill/>
          <a:ln>
            <a:noFill/>
          </a:ln>
        </p:spPr>
      </p:pic>
      <p:pic>
        <p:nvPicPr>
          <p:cNvPr descr="Confused person with solid fill" id="369" name="Google Shape;369;p19"/>
          <p:cNvPicPr preferRelativeResize="0"/>
          <p:nvPr/>
        </p:nvPicPr>
        <p:blipFill rotWithShape="1">
          <a:blip r:embed="rId3">
            <a:alphaModFix/>
          </a:blip>
          <a:srcRect b="0" l="0" r="0" t="0"/>
          <a:stretch/>
        </p:blipFill>
        <p:spPr>
          <a:xfrm>
            <a:off x="2839230" y="1952368"/>
            <a:ext cx="271848" cy="271848"/>
          </a:xfrm>
          <a:prstGeom prst="rect">
            <a:avLst/>
          </a:prstGeom>
          <a:noFill/>
          <a:ln>
            <a:noFill/>
          </a:ln>
        </p:spPr>
      </p:pic>
      <p:pic>
        <p:nvPicPr>
          <p:cNvPr descr="Confused person with solid fill" id="370" name="Google Shape;370;p19"/>
          <p:cNvPicPr preferRelativeResize="0"/>
          <p:nvPr/>
        </p:nvPicPr>
        <p:blipFill rotWithShape="1">
          <a:blip r:embed="rId3">
            <a:alphaModFix/>
          </a:blip>
          <a:srcRect b="0" l="0" r="0" t="0"/>
          <a:stretch/>
        </p:blipFill>
        <p:spPr>
          <a:xfrm>
            <a:off x="3258361" y="1952368"/>
            <a:ext cx="271848" cy="271848"/>
          </a:xfrm>
          <a:prstGeom prst="rect">
            <a:avLst/>
          </a:prstGeom>
          <a:noFill/>
          <a:ln>
            <a:noFill/>
          </a:ln>
        </p:spPr>
      </p:pic>
      <p:pic>
        <p:nvPicPr>
          <p:cNvPr descr="Confused person with solid fill" id="371" name="Google Shape;371;p19"/>
          <p:cNvPicPr preferRelativeResize="0"/>
          <p:nvPr/>
        </p:nvPicPr>
        <p:blipFill rotWithShape="1">
          <a:blip r:embed="rId3">
            <a:alphaModFix/>
          </a:blip>
          <a:srcRect b="0" l="0" r="0" t="0"/>
          <a:stretch/>
        </p:blipFill>
        <p:spPr>
          <a:xfrm>
            <a:off x="3647034" y="1952368"/>
            <a:ext cx="271848" cy="271848"/>
          </a:xfrm>
          <a:prstGeom prst="rect">
            <a:avLst/>
          </a:prstGeom>
          <a:noFill/>
          <a:ln>
            <a:noFill/>
          </a:ln>
        </p:spPr>
      </p:pic>
      <p:pic>
        <p:nvPicPr>
          <p:cNvPr descr="Confused person with solid fill" id="372" name="Google Shape;372;p19"/>
          <p:cNvPicPr preferRelativeResize="0"/>
          <p:nvPr/>
        </p:nvPicPr>
        <p:blipFill rotWithShape="1">
          <a:blip r:embed="rId3">
            <a:alphaModFix/>
          </a:blip>
          <a:srcRect b="0" l="0" r="0" t="0"/>
          <a:stretch/>
        </p:blipFill>
        <p:spPr>
          <a:xfrm>
            <a:off x="8219104" y="390830"/>
            <a:ext cx="271848" cy="271848"/>
          </a:xfrm>
          <a:prstGeom prst="rect">
            <a:avLst/>
          </a:prstGeom>
          <a:noFill/>
          <a:ln>
            <a:noFill/>
          </a:ln>
        </p:spPr>
      </p:pic>
      <p:pic>
        <p:nvPicPr>
          <p:cNvPr descr="Confused person with solid fill" id="373" name="Google Shape;373;p19"/>
          <p:cNvPicPr preferRelativeResize="0"/>
          <p:nvPr/>
        </p:nvPicPr>
        <p:blipFill rotWithShape="1">
          <a:blip r:embed="rId3">
            <a:alphaModFix/>
          </a:blip>
          <a:srcRect b="0" l="0" r="0" t="0"/>
          <a:stretch/>
        </p:blipFill>
        <p:spPr>
          <a:xfrm>
            <a:off x="8620886" y="390830"/>
            <a:ext cx="271848" cy="271848"/>
          </a:xfrm>
          <a:prstGeom prst="rect">
            <a:avLst/>
          </a:prstGeom>
          <a:noFill/>
          <a:ln>
            <a:noFill/>
          </a:ln>
        </p:spPr>
      </p:pic>
      <p:pic>
        <p:nvPicPr>
          <p:cNvPr descr="Confused person with solid fill" id="374" name="Google Shape;374;p19"/>
          <p:cNvPicPr preferRelativeResize="0"/>
          <p:nvPr/>
        </p:nvPicPr>
        <p:blipFill rotWithShape="1">
          <a:blip r:embed="rId3">
            <a:alphaModFix/>
          </a:blip>
          <a:srcRect b="0" l="0" r="0" t="0"/>
          <a:stretch/>
        </p:blipFill>
        <p:spPr>
          <a:xfrm>
            <a:off x="9022668" y="390830"/>
            <a:ext cx="271848" cy="271848"/>
          </a:xfrm>
          <a:prstGeom prst="rect">
            <a:avLst/>
          </a:prstGeom>
          <a:noFill/>
          <a:ln>
            <a:noFill/>
          </a:ln>
        </p:spPr>
      </p:pic>
      <p:pic>
        <p:nvPicPr>
          <p:cNvPr descr="Confused person with solid fill" id="375" name="Google Shape;375;p19"/>
          <p:cNvPicPr preferRelativeResize="0"/>
          <p:nvPr/>
        </p:nvPicPr>
        <p:blipFill rotWithShape="1">
          <a:blip r:embed="rId3">
            <a:alphaModFix/>
          </a:blip>
          <a:srcRect b="0" l="0" r="0" t="0"/>
          <a:stretch/>
        </p:blipFill>
        <p:spPr>
          <a:xfrm>
            <a:off x="9432199" y="390830"/>
            <a:ext cx="271848" cy="271848"/>
          </a:xfrm>
          <a:prstGeom prst="rect">
            <a:avLst/>
          </a:prstGeom>
          <a:noFill/>
          <a:ln>
            <a:noFill/>
          </a:ln>
        </p:spPr>
      </p:pic>
      <p:pic>
        <p:nvPicPr>
          <p:cNvPr descr="Confused person with solid fill" id="376" name="Google Shape;376;p19"/>
          <p:cNvPicPr preferRelativeResize="0"/>
          <p:nvPr/>
        </p:nvPicPr>
        <p:blipFill rotWithShape="1">
          <a:blip r:embed="rId3">
            <a:alphaModFix/>
          </a:blip>
          <a:srcRect b="0" l="0" r="0" t="0"/>
          <a:stretch/>
        </p:blipFill>
        <p:spPr>
          <a:xfrm>
            <a:off x="9879208" y="390830"/>
            <a:ext cx="271848" cy="271848"/>
          </a:xfrm>
          <a:prstGeom prst="rect">
            <a:avLst/>
          </a:prstGeom>
          <a:noFill/>
          <a:ln>
            <a:noFill/>
          </a:ln>
        </p:spPr>
      </p:pic>
      <p:pic>
        <p:nvPicPr>
          <p:cNvPr descr="Confused person with solid fill" id="377" name="Google Shape;377;p19"/>
          <p:cNvPicPr preferRelativeResize="0"/>
          <p:nvPr/>
        </p:nvPicPr>
        <p:blipFill rotWithShape="1">
          <a:blip r:embed="rId3">
            <a:alphaModFix/>
          </a:blip>
          <a:srcRect b="0" l="0" r="0" t="0"/>
          <a:stretch/>
        </p:blipFill>
        <p:spPr>
          <a:xfrm>
            <a:off x="10250530" y="390830"/>
            <a:ext cx="271848" cy="271848"/>
          </a:xfrm>
          <a:prstGeom prst="rect">
            <a:avLst/>
          </a:prstGeom>
          <a:noFill/>
          <a:ln>
            <a:noFill/>
          </a:ln>
        </p:spPr>
      </p:pic>
      <p:pic>
        <p:nvPicPr>
          <p:cNvPr descr="Confused person with solid fill" id="378" name="Google Shape;378;p19"/>
          <p:cNvPicPr preferRelativeResize="0"/>
          <p:nvPr/>
        </p:nvPicPr>
        <p:blipFill rotWithShape="1">
          <a:blip r:embed="rId3">
            <a:alphaModFix/>
          </a:blip>
          <a:srcRect b="0" l="0" r="0" t="0"/>
          <a:stretch/>
        </p:blipFill>
        <p:spPr>
          <a:xfrm>
            <a:off x="10681537" y="390830"/>
            <a:ext cx="271848" cy="271848"/>
          </a:xfrm>
          <a:prstGeom prst="rect">
            <a:avLst/>
          </a:prstGeom>
          <a:noFill/>
          <a:ln>
            <a:noFill/>
          </a:ln>
        </p:spPr>
      </p:pic>
      <p:pic>
        <p:nvPicPr>
          <p:cNvPr descr="Confused person with solid fill" id="379" name="Google Shape;379;p19"/>
          <p:cNvPicPr preferRelativeResize="0"/>
          <p:nvPr/>
        </p:nvPicPr>
        <p:blipFill rotWithShape="1">
          <a:blip r:embed="rId3">
            <a:alphaModFix/>
          </a:blip>
          <a:srcRect b="0" l="0" r="0" t="0"/>
          <a:stretch/>
        </p:blipFill>
        <p:spPr>
          <a:xfrm>
            <a:off x="11058334" y="390830"/>
            <a:ext cx="271848" cy="271848"/>
          </a:xfrm>
          <a:prstGeom prst="rect">
            <a:avLst/>
          </a:prstGeom>
          <a:noFill/>
          <a:ln>
            <a:noFill/>
          </a:ln>
        </p:spPr>
      </p:pic>
      <p:pic>
        <p:nvPicPr>
          <p:cNvPr descr="Confused person with solid fill" id="380" name="Google Shape;380;p19"/>
          <p:cNvPicPr preferRelativeResize="0"/>
          <p:nvPr/>
        </p:nvPicPr>
        <p:blipFill rotWithShape="1">
          <a:blip r:embed="rId3">
            <a:alphaModFix/>
          </a:blip>
          <a:srcRect b="0" l="0" r="0" t="0"/>
          <a:stretch/>
        </p:blipFill>
        <p:spPr>
          <a:xfrm>
            <a:off x="11477465" y="390830"/>
            <a:ext cx="271848" cy="271848"/>
          </a:xfrm>
          <a:prstGeom prst="rect">
            <a:avLst/>
          </a:prstGeom>
          <a:noFill/>
          <a:ln>
            <a:noFill/>
          </a:ln>
        </p:spPr>
      </p:pic>
      <p:pic>
        <p:nvPicPr>
          <p:cNvPr descr="Confused person with solid fill" id="381" name="Google Shape;381;p19"/>
          <p:cNvPicPr preferRelativeResize="0"/>
          <p:nvPr/>
        </p:nvPicPr>
        <p:blipFill rotWithShape="1">
          <a:blip r:embed="rId3">
            <a:alphaModFix/>
          </a:blip>
          <a:srcRect b="0" l="0" r="0" t="0"/>
          <a:stretch/>
        </p:blipFill>
        <p:spPr>
          <a:xfrm>
            <a:off x="11866138" y="390830"/>
            <a:ext cx="271848" cy="271848"/>
          </a:xfrm>
          <a:prstGeom prst="rect">
            <a:avLst/>
          </a:prstGeom>
          <a:noFill/>
          <a:ln>
            <a:noFill/>
          </a:ln>
        </p:spPr>
      </p:pic>
      <p:pic>
        <p:nvPicPr>
          <p:cNvPr descr="Confused person with solid fill" id="382" name="Google Shape;382;p19"/>
          <p:cNvPicPr preferRelativeResize="0"/>
          <p:nvPr/>
        </p:nvPicPr>
        <p:blipFill rotWithShape="1">
          <a:blip r:embed="rId3">
            <a:alphaModFix/>
          </a:blip>
          <a:srcRect b="0" l="0" r="0" t="0"/>
          <a:stretch/>
        </p:blipFill>
        <p:spPr>
          <a:xfrm>
            <a:off x="4134997" y="390830"/>
            <a:ext cx="271848" cy="271848"/>
          </a:xfrm>
          <a:prstGeom prst="rect">
            <a:avLst/>
          </a:prstGeom>
          <a:noFill/>
          <a:ln>
            <a:noFill/>
          </a:ln>
        </p:spPr>
      </p:pic>
      <p:pic>
        <p:nvPicPr>
          <p:cNvPr descr="Confused person with solid fill" id="383" name="Google Shape;383;p19"/>
          <p:cNvPicPr preferRelativeResize="0"/>
          <p:nvPr/>
        </p:nvPicPr>
        <p:blipFill rotWithShape="1">
          <a:blip r:embed="rId3">
            <a:alphaModFix/>
          </a:blip>
          <a:srcRect b="0" l="0" r="0" t="0"/>
          <a:stretch/>
        </p:blipFill>
        <p:spPr>
          <a:xfrm>
            <a:off x="4536779" y="390830"/>
            <a:ext cx="271848" cy="271848"/>
          </a:xfrm>
          <a:prstGeom prst="rect">
            <a:avLst/>
          </a:prstGeom>
          <a:noFill/>
          <a:ln>
            <a:noFill/>
          </a:ln>
        </p:spPr>
      </p:pic>
      <p:pic>
        <p:nvPicPr>
          <p:cNvPr descr="Confused person with solid fill" id="384" name="Google Shape;384;p19"/>
          <p:cNvPicPr preferRelativeResize="0"/>
          <p:nvPr/>
        </p:nvPicPr>
        <p:blipFill rotWithShape="1">
          <a:blip r:embed="rId3">
            <a:alphaModFix/>
          </a:blip>
          <a:srcRect b="0" l="0" r="0" t="0"/>
          <a:stretch/>
        </p:blipFill>
        <p:spPr>
          <a:xfrm>
            <a:off x="4938561" y="390830"/>
            <a:ext cx="271848" cy="271848"/>
          </a:xfrm>
          <a:prstGeom prst="rect">
            <a:avLst/>
          </a:prstGeom>
          <a:noFill/>
          <a:ln>
            <a:noFill/>
          </a:ln>
        </p:spPr>
      </p:pic>
      <p:pic>
        <p:nvPicPr>
          <p:cNvPr descr="Confused person with solid fill" id="385" name="Google Shape;385;p19"/>
          <p:cNvPicPr preferRelativeResize="0"/>
          <p:nvPr/>
        </p:nvPicPr>
        <p:blipFill rotWithShape="1">
          <a:blip r:embed="rId3">
            <a:alphaModFix/>
          </a:blip>
          <a:srcRect b="0" l="0" r="0" t="0"/>
          <a:stretch/>
        </p:blipFill>
        <p:spPr>
          <a:xfrm>
            <a:off x="5348092" y="390830"/>
            <a:ext cx="271848" cy="271848"/>
          </a:xfrm>
          <a:prstGeom prst="rect">
            <a:avLst/>
          </a:prstGeom>
          <a:noFill/>
          <a:ln>
            <a:noFill/>
          </a:ln>
        </p:spPr>
      </p:pic>
      <p:pic>
        <p:nvPicPr>
          <p:cNvPr descr="Confused person with solid fill" id="386" name="Google Shape;386;p19"/>
          <p:cNvPicPr preferRelativeResize="0"/>
          <p:nvPr/>
        </p:nvPicPr>
        <p:blipFill rotWithShape="1">
          <a:blip r:embed="rId3">
            <a:alphaModFix/>
          </a:blip>
          <a:srcRect b="0" l="0" r="0" t="0"/>
          <a:stretch/>
        </p:blipFill>
        <p:spPr>
          <a:xfrm>
            <a:off x="5795101" y="390830"/>
            <a:ext cx="271848" cy="271848"/>
          </a:xfrm>
          <a:prstGeom prst="rect">
            <a:avLst/>
          </a:prstGeom>
          <a:noFill/>
          <a:ln>
            <a:noFill/>
          </a:ln>
        </p:spPr>
      </p:pic>
      <p:pic>
        <p:nvPicPr>
          <p:cNvPr descr="Confused person with solid fill" id="387" name="Google Shape;387;p19"/>
          <p:cNvPicPr preferRelativeResize="0"/>
          <p:nvPr/>
        </p:nvPicPr>
        <p:blipFill rotWithShape="1">
          <a:blip r:embed="rId3">
            <a:alphaModFix/>
          </a:blip>
          <a:srcRect b="0" l="0" r="0" t="0"/>
          <a:stretch/>
        </p:blipFill>
        <p:spPr>
          <a:xfrm>
            <a:off x="6166423" y="390830"/>
            <a:ext cx="271848" cy="271848"/>
          </a:xfrm>
          <a:prstGeom prst="rect">
            <a:avLst/>
          </a:prstGeom>
          <a:noFill/>
          <a:ln>
            <a:noFill/>
          </a:ln>
        </p:spPr>
      </p:pic>
      <p:pic>
        <p:nvPicPr>
          <p:cNvPr descr="Confused person with solid fill" id="388" name="Google Shape;388;p19"/>
          <p:cNvPicPr preferRelativeResize="0"/>
          <p:nvPr/>
        </p:nvPicPr>
        <p:blipFill rotWithShape="1">
          <a:blip r:embed="rId3">
            <a:alphaModFix/>
          </a:blip>
          <a:srcRect b="0" l="0" r="0" t="0"/>
          <a:stretch/>
        </p:blipFill>
        <p:spPr>
          <a:xfrm>
            <a:off x="6597430" y="390830"/>
            <a:ext cx="271848" cy="271848"/>
          </a:xfrm>
          <a:prstGeom prst="rect">
            <a:avLst/>
          </a:prstGeom>
          <a:noFill/>
          <a:ln>
            <a:noFill/>
          </a:ln>
        </p:spPr>
      </p:pic>
      <p:pic>
        <p:nvPicPr>
          <p:cNvPr descr="Confused person with solid fill" id="389" name="Google Shape;389;p19"/>
          <p:cNvPicPr preferRelativeResize="0"/>
          <p:nvPr/>
        </p:nvPicPr>
        <p:blipFill rotWithShape="1">
          <a:blip r:embed="rId3">
            <a:alphaModFix/>
          </a:blip>
          <a:srcRect b="0" l="0" r="0" t="0"/>
          <a:stretch/>
        </p:blipFill>
        <p:spPr>
          <a:xfrm>
            <a:off x="6974227" y="390830"/>
            <a:ext cx="271848" cy="271848"/>
          </a:xfrm>
          <a:prstGeom prst="rect">
            <a:avLst/>
          </a:prstGeom>
          <a:noFill/>
          <a:ln>
            <a:noFill/>
          </a:ln>
        </p:spPr>
      </p:pic>
      <p:pic>
        <p:nvPicPr>
          <p:cNvPr descr="Confused person with solid fill" id="390" name="Google Shape;390;p19"/>
          <p:cNvPicPr preferRelativeResize="0"/>
          <p:nvPr/>
        </p:nvPicPr>
        <p:blipFill rotWithShape="1">
          <a:blip r:embed="rId3">
            <a:alphaModFix/>
          </a:blip>
          <a:srcRect b="0" l="0" r="0" t="0"/>
          <a:stretch/>
        </p:blipFill>
        <p:spPr>
          <a:xfrm>
            <a:off x="7393358" y="390830"/>
            <a:ext cx="271848" cy="271848"/>
          </a:xfrm>
          <a:prstGeom prst="rect">
            <a:avLst/>
          </a:prstGeom>
          <a:noFill/>
          <a:ln>
            <a:noFill/>
          </a:ln>
        </p:spPr>
      </p:pic>
      <p:pic>
        <p:nvPicPr>
          <p:cNvPr descr="Confused person with solid fill" id="391" name="Google Shape;391;p19"/>
          <p:cNvPicPr preferRelativeResize="0"/>
          <p:nvPr/>
        </p:nvPicPr>
        <p:blipFill rotWithShape="1">
          <a:blip r:embed="rId3">
            <a:alphaModFix/>
          </a:blip>
          <a:srcRect b="0" l="0" r="0" t="0"/>
          <a:stretch/>
        </p:blipFill>
        <p:spPr>
          <a:xfrm>
            <a:off x="7782031" y="390830"/>
            <a:ext cx="271848" cy="271848"/>
          </a:xfrm>
          <a:prstGeom prst="rect">
            <a:avLst/>
          </a:prstGeom>
          <a:noFill/>
          <a:ln>
            <a:noFill/>
          </a:ln>
        </p:spPr>
      </p:pic>
      <p:pic>
        <p:nvPicPr>
          <p:cNvPr descr="Confused person with solid fill" id="392" name="Google Shape;392;p19"/>
          <p:cNvPicPr preferRelativeResize="0"/>
          <p:nvPr/>
        </p:nvPicPr>
        <p:blipFill rotWithShape="1">
          <a:blip r:embed="rId3">
            <a:alphaModFix/>
          </a:blip>
          <a:srcRect b="0" l="0" r="0" t="0"/>
          <a:stretch/>
        </p:blipFill>
        <p:spPr>
          <a:xfrm>
            <a:off x="0" y="390830"/>
            <a:ext cx="271848" cy="271848"/>
          </a:xfrm>
          <a:prstGeom prst="rect">
            <a:avLst/>
          </a:prstGeom>
          <a:noFill/>
          <a:ln>
            <a:noFill/>
          </a:ln>
        </p:spPr>
      </p:pic>
      <p:pic>
        <p:nvPicPr>
          <p:cNvPr descr="Confused person with solid fill" id="393" name="Google Shape;393;p19"/>
          <p:cNvPicPr preferRelativeResize="0"/>
          <p:nvPr/>
        </p:nvPicPr>
        <p:blipFill rotWithShape="1">
          <a:blip r:embed="rId3">
            <a:alphaModFix/>
          </a:blip>
          <a:srcRect b="0" l="0" r="0" t="0"/>
          <a:stretch/>
        </p:blipFill>
        <p:spPr>
          <a:xfrm>
            <a:off x="401782" y="390830"/>
            <a:ext cx="271848" cy="271848"/>
          </a:xfrm>
          <a:prstGeom prst="rect">
            <a:avLst/>
          </a:prstGeom>
          <a:noFill/>
          <a:ln>
            <a:noFill/>
          </a:ln>
        </p:spPr>
      </p:pic>
      <p:pic>
        <p:nvPicPr>
          <p:cNvPr descr="Confused person with solid fill" id="394" name="Google Shape;394;p19"/>
          <p:cNvPicPr preferRelativeResize="0"/>
          <p:nvPr/>
        </p:nvPicPr>
        <p:blipFill rotWithShape="1">
          <a:blip r:embed="rId3">
            <a:alphaModFix/>
          </a:blip>
          <a:srcRect b="0" l="0" r="0" t="0"/>
          <a:stretch/>
        </p:blipFill>
        <p:spPr>
          <a:xfrm>
            <a:off x="803564" y="390830"/>
            <a:ext cx="271848" cy="271848"/>
          </a:xfrm>
          <a:prstGeom prst="rect">
            <a:avLst/>
          </a:prstGeom>
          <a:noFill/>
          <a:ln>
            <a:noFill/>
          </a:ln>
        </p:spPr>
      </p:pic>
      <p:pic>
        <p:nvPicPr>
          <p:cNvPr descr="Confused person with solid fill" id="395" name="Google Shape;395;p19"/>
          <p:cNvPicPr preferRelativeResize="0"/>
          <p:nvPr/>
        </p:nvPicPr>
        <p:blipFill rotWithShape="1">
          <a:blip r:embed="rId3">
            <a:alphaModFix/>
          </a:blip>
          <a:srcRect b="0" l="0" r="0" t="0"/>
          <a:stretch/>
        </p:blipFill>
        <p:spPr>
          <a:xfrm>
            <a:off x="1213095" y="390830"/>
            <a:ext cx="271848" cy="271848"/>
          </a:xfrm>
          <a:prstGeom prst="rect">
            <a:avLst/>
          </a:prstGeom>
          <a:noFill/>
          <a:ln>
            <a:noFill/>
          </a:ln>
        </p:spPr>
      </p:pic>
      <p:pic>
        <p:nvPicPr>
          <p:cNvPr descr="Confused person with solid fill" id="396" name="Google Shape;396;p19"/>
          <p:cNvPicPr preferRelativeResize="0"/>
          <p:nvPr/>
        </p:nvPicPr>
        <p:blipFill rotWithShape="1">
          <a:blip r:embed="rId3">
            <a:alphaModFix/>
          </a:blip>
          <a:srcRect b="0" l="0" r="0" t="0"/>
          <a:stretch/>
        </p:blipFill>
        <p:spPr>
          <a:xfrm>
            <a:off x="1660104" y="390830"/>
            <a:ext cx="271848" cy="271848"/>
          </a:xfrm>
          <a:prstGeom prst="rect">
            <a:avLst/>
          </a:prstGeom>
          <a:noFill/>
          <a:ln>
            <a:noFill/>
          </a:ln>
        </p:spPr>
      </p:pic>
      <p:pic>
        <p:nvPicPr>
          <p:cNvPr descr="Confused person with solid fill" id="397" name="Google Shape;397;p19"/>
          <p:cNvPicPr preferRelativeResize="0"/>
          <p:nvPr/>
        </p:nvPicPr>
        <p:blipFill rotWithShape="1">
          <a:blip r:embed="rId3">
            <a:alphaModFix/>
          </a:blip>
          <a:srcRect b="0" l="0" r="0" t="0"/>
          <a:stretch/>
        </p:blipFill>
        <p:spPr>
          <a:xfrm>
            <a:off x="2031426" y="390830"/>
            <a:ext cx="271848" cy="271848"/>
          </a:xfrm>
          <a:prstGeom prst="rect">
            <a:avLst/>
          </a:prstGeom>
          <a:noFill/>
          <a:ln>
            <a:noFill/>
          </a:ln>
        </p:spPr>
      </p:pic>
      <p:pic>
        <p:nvPicPr>
          <p:cNvPr descr="Confused person with solid fill" id="398" name="Google Shape;398;p19"/>
          <p:cNvPicPr preferRelativeResize="0"/>
          <p:nvPr/>
        </p:nvPicPr>
        <p:blipFill rotWithShape="1">
          <a:blip r:embed="rId3">
            <a:alphaModFix/>
          </a:blip>
          <a:srcRect b="0" l="0" r="0" t="0"/>
          <a:stretch/>
        </p:blipFill>
        <p:spPr>
          <a:xfrm>
            <a:off x="2462433" y="390830"/>
            <a:ext cx="271848" cy="271848"/>
          </a:xfrm>
          <a:prstGeom prst="rect">
            <a:avLst/>
          </a:prstGeom>
          <a:noFill/>
          <a:ln>
            <a:noFill/>
          </a:ln>
        </p:spPr>
      </p:pic>
      <p:pic>
        <p:nvPicPr>
          <p:cNvPr descr="Confused person with solid fill" id="399" name="Google Shape;399;p19"/>
          <p:cNvPicPr preferRelativeResize="0"/>
          <p:nvPr/>
        </p:nvPicPr>
        <p:blipFill rotWithShape="1">
          <a:blip r:embed="rId3">
            <a:alphaModFix/>
          </a:blip>
          <a:srcRect b="0" l="0" r="0" t="0"/>
          <a:stretch/>
        </p:blipFill>
        <p:spPr>
          <a:xfrm>
            <a:off x="2839230" y="390830"/>
            <a:ext cx="271848" cy="271848"/>
          </a:xfrm>
          <a:prstGeom prst="rect">
            <a:avLst/>
          </a:prstGeom>
          <a:noFill/>
          <a:ln>
            <a:noFill/>
          </a:ln>
        </p:spPr>
      </p:pic>
      <p:pic>
        <p:nvPicPr>
          <p:cNvPr descr="Confused person with solid fill" id="400" name="Google Shape;400;p19"/>
          <p:cNvPicPr preferRelativeResize="0"/>
          <p:nvPr/>
        </p:nvPicPr>
        <p:blipFill rotWithShape="1">
          <a:blip r:embed="rId3">
            <a:alphaModFix/>
          </a:blip>
          <a:srcRect b="0" l="0" r="0" t="0"/>
          <a:stretch/>
        </p:blipFill>
        <p:spPr>
          <a:xfrm>
            <a:off x="3258361" y="390830"/>
            <a:ext cx="271848" cy="271848"/>
          </a:xfrm>
          <a:prstGeom prst="rect">
            <a:avLst/>
          </a:prstGeom>
          <a:noFill/>
          <a:ln>
            <a:noFill/>
          </a:ln>
        </p:spPr>
      </p:pic>
      <p:pic>
        <p:nvPicPr>
          <p:cNvPr descr="Confused person with solid fill" id="401" name="Google Shape;401;p19"/>
          <p:cNvPicPr preferRelativeResize="0"/>
          <p:nvPr/>
        </p:nvPicPr>
        <p:blipFill rotWithShape="1">
          <a:blip r:embed="rId3">
            <a:alphaModFix/>
          </a:blip>
          <a:srcRect b="0" l="0" r="0" t="0"/>
          <a:stretch/>
        </p:blipFill>
        <p:spPr>
          <a:xfrm>
            <a:off x="3647034" y="390830"/>
            <a:ext cx="271848" cy="271848"/>
          </a:xfrm>
          <a:prstGeom prst="rect">
            <a:avLst/>
          </a:prstGeom>
          <a:noFill/>
          <a:ln>
            <a:noFill/>
          </a:ln>
        </p:spPr>
      </p:pic>
      <p:pic>
        <p:nvPicPr>
          <p:cNvPr descr="Confused person with solid fill" id="402" name="Google Shape;402;p19"/>
          <p:cNvPicPr preferRelativeResize="0"/>
          <p:nvPr/>
        </p:nvPicPr>
        <p:blipFill rotWithShape="1">
          <a:blip r:embed="rId3">
            <a:alphaModFix/>
          </a:blip>
          <a:srcRect b="0" l="0" r="0" t="0"/>
          <a:stretch/>
        </p:blipFill>
        <p:spPr>
          <a:xfrm>
            <a:off x="8219104" y="2545492"/>
            <a:ext cx="271848" cy="271848"/>
          </a:xfrm>
          <a:prstGeom prst="rect">
            <a:avLst/>
          </a:prstGeom>
          <a:noFill/>
          <a:ln>
            <a:noFill/>
          </a:ln>
        </p:spPr>
      </p:pic>
      <p:pic>
        <p:nvPicPr>
          <p:cNvPr descr="Confused person with solid fill" id="403" name="Google Shape;403;p19"/>
          <p:cNvPicPr preferRelativeResize="0"/>
          <p:nvPr/>
        </p:nvPicPr>
        <p:blipFill rotWithShape="1">
          <a:blip r:embed="rId3">
            <a:alphaModFix/>
          </a:blip>
          <a:srcRect b="0" l="0" r="0" t="0"/>
          <a:stretch/>
        </p:blipFill>
        <p:spPr>
          <a:xfrm>
            <a:off x="8620886" y="2545492"/>
            <a:ext cx="271848" cy="271848"/>
          </a:xfrm>
          <a:prstGeom prst="rect">
            <a:avLst/>
          </a:prstGeom>
          <a:noFill/>
          <a:ln>
            <a:noFill/>
          </a:ln>
        </p:spPr>
      </p:pic>
      <p:pic>
        <p:nvPicPr>
          <p:cNvPr descr="Confused person with solid fill" id="404" name="Google Shape;404;p19"/>
          <p:cNvPicPr preferRelativeResize="0"/>
          <p:nvPr/>
        </p:nvPicPr>
        <p:blipFill rotWithShape="1">
          <a:blip r:embed="rId3">
            <a:alphaModFix/>
          </a:blip>
          <a:srcRect b="0" l="0" r="0" t="0"/>
          <a:stretch/>
        </p:blipFill>
        <p:spPr>
          <a:xfrm>
            <a:off x="9022668" y="2545492"/>
            <a:ext cx="271848" cy="271848"/>
          </a:xfrm>
          <a:prstGeom prst="rect">
            <a:avLst/>
          </a:prstGeom>
          <a:noFill/>
          <a:ln>
            <a:noFill/>
          </a:ln>
        </p:spPr>
      </p:pic>
      <p:pic>
        <p:nvPicPr>
          <p:cNvPr descr="Confused person with solid fill" id="405" name="Google Shape;405;p19"/>
          <p:cNvPicPr preferRelativeResize="0"/>
          <p:nvPr/>
        </p:nvPicPr>
        <p:blipFill rotWithShape="1">
          <a:blip r:embed="rId3">
            <a:alphaModFix/>
          </a:blip>
          <a:srcRect b="0" l="0" r="0" t="0"/>
          <a:stretch/>
        </p:blipFill>
        <p:spPr>
          <a:xfrm>
            <a:off x="9432199" y="2545492"/>
            <a:ext cx="271848" cy="271848"/>
          </a:xfrm>
          <a:prstGeom prst="rect">
            <a:avLst/>
          </a:prstGeom>
          <a:noFill/>
          <a:ln>
            <a:noFill/>
          </a:ln>
        </p:spPr>
      </p:pic>
      <p:pic>
        <p:nvPicPr>
          <p:cNvPr descr="Confused person with solid fill" id="406" name="Google Shape;406;p19"/>
          <p:cNvPicPr preferRelativeResize="0"/>
          <p:nvPr/>
        </p:nvPicPr>
        <p:blipFill rotWithShape="1">
          <a:blip r:embed="rId3">
            <a:alphaModFix/>
          </a:blip>
          <a:srcRect b="0" l="0" r="0" t="0"/>
          <a:stretch/>
        </p:blipFill>
        <p:spPr>
          <a:xfrm>
            <a:off x="9879208" y="2545492"/>
            <a:ext cx="271848" cy="271848"/>
          </a:xfrm>
          <a:prstGeom prst="rect">
            <a:avLst/>
          </a:prstGeom>
          <a:noFill/>
          <a:ln>
            <a:noFill/>
          </a:ln>
        </p:spPr>
      </p:pic>
      <p:pic>
        <p:nvPicPr>
          <p:cNvPr descr="Confused person with solid fill" id="407" name="Google Shape;407;p19"/>
          <p:cNvPicPr preferRelativeResize="0"/>
          <p:nvPr/>
        </p:nvPicPr>
        <p:blipFill rotWithShape="1">
          <a:blip r:embed="rId3">
            <a:alphaModFix/>
          </a:blip>
          <a:srcRect b="0" l="0" r="0" t="0"/>
          <a:stretch/>
        </p:blipFill>
        <p:spPr>
          <a:xfrm>
            <a:off x="10250530" y="2545492"/>
            <a:ext cx="271848" cy="271848"/>
          </a:xfrm>
          <a:prstGeom prst="rect">
            <a:avLst/>
          </a:prstGeom>
          <a:noFill/>
          <a:ln>
            <a:noFill/>
          </a:ln>
        </p:spPr>
      </p:pic>
      <p:pic>
        <p:nvPicPr>
          <p:cNvPr descr="Confused person with solid fill" id="408" name="Google Shape;408;p19"/>
          <p:cNvPicPr preferRelativeResize="0"/>
          <p:nvPr/>
        </p:nvPicPr>
        <p:blipFill rotWithShape="1">
          <a:blip r:embed="rId3">
            <a:alphaModFix/>
          </a:blip>
          <a:srcRect b="0" l="0" r="0" t="0"/>
          <a:stretch/>
        </p:blipFill>
        <p:spPr>
          <a:xfrm>
            <a:off x="10681537" y="2545492"/>
            <a:ext cx="271848" cy="271848"/>
          </a:xfrm>
          <a:prstGeom prst="rect">
            <a:avLst/>
          </a:prstGeom>
          <a:noFill/>
          <a:ln>
            <a:noFill/>
          </a:ln>
        </p:spPr>
      </p:pic>
      <p:pic>
        <p:nvPicPr>
          <p:cNvPr descr="Confused person with solid fill" id="409" name="Google Shape;409;p19"/>
          <p:cNvPicPr preferRelativeResize="0"/>
          <p:nvPr/>
        </p:nvPicPr>
        <p:blipFill rotWithShape="1">
          <a:blip r:embed="rId3">
            <a:alphaModFix/>
          </a:blip>
          <a:srcRect b="0" l="0" r="0" t="0"/>
          <a:stretch/>
        </p:blipFill>
        <p:spPr>
          <a:xfrm>
            <a:off x="11058334" y="2545492"/>
            <a:ext cx="271848" cy="271848"/>
          </a:xfrm>
          <a:prstGeom prst="rect">
            <a:avLst/>
          </a:prstGeom>
          <a:noFill/>
          <a:ln>
            <a:noFill/>
          </a:ln>
        </p:spPr>
      </p:pic>
      <p:pic>
        <p:nvPicPr>
          <p:cNvPr descr="Confused person with solid fill" id="410" name="Google Shape;410;p19"/>
          <p:cNvPicPr preferRelativeResize="0"/>
          <p:nvPr/>
        </p:nvPicPr>
        <p:blipFill rotWithShape="1">
          <a:blip r:embed="rId3">
            <a:alphaModFix/>
          </a:blip>
          <a:srcRect b="0" l="0" r="0" t="0"/>
          <a:stretch/>
        </p:blipFill>
        <p:spPr>
          <a:xfrm>
            <a:off x="11477465" y="2545492"/>
            <a:ext cx="271848" cy="271848"/>
          </a:xfrm>
          <a:prstGeom prst="rect">
            <a:avLst/>
          </a:prstGeom>
          <a:noFill/>
          <a:ln>
            <a:noFill/>
          </a:ln>
        </p:spPr>
      </p:pic>
      <p:pic>
        <p:nvPicPr>
          <p:cNvPr descr="Confused person with solid fill" id="411" name="Google Shape;411;p19"/>
          <p:cNvPicPr preferRelativeResize="0"/>
          <p:nvPr/>
        </p:nvPicPr>
        <p:blipFill rotWithShape="1">
          <a:blip r:embed="rId3">
            <a:alphaModFix/>
          </a:blip>
          <a:srcRect b="0" l="0" r="0" t="0"/>
          <a:stretch/>
        </p:blipFill>
        <p:spPr>
          <a:xfrm>
            <a:off x="11866138" y="2545492"/>
            <a:ext cx="271848" cy="271848"/>
          </a:xfrm>
          <a:prstGeom prst="rect">
            <a:avLst/>
          </a:prstGeom>
          <a:noFill/>
          <a:ln>
            <a:noFill/>
          </a:ln>
        </p:spPr>
      </p:pic>
      <p:pic>
        <p:nvPicPr>
          <p:cNvPr descr="Confused person with solid fill" id="412" name="Google Shape;412;p19"/>
          <p:cNvPicPr preferRelativeResize="0"/>
          <p:nvPr/>
        </p:nvPicPr>
        <p:blipFill rotWithShape="1">
          <a:blip r:embed="rId3">
            <a:alphaModFix/>
          </a:blip>
          <a:srcRect b="0" l="0" r="0" t="0"/>
          <a:stretch/>
        </p:blipFill>
        <p:spPr>
          <a:xfrm>
            <a:off x="4134997" y="2545492"/>
            <a:ext cx="271848" cy="271848"/>
          </a:xfrm>
          <a:prstGeom prst="rect">
            <a:avLst/>
          </a:prstGeom>
          <a:noFill/>
          <a:ln>
            <a:noFill/>
          </a:ln>
        </p:spPr>
      </p:pic>
      <p:pic>
        <p:nvPicPr>
          <p:cNvPr descr="Confused person with solid fill" id="413" name="Google Shape;413;p19"/>
          <p:cNvPicPr preferRelativeResize="0"/>
          <p:nvPr/>
        </p:nvPicPr>
        <p:blipFill rotWithShape="1">
          <a:blip r:embed="rId3">
            <a:alphaModFix/>
          </a:blip>
          <a:srcRect b="0" l="0" r="0" t="0"/>
          <a:stretch/>
        </p:blipFill>
        <p:spPr>
          <a:xfrm>
            <a:off x="4536779" y="2545492"/>
            <a:ext cx="271848" cy="271848"/>
          </a:xfrm>
          <a:prstGeom prst="rect">
            <a:avLst/>
          </a:prstGeom>
          <a:noFill/>
          <a:ln>
            <a:noFill/>
          </a:ln>
        </p:spPr>
      </p:pic>
      <p:pic>
        <p:nvPicPr>
          <p:cNvPr descr="Confused person with solid fill" id="414" name="Google Shape;414;p19"/>
          <p:cNvPicPr preferRelativeResize="0"/>
          <p:nvPr/>
        </p:nvPicPr>
        <p:blipFill rotWithShape="1">
          <a:blip r:embed="rId3">
            <a:alphaModFix/>
          </a:blip>
          <a:srcRect b="0" l="0" r="0" t="0"/>
          <a:stretch/>
        </p:blipFill>
        <p:spPr>
          <a:xfrm>
            <a:off x="4938561" y="2545492"/>
            <a:ext cx="271848" cy="271848"/>
          </a:xfrm>
          <a:prstGeom prst="rect">
            <a:avLst/>
          </a:prstGeom>
          <a:noFill/>
          <a:ln>
            <a:noFill/>
          </a:ln>
        </p:spPr>
      </p:pic>
      <p:pic>
        <p:nvPicPr>
          <p:cNvPr descr="Confused person with solid fill" id="415" name="Google Shape;415;p19"/>
          <p:cNvPicPr preferRelativeResize="0"/>
          <p:nvPr/>
        </p:nvPicPr>
        <p:blipFill rotWithShape="1">
          <a:blip r:embed="rId3">
            <a:alphaModFix/>
          </a:blip>
          <a:srcRect b="0" l="0" r="0" t="0"/>
          <a:stretch/>
        </p:blipFill>
        <p:spPr>
          <a:xfrm>
            <a:off x="5348092" y="2545492"/>
            <a:ext cx="271848" cy="271848"/>
          </a:xfrm>
          <a:prstGeom prst="rect">
            <a:avLst/>
          </a:prstGeom>
          <a:noFill/>
          <a:ln>
            <a:noFill/>
          </a:ln>
        </p:spPr>
      </p:pic>
      <p:pic>
        <p:nvPicPr>
          <p:cNvPr descr="Confused person with solid fill" id="416" name="Google Shape;416;p19"/>
          <p:cNvPicPr preferRelativeResize="0"/>
          <p:nvPr/>
        </p:nvPicPr>
        <p:blipFill rotWithShape="1">
          <a:blip r:embed="rId3">
            <a:alphaModFix/>
          </a:blip>
          <a:srcRect b="0" l="0" r="0" t="0"/>
          <a:stretch/>
        </p:blipFill>
        <p:spPr>
          <a:xfrm>
            <a:off x="5795101" y="2545492"/>
            <a:ext cx="271848" cy="271848"/>
          </a:xfrm>
          <a:prstGeom prst="rect">
            <a:avLst/>
          </a:prstGeom>
          <a:noFill/>
          <a:ln>
            <a:noFill/>
          </a:ln>
        </p:spPr>
      </p:pic>
      <p:pic>
        <p:nvPicPr>
          <p:cNvPr descr="Confused person with solid fill" id="417" name="Google Shape;417;p19"/>
          <p:cNvPicPr preferRelativeResize="0"/>
          <p:nvPr/>
        </p:nvPicPr>
        <p:blipFill rotWithShape="1">
          <a:blip r:embed="rId3">
            <a:alphaModFix/>
          </a:blip>
          <a:srcRect b="0" l="0" r="0" t="0"/>
          <a:stretch/>
        </p:blipFill>
        <p:spPr>
          <a:xfrm>
            <a:off x="6166423" y="2545492"/>
            <a:ext cx="271848" cy="271848"/>
          </a:xfrm>
          <a:prstGeom prst="rect">
            <a:avLst/>
          </a:prstGeom>
          <a:noFill/>
          <a:ln>
            <a:noFill/>
          </a:ln>
        </p:spPr>
      </p:pic>
      <p:pic>
        <p:nvPicPr>
          <p:cNvPr descr="Confused person with solid fill" id="418" name="Google Shape;418;p19"/>
          <p:cNvPicPr preferRelativeResize="0"/>
          <p:nvPr/>
        </p:nvPicPr>
        <p:blipFill rotWithShape="1">
          <a:blip r:embed="rId3">
            <a:alphaModFix/>
          </a:blip>
          <a:srcRect b="0" l="0" r="0" t="0"/>
          <a:stretch/>
        </p:blipFill>
        <p:spPr>
          <a:xfrm>
            <a:off x="6597430" y="2545492"/>
            <a:ext cx="271848" cy="271848"/>
          </a:xfrm>
          <a:prstGeom prst="rect">
            <a:avLst/>
          </a:prstGeom>
          <a:noFill/>
          <a:ln>
            <a:noFill/>
          </a:ln>
        </p:spPr>
      </p:pic>
      <p:pic>
        <p:nvPicPr>
          <p:cNvPr descr="Confused person with solid fill" id="419" name="Google Shape;419;p19"/>
          <p:cNvPicPr preferRelativeResize="0"/>
          <p:nvPr/>
        </p:nvPicPr>
        <p:blipFill rotWithShape="1">
          <a:blip r:embed="rId3">
            <a:alphaModFix/>
          </a:blip>
          <a:srcRect b="0" l="0" r="0" t="0"/>
          <a:stretch/>
        </p:blipFill>
        <p:spPr>
          <a:xfrm>
            <a:off x="6974227" y="2545492"/>
            <a:ext cx="271848" cy="271848"/>
          </a:xfrm>
          <a:prstGeom prst="rect">
            <a:avLst/>
          </a:prstGeom>
          <a:noFill/>
          <a:ln>
            <a:noFill/>
          </a:ln>
        </p:spPr>
      </p:pic>
      <p:pic>
        <p:nvPicPr>
          <p:cNvPr descr="Confused person with solid fill" id="420" name="Google Shape;420;p19"/>
          <p:cNvPicPr preferRelativeResize="0"/>
          <p:nvPr/>
        </p:nvPicPr>
        <p:blipFill rotWithShape="1">
          <a:blip r:embed="rId3">
            <a:alphaModFix/>
          </a:blip>
          <a:srcRect b="0" l="0" r="0" t="0"/>
          <a:stretch/>
        </p:blipFill>
        <p:spPr>
          <a:xfrm>
            <a:off x="7393358" y="2545492"/>
            <a:ext cx="271848" cy="271848"/>
          </a:xfrm>
          <a:prstGeom prst="rect">
            <a:avLst/>
          </a:prstGeom>
          <a:noFill/>
          <a:ln>
            <a:noFill/>
          </a:ln>
        </p:spPr>
      </p:pic>
      <p:pic>
        <p:nvPicPr>
          <p:cNvPr descr="Confused person with solid fill" id="421" name="Google Shape;421;p19"/>
          <p:cNvPicPr preferRelativeResize="0"/>
          <p:nvPr/>
        </p:nvPicPr>
        <p:blipFill rotWithShape="1">
          <a:blip r:embed="rId3">
            <a:alphaModFix/>
          </a:blip>
          <a:srcRect b="0" l="0" r="0" t="0"/>
          <a:stretch/>
        </p:blipFill>
        <p:spPr>
          <a:xfrm>
            <a:off x="7782031" y="2545492"/>
            <a:ext cx="271848" cy="271848"/>
          </a:xfrm>
          <a:prstGeom prst="rect">
            <a:avLst/>
          </a:prstGeom>
          <a:noFill/>
          <a:ln>
            <a:noFill/>
          </a:ln>
        </p:spPr>
      </p:pic>
      <p:pic>
        <p:nvPicPr>
          <p:cNvPr descr="Confused person with solid fill" id="422" name="Google Shape;422;p19"/>
          <p:cNvPicPr preferRelativeResize="0"/>
          <p:nvPr/>
        </p:nvPicPr>
        <p:blipFill rotWithShape="1">
          <a:blip r:embed="rId3">
            <a:alphaModFix/>
          </a:blip>
          <a:srcRect b="0" l="0" r="0" t="0"/>
          <a:stretch/>
        </p:blipFill>
        <p:spPr>
          <a:xfrm>
            <a:off x="0" y="2545492"/>
            <a:ext cx="271848" cy="271848"/>
          </a:xfrm>
          <a:prstGeom prst="rect">
            <a:avLst/>
          </a:prstGeom>
          <a:noFill/>
          <a:ln>
            <a:noFill/>
          </a:ln>
        </p:spPr>
      </p:pic>
      <p:pic>
        <p:nvPicPr>
          <p:cNvPr descr="Confused person with solid fill" id="423" name="Google Shape;423;p19"/>
          <p:cNvPicPr preferRelativeResize="0"/>
          <p:nvPr/>
        </p:nvPicPr>
        <p:blipFill rotWithShape="1">
          <a:blip r:embed="rId3">
            <a:alphaModFix/>
          </a:blip>
          <a:srcRect b="0" l="0" r="0" t="0"/>
          <a:stretch/>
        </p:blipFill>
        <p:spPr>
          <a:xfrm>
            <a:off x="401782" y="2545492"/>
            <a:ext cx="271848" cy="271848"/>
          </a:xfrm>
          <a:prstGeom prst="rect">
            <a:avLst/>
          </a:prstGeom>
          <a:noFill/>
          <a:ln>
            <a:noFill/>
          </a:ln>
        </p:spPr>
      </p:pic>
      <p:pic>
        <p:nvPicPr>
          <p:cNvPr descr="Confused person with solid fill" id="424" name="Google Shape;424;p19"/>
          <p:cNvPicPr preferRelativeResize="0"/>
          <p:nvPr/>
        </p:nvPicPr>
        <p:blipFill rotWithShape="1">
          <a:blip r:embed="rId3">
            <a:alphaModFix/>
          </a:blip>
          <a:srcRect b="0" l="0" r="0" t="0"/>
          <a:stretch/>
        </p:blipFill>
        <p:spPr>
          <a:xfrm>
            <a:off x="803564" y="2545492"/>
            <a:ext cx="271848" cy="271848"/>
          </a:xfrm>
          <a:prstGeom prst="rect">
            <a:avLst/>
          </a:prstGeom>
          <a:noFill/>
          <a:ln>
            <a:noFill/>
          </a:ln>
        </p:spPr>
      </p:pic>
      <p:pic>
        <p:nvPicPr>
          <p:cNvPr descr="Confused person with solid fill" id="425" name="Google Shape;425;p19"/>
          <p:cNvPicPr preferRelativeResize="0"/>
          <p:nvPr/>
        </p:nvPicPr>
        <p:blipFill rotWithShape="1">
          <a:blip r:embed="rId3">
            <a:alphaModFix/>
          </a:blip>
          <a:srcRect b="0" l="0" r="0" t="0"/>
          <a:stretch/>
        </p:blipFill>
        <p:spPr>
          <a:xfrm>
            <a:off x="1213095" y="2545492"/>
            <a:ext cx="271848" cy="271848"/>
          </a:xfrm>
          <a:prstGeom prst="rect">
            <a:avLst/>
          </a:prstGeom>
          <a:noFill/>
          <a:ln>
            <a:noFill/>
          </a:ln>
        </p:spPr>
      </p:pic>
      <p:pic>
        <p:nvPicPr>
          <p:cNvPr descr="Confused person with solid fill" id="426" name="Google Shape;426;p19"/>
          <p:cNvPicPr preferRelativeResize="0"/>
          <p:nvPr/>
        </p:nvPicPr>
        <p:blipFill rotWithShape="1">
          <a:blip r:embed="rId3">
            <a:alphaModFix/>
          </a:blip>
          <a:srcRect b="0" l="0" r="0" t="0"/>
          <a:stretch/>
        </p:blipFill>
        <p:spPr>
          <a:xfrm>
            <a:off x="1660104" y="2545492"/>
            <a:ext cx="271848" cy="271848"/>
          </a:xfrm>
          <a:prstGeom prst="rect">
            <a:avLst/>
          </a:prstGeom>
          <a:noFill/>
          <a:ln>
            <a:noFill/>
          </a:ln>
        </p:spPr>
      </p:pic>
      <p:pic>
        <p:nvPicPr>
          <p:cNvPr descr="Confused person with solid fill" id="427" name="Google Shape;427;p19"/>
          <p:cNvPicPr preferRelativeResize="0"/>
          <p:nvPr/>
        </p:nvPicPr>
        <p:blipFill rotWithShape="1">
          <a:blip r:embed="rId3">
            <a:alphaModFix/>
          </a:blip>
          <a:srcRect b="0" l="0" r="0" t="0"/>
          <a:stretch/>
        </p:blipFill>
        <p:spPr>
          <a:xfrm>
            <a:off x="2031426" y="2545492"/>
            <a:ext cx="271848" cy="271848"/>
          </a:xfrm>
          <a:prstGeom prst="rect">
            <a:avLst/>
          </a:prstGeom>
          <a:noFill/>
          <a:ln>
            <a:noFill/>
          </a:ln>
        </p:spPr>
      </p:pic>
      <p:pic>
        <p:nvPicPr>
          <p:cNvPr descr="Confused person with solid fill" id="428" name="Google Shape;428;p19"/>
          <p:cNvPicPr preferRelativeResize="0"/>
          <p:nvPr/>
        </p:nvPicPr>
        <p:blipFill rotWithShape="1">
          <a:blip r:embed="rId3">
            <a:alphaModFix/>
          </a:blip>
          <a:srcRect b="0" l="0" r="0" t="0"/>
          <a:stretch/>
        </p:blipFill>
        <p:spPr>
          <a:xfrm>
            <a:off x="2462433" y="2545492"/>
            <a:ext cx="271848" cy="271848"/>
          </a:xfrm>
          <a:prstGeom prst="rect">
            <a:avLst/>
          </a:prstGeom>
          <a:noFill/>
          <a:ln>
            <a:noFill/>
          </a:ln>
        </p:spPr>
      </p:pic>
      <p:pic>
        <p:nvPicPr>
          <p:cNvPr descr="Confused person with solid fill" id="429" name="Google Shape;429;p19"/>
          <p:cNvPicPr preferRelativeResize="0"/>
          <p:nvPr/>
        </p:nvPicPr>
        <p:blipFill rotWithShape="1">
          <a:blip r:embed="rId3">
            <a:alphaModFix/>
          </a:blip>
          <a:srcRect b="0" l="0" r="0" t="0"/>
          <a:stretch/>
        </p:blipFill>
        <p:spPr>
          <a:xfrm>
            <a:off x="2839230" y="2545492"/>
            <a:ext cx="271848" cy="271848"/>
          </a:xfrm>
          <a:prstGeom prst="rect">
            <a:avLst/>
          </a:prstGeom>
          <a:noFill/>
          <a:ln>
            <a:noFill/>
          </a:ln>
        </p:spPr>
      </p:pic>
      <p:pic>
        <p:nvPicPr>
          <p:cNvPr descr="Confused person with solid fill" id="430" name="Google Shape;430;p19"/>
          <p:cNvPicPr preferRelativeResize="0"/>
          <p:nvPr/>
        </p:nvPicPr>
        <p:blipFill rotWithShape="1">
          <a:blip r:embed="rId3">
            <a:alphaModFix/>
          </a:blip>
          <a:srcRect b="0" l="0" r="0" t="0"/>
          <a:stretch/>
        </p:blipFill>
        <p:spPr>
          <a:xfrm>
            <a:off x="3258361" y="2545492"/>
            <a:ext cx="271848" cy="271848"/>
          </a:xfrm>
          <a:prstGeom prst="rect">
            <a:avLst/>
          </a:prstGeom>
          <a:noFill/>
          <a:ln>
            <a:noFill/>
          </a:ln>
        </p:spPr>
      </p:pic>
      <p:pic>
        <p:nvPicPr>
          <p:cNvPr descr="Confused person with solid fill" id="431" name="Google Shape;431;p19"/>
          <p:cNvPicPr preferRelativeResize="0"/>
          <p:nvPr/>
        </p:nvPicPr>
        <p:blipFill rotWithShape="1">
          <a:blip r:embed="rId3">
            <a:alphaModFix/>
          </a:blip>
          <a:srcRect b="0" l="0" r="0" t="0"/>
          <a:stretch/>
        </p:blipFill>
        <p:spPr>
          <a:xfrm>
            <a:off x="3647034" y="2545492"/>
            <a:ext cx="271848" cy="271848"/>
          </a:xfrm>
          <a:prstGeom prst="rect">
            <a:avLst/>
          </a:prstGeom>
          <a:noFill/>
          <a:ln>
            <a:noFill/>
          </a:ln>
        </p:spPr>
      </p:pic>
      <p:pic>
        <p:nvPicPr>
          <p:cNvPr descr="Confused person with solid fill" id="432" name="Google Shape;432;p19"/>
          <p:cNvPicPr preferRelativeResize="0"/>
          <p:nvPr/>
        </p:nvPicPr>
        <p:blipFill rotWithShape="1">
          <a:blip r:embed="rId3">
            <a:alphaModFix/>
          </a:blip>
          <a:srcRect b="0" l="0" r="0" t="0"/>
          <a:stretch/>
        </p:blipFill>
        <p:spPr>
          <a:xfrm>
            <a:off x="8219104" y="1013254"/>
            <a:ext cx="271848" cy="271848"/>
          </a:xfrm>
          <a:prstGeom prst="rect">
            <a:avLst/>
          </a:prstGeom>
          <a:noFill/>
          <a:ln>
            <a:noFill/>
          </a:ln>
        </p:spPr>
      </p:pic>
      <p:pic>
        <p:nvPicPr>
          <p:cNvPr descr="Confused person with solid fill" id="433" name="Google Shape;433;p19"/>
          <p:cNvPicPr preferRelativeResize="0"/>
          <p:nvPr/>
        </p:nvPicPr>
        <p:blipFill rotWithShape="1">
          <a:blip r:embed="rId3">
            <a:alphaModFix/>
          </a:blip>
          <a:srcRect b="0" l="0" r="0" t="0"/>
          <a:stretch/>
        </p:blipFill>
        <p:spPr>
          <a:xfrm>
            <a:off x="8620886" y="1013254"/>
            <a:ext cx="271848" cy="271848"/>
          </a:xfrm>
          <a:prstGeom prst="rect">
            <a:avLst/>
          </a:prstGeom>
          <a:noFill/>
          <a:ln>
            <a:noFill/>
          </a:ln>
        </p:spPr>
      </p:pic>
      <p:pic>
        <p:nvPicPr>
          <p:cNvPr descr="Confused person with solid fill" id="434" name="Google Shape;434;p19"/>
          <p:cNvPicPr preferRelativeResize="0"/>
          <p:nvPr/>
        </p:nvPicPr>
        <p:blipFill rotWithShape="1">
          <a:blip r:embed="rId3">
            <a:alphaModFix/>
          </a:blip>
          <a:srcRect b="0" l="0" r="0" t="0"/>
          <a:stretch/>
        </p:blipFill>
        <p:spPr>
          <a:xfrm>
            <a:off x="9022668" y="1013254"/>
            <a:ext cx="271848" cy="271848"/>
          </a:xfrm>
          <a:prstGeom prst="rect">
            <a:avLst/>
          </a:prstGeom>
          <a:noFill/>
          <a:ln>
            <a:noFill/>
          </a:ln>
        </p:spPr>
      </p:pic>
      <p:pic>
        <p:nvPicPr>
          <p:cNvPr descr="Confused person with solid fill" id="435" name="Google Shape;435;p19"/>
          <p:cNvPicPr preferRelativeResize="0"/>
          <p:nvPr/>
        </p:nvPicPr>
        <p:blipFill rotWithShape="1">
          <a:blip r:embed="rId3">
            <a:alphaModFix/>
          </a:blip>
          <a:srcRect b="0" l="0" r="0" t="0"/>
          <a:stretch/>
        </p:blipFill>
        <p:spPr>
          <a:xfrm>
            <a:off x="9432199" y="1013254"/>
            <a:ext cx="271848" cy="271848"/>
          </a:xfrm>
          <a:prstGeom prst="rect">
            <a:avLst/>
          </a:prstGeom>
          <a:noFill/>
          <a:ln>
            <a:noFill/>
          </a:ln>
        </p:spPr>
      </p:pic>
      <p:pic>
        <p:nvPicPr>
          <p:cNvPr descr="Confused person with solid fill" id="436" name="Google Shape;436;p19"/>
          <p:cNvPicPr preferRelativeResize="0"/>
          <p:nvPr/>
        </p:nvPicPr>
        <p:blipFill rotWithShape="1">
          <a:blip r:embed="rId3">
            <a:alphaModFix/>
          </a:blip>
          <a:srcRect b="0" l="0" r="0" t="0"/>
          <a:stretch/>
        </p:blipFill>
        <p:spPr>
          <a:xfrm>
            <a:off x="9879208" y="1013254"/>
            <a:ext cx="271848" cy="271848"/>
          </a:xfrm>
          <a:prstGeom prst="rect">
            <a:avLst/>
          </a:prstGeom>
          <a:noFill/>
          <a:ln>
            <a:noFill/>
          </a:ln>
        </p:spPr>
      </p:pic>
      <p:pic>
        <p:nvPicPr>
          <p:cNvPr descr="Confused person with solid fill" id="437" name="Google Shape;437;p19"/>
          <p:cNvPicPr preferRelativeResize="0"/>
          <p:nvPr/>
        </p:nvPicPr>
        <p:blipFill rotWithShape="1">
          <a:blip r:embed="rId3">
            <a:alphaModFix/>
          </a:blip>
          <a:srcRect b="0" l="0" r="0" t="0"/>
          <a:stretch/>
        </p:blipFill>
        <p:spPr>
          <a:xfrm>
            <a:off x="10250530" y="1013254"/>
            <a:ext cx="271848" cy="271848"/>
          </a:xfrm>
          <a:prstGeom prst="rect">
            <a:avLst/>
          </a:prstGeom>
          <a:noFill/>
          <a:ln>
            <a:noFill/>
          </a:ln>
        </p:spPr>
      </p:pic>
      <p:pic>
        <p:nvPicPr>
          <p:cNvPr descr="Confused person with solid fill" id="438" name="Google Shape;438;p19"/>
          <p:cNvPicPr preferRelativeResize="0"/>
          <p:nvPr/>
        </p:nvPicPr>
        <p:blipFill rotWithShape="1">
          <a:blip r:embed="rId3">
            <a:alphaModFix/>
          </a:blip>
          <a:srcRect b="0" l="0" r="0" t="0"/>
          <a:stretch/>
        </p:blipFill>
        <p:spPr>
          <a:xfrm>
            <a:off x="10681537" y="1013254"/>
            <a:ext cx="271848" cy="271848"/>
          </a:xfrm>
          <a:prstGeom prst="rect">
            <a:avLst/>
          </a:prstGeom>
          <a:noFill/>
          <a:ln>
            <a:noFill/>
          </a:ln>
        </p:spPr>
      </p:pic>
      <p:pic>
        <p:nvPicPr>
          <p:cNvPr descr="Confused person with solid fill" id="439" name="Google Shape;439;p19"/>
          <p:cNvPicPr preferRelativeResize="0"/>
          <p:nvPr/>
        </p:nvPicPr>
        <p:blipFill rotWithShape="1">
          <a:blip r:embed="rId3">
            <a:alphaModFix/>
          </a:blip>
          <a:srcRect b="0" l="0" r="0" t="0"/>
          <a:stretch/>
        </p:blipFill>
        <p:spPr>
          <a:xfrm>
            <a:off x="11058334" y="1013254"/>
            <a:ext cx="271848" cy="271848"/>
          </a:xfrm>
          <a:prstGeom prst="rect">
            <a:avLst/>
          </a:prstGeom>
          <a:noFill/>
          <a:ln>
            <a:noFill/>
          </a:ln>
        </p:spPr>
      </p:pic>
      <p:pic>
        <p:nvPicPr>
          <p:cNvPr descr="Confused person with solid fill" id="440" name="Google Shape;440;p19"/>
          <p:cNvPicPr preferRelativeResize="0"/>
          <p:nvPr/>
        </p:nvPicPr>
        <p:blipFill rotWithShape="1">
          <a:blip r:embed="rId3">
            <a:alphaModFix/>
          </a:blip>
          <a:srcRect b="0" l="0" r="0" t="0"/>
          <a:stretch/>
        </p:blipFill>
        <p:spPr>
          <a:xfrm>
            <a:off x="11477465" y="1013254"/>
            <a:ext cx="271848" cy="271848"/>
          </a:xfrm>
          <a:prstGeom prst="rect">
            <a:avLst/>
          </a:prstGeom>
          <a:noFill/>
          <a:ln>
            <a:noFill/>
          </a:ln>
        </p:spPr>
      </p:pic>
      <p:pic>
        <p:nvPicPr>
          <p:cNvPr descr="Confused person with solid fill" id="441" name="Google Shape;441;p19"/>
          <p:cNvPicPr preferRelativeResize="0"/>
          <p:nvPr/>
        </p:nvPicPr>
        <p:blipFill rotWithShape="1">
          <a:blip r:embed="rId3">
            <a:alphaModFix/>
          </a:blip>
          <a:srcRect b="0" l="0" r="0" t="0"/>
          <a:stretch/>
        </p:blipFill>
        <p:spPr>
          <a:xfrm>
            <a:off x="11866138" y="1013254"/>
            <a:ext cx="271848" cy="271848"/>
          </a:xfrm>
          <a:prstGeom prst="rect">
            <a:avLst/>
          </a:prstGeom>
          <a:noFill/>
          <a:ln>
            <a:noFill/>
          </a:ln>
        </p:spPr>
      </p:pic>
      <p:pic>
        <p:nvPicPr>
          <p:cNvPr descr="Confused person with solid fill" id="442" name="Google Shape;442;p19"/>
          <p:cNvPicPr preferRelativeResize="0"/>
          <p:nvPr/>
        </p:nvPicPr>
        <p:blipFill rotWithShape="1">
          <a:blip r:embed="rId3">
            <a:alphaModFix/>
          </a:blip>
          <a:srcRect b="0" l="0" r="0" t="0"/>
          <a:stretch/>
        </p:blipFill>
        <p:spPr>
          <a:xfrm>
            <a:off x="4134997" y="1013254"/>
            <a:ext cx="271848" cy="271848"/>
          </a:xfrm>
          <a:prstGeom prst="rect">
            <a:avLst/>
          </a:prstGeom>
          <a:noFill/>
          <a:ln>
            <a:noFill/>
          </a:ln>
        </p:spPr>
      </p:pic>
      <p:pic>
        <p:nvPicPr>
          <p:cNvPr descr="Confused person with solid fill" id="443" name="Google Shape;443;p19"/>
          <p:cNvPicPr preferRelativeResize="0"/>
          <p:nvPr/>
        </p:nvPicPr>
        <p:blipFill rotWithShape="1">
          <a:blip r:embed="rId3">
            <a:alphaModFix/>
          </a:blip>
          <a:srcRect b="0" l="0" r="0" t="0"/>
          <a:stretch/>
        </p:blipFill>
        <p:spPr>
          <a:xfrm>
            <a:off x="4536779" y="1013254"/>
            <a:ext cx="271848" cy="271848"/>
          </a:xfrm>
          <a:prstGeom prst="rect">
            <a:avLst/>
          </a:prstGeom>
          <a:noFill/>
          <a:ln>
            <a:noFill/>
          </a:ln>
        </p:spPr>
      </p:pic>
      <p:pic>
        <p:nvPicPr>
          <p:cNvPr descr="Confused person with solid fill" id="444" name="Google Shape;444;p19"/>
          <p:cNvPicPr preferRelativeResize="0"/>
          <p:nvPr/>
        </p:nvPicPr>
        <p:blipFill rotWithShape="1">
          <a:blip r:embed="rId3">
            <a:alphaModFix/>
          </a:blip>
          <a:srcRect b="0" l="0" r="0" t="0"/>
          <a:stretch/>
        </p:blipFill>
        <p:spPr>
          <a:xfrm>
            <a:off x="4938561" y="1013254"/>
            <a:ext cx="271848" cy="271848"/>
          </a:xfrm>
          <a:prstGeom prst="rect">
            <a:avLst/>
          </a:prstGeom>
          <a:noFill/>
          <a:ln>
            <a:noFill/>
          </a:ln>
        </p:spPr>
      </p:pic>
      <p:pic>
        <p:nvPicPr>
          <p:cNvPr descr="Confused person with solid fill" id="445" name="Google Shape;445;p19"/>
          <p:cNvPicPr preferRelativeResize="0"/>
          <p:nvPr/>
        </p:nvPicPr>
        <p:blipFill rotWithShape="1">
          <a:blip r:embed="rId3">
            <a:alphaModFix/>
          </a:blip>
          <a:srcRect b="0" l="0" r="0" t="0"/>
          <a:stretch/>
        </p:blipFill>
        <p:spPr>
          <a:xfrm>
            <a:off x="5348092" y="1013254"/>
            <a:ext cx="271848" cy="271848"/>
          </a:xfrm>
          <a:prstGeom prst="rect">
            <a:avLst/>
          </a:prstGeom>
          <a:noFill/>
          <a:ln>
            <a:noFill/>
          </a:ln>
        </p:spPr>
      </p:pic>
      <p:pic>
        <p:nvPicPr>
          <p:cNvPr descr="Confused person with solid fill" id="446" name="Google Shape;446;p19"/>
          <p:cNvPicPr preferRelativeResize="0"/>
          <p:nvPr/>
        </p:nvPicPr>
        <p:blipFill rotWithShape="1">
          <a:blip r:embed="rId3">
            <a:alphaModFix/>
          </a:blip>
          <a:srcRect b="0" l="0" r="0" t="0"/>
          <a:stretch/>
        </p:blipFill>
        <p:spPr>
          <a:xfrm>
            <a:off x="5795101" y="1013254"/>
            <a:ext cx="271848" cy="271848"/>
          </a:xfrm>
          <a:prstGeom prst="rect">
            <a:avLst/>
          </a:prstGeom>
          <a:noFill/>
          <a:ln>
            <a:noFill/>
          </a:ln>
        </p:spPr>
      </p:pic>
      <p:pic>
        <p:nvPicPr>
          <p:cNvPr descr="Confused person with solid fill" id="447" name="Google Shape;447;p19"/>
          <p:cNvPicPr preferRelativeResize="0"/>
          <p:nvPr/>
        </p:nvPicPr>
        <p:blipFill rotWithShape="1">
          <a:blip r:embed="rId3">
            <a:alphaModFix/>
          </a:blip>
          <a:srcRect b="0" l="0" r="0" t="0"/>
          <a:stretch/>
        </p:blipFill>
        <p:spPr>
          <a:xfrm>
            <a:off x="6166423" y="1013254"/>
            <a:ext cx="271848" cy="271848"/>
          </a:xfrm>
          <a:prstGeom prst="rect">
            <a:avLst/>
          </a:prstGeom>
          <a:noFill/>
          <a:ln>
            <a:noFill/>
          </a:ln>
        </p:spPr>
      </p:pic>
      <p:pic>
        <p:nvPicPr>
          <p:cNvPr descr="Confused person with solid fill" id="448" name="Google Shape;448;p19"/>
          <p:cNvPicPr preferRelativeResize="0"/>
          <p:nvPr/>
        </p:nvPicPr>
        <p:blipFill rotWithShape="1">
          <a:blip r:embed="rId3">
            <a:alphaModFix/>
          </a:blip>
          <a:srcRect b="0" l="0" r="0" t="0"/>
          <a:stretch/>
        </p:blipFill>
        <p:spPr>
          <a:xfrm>
            <a:off x="6597430" y="1013254"/>
            <a:ext cx="271848" cy="271848"/>
          </a:xfrm>
          <a:prstGeom prst="rect">
            <a:avLst/>
          </a:prstGeom>
          <a:noFill/>
          <a:ln>
            <a:noFill/>
          </a:ln>
        </p:spPr>
      </p:pic>
      <p:pic>
        <p:nvPicPr>
          <p:cNvPr descr="Confused person with solid fill" id="449" name="Google Shape;449;p19"/>
          <p:cNvPicPr preferRelativeResize="0"/>
          <p:nvPr/>
        </p:nvPicPr>
        <p:blipFill rotWithShape="1">
          <a:blip r:embed="rId3">
            <a:alphaModFix/>
          </a:blip>
          <a:srcRect b="0" l="0" r="0" t="0"/>
          <a:stretch/>
        </p:blipFill>
        <p:spPr>
          <a:xfrm>
            <a:off x="6974227" y="1013254"/>
            <a:ext cx="271848" cy="271848"/>
          </a:xfrm>
          <a:prstGeom prst="rect">
            <a:avLst/>
          </a:prstGeom>
          <a:noFill/>
          <a:ln>
            <a:noFill/>
          </a:ln>
        </p:spPr>
      </p:pic>
      <p:pic>
        <p:nvPicPr>
          <p:cNvPr descr="Confused person with solid fill" id="450" name="Google Shape;450;p19"/>
          <p:cNvPicPr preferRelativeResize="0"/>
          <p:nvPr/>
        </p:nvPicPr>
        <p:blipFill rotWithShape="1">
          <a:blip r:embed="rId3">
            <a:alphaModFix/>
          </a:blip>
          <a:srcRect b="0" l="0" r="0" t="0"/>
          <a:stretch/>
        </p:blipFill>
        <p:spPr>
          <a:xfrm>
            <a:off x="7393358" y="1013254"/>
            <a:ext cx="271848" cy="271848"/>
          </a:xfrm>
          <a:prstGeom prst="rect">
            <a:avLst/>
          </a:prstGeom>
          <a:noFill/>
          <a:ln>
            <a:noFill/>
          </a:ln>
        </p:spPr>
      </p:pic>
      <p:pic>
        <p:nvPicPr>
          <p:cNvPr descr="Confused person with solid fill" id="451" name="Google Shape;451;p19"/>
          <p:cNvPicPr preferRelativeResize="0"/>
          <p:nvPr/>
        </p:nvPicPr>
        <p:blipFill rotWithShape="1">
          <a:blip r:embed="rId3">
            <a:alphaModFix/>
          </a:blip>
          <a:srcRect b="0" l="0" r="0" t="0"/>
          <a:stretch/>
        </p:blipFill>
        <p:spPr>
          <a:xfrm>
            <a:off x="7782031" y="1013254"/>
            <a:ext cx="271848" cy="271848"/>
          </a:xfrm>
          <a:prstGeom prst="rect">
            <a:avLst/>
          </a:prstGeom>
          <a:noFill/>
          <a:ln>
            <a:noFill/>
          </a:ln>
        </p:spPr>
      </p:pic>
      <p:pic>
        <p:nvPicPr>
          <p:cNvPr descr="Confused person with solid fill" id="452" name="Google Shape;452;p19"/>
          <p:cNvPicPr preferRelativeResize="0"/>
          <p:nvPr/>
        </p:nvPicPr>
        <p:blipFill rotWithShape="1">
          <a:blip r:embed="rId3">
            <a:alphaModFix/>
          </a:blip>
          <a:srcRect b="0" l="0" r="0" t="0"/>
          <a:stretch/>
        </p:blipFill>
        <p:spPr>
          <a:xfrm>
            <a:off x="0" y="1013254"/>
            <a:ext cx="271848" cy="271848"/>
          </a:xfrm>
          <a:prstGeom prst="rect">
            <a:avLst/>
          </a:prstGeom>
          <a:noFill/>
          <a:ln>
            <a:noFill/>
          </a:ln>
        </p:spPr>
      </p:pic>
      <p:pic>
        <p:nvPicPr>
          <p:cNvPr descr="Confused person with solid fill" id="453" name="Google Shape;453;p19"/>
          <p:cNvPicPr preferRelativeResize="0"/>
          <p:nvPr/>
        </p:nvPicPr>
        <p:blipFill rotWithShape="1">
          <a:blip r:embed="rId3">
            <a:alphaModFix/>
          </a:blip>
          <a:srcRect b="0" l="0" r="0" t="0"/>
          <a:stretch/>
        </p:blipFill>
        <p:spPr>
          <a:xfrm>
            <a:off x="401782" y="1013254"/>
            <a:ext cx="271848" cy="271848"/>
          </a:xfrm>
          <a:prstGeom prst="rect">
            <a:avLst/>
          </a:prstGeom>
          <a:noFill/>
          <a:ln>
            <a:noFill/>
          </a:ln>
        </p:spPr>
      </p:pic>
      <p:pic>
        <p:nvPicPr>
          <p:cNvPr descr="Confused person with solid fill" id="454" name="Google Shape;454;p19"/>
          <p:cNvPicPr preferRelativeResize="0"/>
          <p:nvPr/>
        </p:nvPicPr>
        <p:blipFill rotWithShape="1">
          <a:blip r:embed="rId3">
            <a:alphaModFix/>
          </a:blip>
          <a:srcRect b="0" l="0" r="0" t="0"/>
          <a:stretch/>
        </p:blipFill>
        <p:spPr>
          <a:xfrm>
            <a:off x="803564" y="1013254"/>
            <a:ext cx="271848" cy="271848"/>
          </a:xfrm>
          <a:prstGeom prst="rect">
            <a:avLst/>
          </a:prstGeom>
          <a:noFill/>
          <a:ln>
            <a:noFill/>
          </a:ln>
        </p:spPr>
      </p:pic>
      <p:pic>
        <p:nvPicPr>
          <p:cNvPr descr="Confused person with solid fill" id="455" name="Google Shape;455;p19"/>
          <p:cNvPicPr preferRelativeResize="0"/>
          <p:nvPr/>
        </p:nvPicPr>
        <p:blipFill rotWithShape="1">
          <a:blip r:embed="rId3">
            <a:alphaModFix/>
          </a:blip>
          <a:srcRect b="0" l="0" r="0" t="0"/>
          <a:stretch/>
        </p:blipFill>
        <p:spPr>
          <a:xfrm>
            <a:off x="1213095" y="1013254"/>
            <a:ext cx="271848" cy="271848"/>
          </a:xfrm>
          <a:prstGeom prst="rect">
            <a:avLst/>
          </a:prstGeom>
          <a:noFill/>
          <a:ln>
            <a:noFill/>
          </a:ln>
        </p:spPr>
      </p:pic>
      <p:pic>
        <p:nvPicPr>
          <p:cNvPr descr="Confused person with solid fill" id="456" name="Google Shape;456;p19"/>
          <p:cNvPicPr preferRelativeResize="0"/>
          <p:nvPr/>
        </p:nvPicPr>
        <p:blipFill rotWithShape="1">
          <a:blip r:embed="rId3">
            <a:alphaModFix/>
          </a:blip>
          <a:srcRect b="0" l="0" r="0" t="0"/>
          <a:stretch/>
        </p:blipFill>
        <p:spPr>
          <a:xfrm>
            <a:off x="1660104" y="1013254"/>
            <a:ext cx="271848" cy="271848"/>
          </a:xfrm>
          <a:prstGeom prst="rect">
            <a:avLst/>
          </a:prstGeom>
          <a:noFill/>
          <a:ln>
            <a:noFill/>
          </a:ln>
        </p:spPr>
      </p:pic>
      <p:pic>
        <p:nvPicPr>
          <p:cNvPr descr="Confused person with solid fill" id="457" name="Google Shape;457;p19"/>
          <p:cNvPicPr preferRelativeResize="0"/>
          <p:nvPr/>
        </p:nvPicPr>
        <p:blipFill rotWithShape="1">
          <a:blip r:embed="rId3">
            <a:alphaModFix/>
          </a:blip>
          <a:srcRect b="0" l="0" r="0" t="0"/>
          <a:stretch/>
        </p:blipFill>
        <p:spPr>
          <a:xfrm>
            <a:off x="2031426" y="1013254"/>
            <a:ext cx="271848" cy="271848"/>
          </a:xfrm>
          <a:prstGeom prst="rect">
            <a:avLst/>
          </a:prstGeom>
          <a:noFill/>
          <a:ln>
            <a:noFill/>
          </a:ln>
        </p:spPr>
      </p:pic>
      <p:pic>
        <p:nvPicPr>
          <p:cNvPr descr="Confused person with solid fill" id="458" name="Google Shape;458;p19"/>
          <p:cNvPicPr preferRelativeResize="0"/>
          <p:nvPr/>
        </p:nvPicPr>
        <p:blipFill rotWithShape="1">
          <a:blip r:embed="rId3">
            <a:alphaModFix/>
          </a:blip>
          <a:srcRect b="0" l="0" r="0" t="0"/>
          <a:stretch/>
        </p:blipFill>
        <p:spPr>
          <a:xfrm>
            <a:off x="2462433" y="1013254"/>
            <a:ext cx="271848" cy="271848"/>
          </a:xfrm>
          <a:prstGeom prst="rect">
            <a:avLst/>
          </a:prstGeom>
          <a:noFill/>
          <a:ln>
            <a:noFill/>
          </a:ln>
        </p:spPr>
      </p:pic>
      <p:pic>
        <p:nvPicPr>
          <p:cNvPr descr="Confused person with solid fill" id="459" name="Google Shape;459;p19"/>
          <p:cNvPicPr preferRelativeResize="0"/>
          <p:nvPr/>
        </p:nvPicPr>
        <p:blipFill rotWithShape="1">
          <a:blip r:embed="rId3">
            <a:alphaModFix/>
          </a:blip>
          <a:srcRect b="0" l="0" r="0" t="0"/>
          <a:stretch/>
        </p:blipFill>
        <p:spPr>
          <a:xfrm>
            <a:off x="2839230" y="1013254"/>
            <a:ext cx="271848" cy="271848"/>
          </a:xfrm>
          <a:prstGeom prst="rect">
            <a:avLst/>
          </a:prstGeom>
          <a:noFill/>
          <a:ln>
            <a:noFill/>
          </a:ln>
        </p:spPr>
      </p:pic>
      <p:pic>
        <p:nvPicPr>
          <p:cNvPr descr="Confused person with solid fill" id="460" name="Google Shape;460;p19"/>
          <p:cNvPicPr preferRelativeResize="0"/>
          <p:nvPr/>
        </p:nvPicPr>
        <p:blipFill rotWithShape="1">
          <a:blip r:embed="rId3">
            <a:alphaModFix/>
          </a:blip>
          <a:srcRect b="0" l="0" r="0" t="0"/>
          <a:stretch/>
        </p:blipFill>
        <p:spPr>
          <a:xfrm>
            <a:off x="3258361" y="1013254"/>
            <a:ext cx="271848" cy="271848"/>
          </a:xfrm>
          <a:prstGeom prst="rect">
            <a:avLst/>
          </a:prstGeom>
          <a:noFill/>
          <a:ln>
            <a:noFill/>
          </a:ln>
        </p:spPr>
      </p:pic>
      <p:pic>
        <p:nvPicPr>
          <p:cNvPr descr="Confused person with solid fill" id="461" name="Google Shape;461;p19"/>
          <p:cNvPicPr preferRelativeResize="0"/>
          <p:nvPr/>
        </p:nvPicPr>
        <p:blipFill rotWithShape="1">
          <a:blip r:embed="rId3">
            <a:alphaModFix/>
          </a:blip>
          <a:srcRect b="0" l="0" r="0" t="0"/>
          <a:stretch/>
        </p:blipFill>
        <p:spPr>
          <a:xfrm>
            <a:off x="3647034" y="1013254"/>
            <a:ext cx="271848" cy="271848"/>
          </a:xfrm>
          <a:prstGeom prst="rect">
            <a:avLst/>
          </a:prstGeom>
          <a:noFill/>
          <a:ln>
            <a:noFill/>
          </a:ln>
        </p:spPr>
      </p:pic>
      <p:pic>
        <p:nvPicPr>
          <p:cNvPr descr="Confused person with solid fill" id="462" name="Google Shape;462;p19"/>
          <p:cNvPicPr preferRelativeResize="0"/>
          <p:nvPr/>
        </p:nvPicPr>
        <p:blipFill rotWithShape="1">
          <a:blip r:embed="rId3">
            <a:alphaModFix/>
          </a:blip>
          <a:srcRect b="0" l="0" r="0" t="0"/>
          <a:stretch/>
        </p:blipFill>
        <p:spPr>
          <a:xfrm>
            <a:off x="8219104" y="716692"/>
            <a:ext cx="271848" cy="271848"/>
          </a:xfrm>
          <a:prstGeom prst="rect">
            <a:avLst/>
          </a:prstGeom>
          <a:noFill/>
          <a:ln>
            <a:noFill/>
          </a:ln>
        </p:spPr>
      </p:pic>
      <p:pic>
        <p:nvPicPr>
          <p:cNvPr descr="Confused person with solid fill" id="463" name="Google Shape;463;p19"/>
          <p:cNvPicPr preferRelativeResize="0"/>
          <p:nvPr/>
        </p:nvPicPr>
        <p:blipFill rotWithShape="1">
          <a:blip r:embed="rId3">
            <a:alphaModFix/>
          </a:blip>
          <a:srcRect b="0" l="0" r="0" t="0"/>
          <a:stretch/>
        </p:blipFill>
        <p:spPr>
          <a:xfrm>
            <a:off x="8620886" y="716692"/>
            <a:ext cx="271848" cy="271848"/>
          </a:xfrm>
          <a:prstGeom prst="rect">
            <a:avLst/>
          </a:prstGeom>
          <a:noFill/>
          <a:ln>
            <a:noFill/>
          </a:ln>
        </p:spPr>
      </p:pic>
      <p:pic>
        <p:nvPicPr>
          <p:cNvPr descr="Confused person with solid fill" id="464" name="Google Shape;464;p19"/>
          <p:cNvPicPr preferRelativeResize="0"/>
          <p:nvPr/>
        </p:nvPicPr>
        <p:blipFill rotWithShape="1">
          <a:blip r:embed="rId3">
            <a:alphaModFix/>
          </a:blip>
          <a:srcRect b="0" l="0" r="0" t="0"/>
          <a:stretch/>
        </p:blipFill>
        <p:spPr>
          <a:xfrm>
            <a:off x="9022668" y="716692"/>
            <a:ext cx="271848" cy="271848"/>
          </a:xfrm>
          <a:prstGeom prst="rect">
            <a:avLst/>
          </a:prstGeom>
          <a:noFill/>
          <a:ln>
            <a:noFill/>
          </a:ln>
        </p:spPr>
      </p:pic>
      <p:pic>
        <p:nvPicPr>
          <p:cNvPr descr="Confused person with solid fill" id="465" name="Google Shape;465;p19"/>
          <p:cNvPicPr preferRelativeResize="0"/>
          <p:nvPr/>
        </p:nvPicPr>
        <p:blipFill rotWithShape="1">
          <a:blip r:embed="rId3">
            <a:alphaModFix/>
          </a:blip>
          <a:srcRect b="0" l="0" r="0" t="0"/>
          <a:stretch/>
        </p:blipFill>
        <p:spPr>
          <a:xfrm>
            <a:off x="9432199" y="716692"/>
            <a:ext cx="271848" cy="271848"/>
          </a:xfrm>
          <a:prstGeom prst="rect">
            <a:avLst/>
          </a:prstGeom>
          <a:noFill/>
          <a:ln>
            <a:noFill/>
          </a:ln>
        </p:spPr>
      </p:pic>
      <p:pic>
        <p:nvPicPr>
          <p:cNvPr descr="Confused person with solid fill" id="466" name="Google Shape;466;p19"/>
          <p:cNvPicPr preferRelativeResize="0"/>
          <p:nvPr/>
        </p:nvPicPr>
        <p:blipFill rotWithShape="1">
          <a:blip r:embed="rId3">
            <a:alphaModFix/>
          </a:blip>
          <a:srcRect b="0" l="0" r="0" t="0"/>
          <a:stretch/>
        </p:blipFill>
        <p:spPr>
          <a:xfrm>
            <a:off x="9879208" y="716692"/>
            <a:ext cx="271848" cy="271848"/>
          </a:xfrm>
          <a:prstGeom prst="rect">
            <a:avLst/>
          </a:prstGeom>
          <a:noFill/>
          <a:ln>
            <a:noFill/>
          </a:ln>
        </p:spPr>
      </p:pic>
      <p:pic>
        <p:nvPicPr>
          <p:cNvPr descr="Confused person with solid fill" id="467" name="Google Shape;467;p19"/>
          <p:cNvPicPr preferRelativeResize="0"/>
          <p:nvPr/>
        </p:nvPicPr>
        <p:blipFill rotWithShape="1">
          <a:blip r:embed="rId3">
            <a:alphaModFix/>
          </a:blip>
          <a:srcRect b="0" l="0" r="0" t="0"/>
          <a:stretch/>
        </p:blipFill>
        <p:spPr>
          <a:xfrm>
            <a:off x="10250530" y="716692"/>
            <a:ext cx="271848" cy="271848"/>
          </a:xfrm>
          <a:prstGeom prst="rect">
            <a:avLst/>
          </a:prstGeom>
          <a:noFill/>
          <a:ln>
            <a:noFill/>
          </a:ln>
        </p:spPr>
      </p:pic>
      <p:pic>
        <p:nvPicPr>
          <p:cNvPr descr="Confused person with solid fill" id="468" name="Google Shape;468;p19"/>
          <p:cNvPicPr preferRelativeResize="0"/>
          <p:nvPr/>
        </p:nvPicPr>
        <p:blipFill rotWithShape="1">
          <a:blip r:embed="rId3">
            <a:alphaModFix/>
          </a:blip>
          <a:srcRect b="0" l="0" r="0" t="0"/>
          <a:stretch/>
        </p:blipFill>
        <p:spPr>
          <a:xfrm>
            <a:off x="10681537" y="716692"/>
            <a:ext cx="271848" cy="271848"/>
          </a:xfrm>
          <a:prstGeom prst="rect">
            <a:avLst/>
          </a:prstGeom>
          <a:noFill/>
          <a:ln>
            <a:noFill/>
          </a:ln>
        </p:spPr>
      </p:pic>
      <p:pic>
        <p:nvPicPr>
          <p:cNvPr descr="Confused person with solid fill" id="469" name="Google Shape;469;p19"/>
          <p:cNvPicPr preferRelativeResize="0"/>
          <p:nvPr/>
        </p:nvPicPr>
        <p:blipFill rotWithShape="1">
          <a:blip r:embed="rId3">
            <a:alphaModFix/>
          </a:blip>
          <a:srcRect b="0" l="0" r="0" t="0"/>
          <a:stretch/>
        </p:blipFill>
        <p:spPr>
          <a:xfrm>
            <a:off x="11058334" y="716692"/>
            <a:ext cx="271848" cy="271848"/>
          </a:xfrm>
          <a:prstGeom prst="rect">
            <a:avLst/>
          </a:prstGeom>
          <a:noFill/>
          <a:ln>
            <a:noFill/>
          </a:ln>
        </p:spPr>
      </p:pic>
      <p:pic>
        <p:nvPicPr>
          <p:cNvPr descr="Confused person with solid fill" id="470" name="Google Shape;470;p19"/>
          <p:cNvPicPr preferRelativeResize="0"/>
          <p:nvPr/>
        </p:nvPicPr>
        <p:blipFill rotWithShape="1">
          <a:blip r:embed="rId3">
            <a:alphaModFix/>
          </a:blip>
          <a:srcRect b="0" l="0" r="0" t="0"/>
          <a:stretch/>
        </p:blipFill>
        <p:spPr>
          <a:xfrm>
            <a:off x="11477465" y="716692"/>
            <a:ext cx="271848" cy="271848"/>
          </a:xfrm>
          <a:prstGeom prst="rect">
            <a:avLst/>
          </a:prstGeom>
          <a:noFill/>
          <a:ln>
            <a:noFill/>
          </a:ln>
        </p:spPr>
      </p:pic>
      <p:pic>
        <p:nvPicPr>
          <p:cNvPr descr="Confused person with solid fill" id="471" name="Google Shape;471;p19"/>
          <p:cNvPicPr preferRelativeResize="0"/>
          <p:nvPr/>
        </p:nvPicPr>
        <p:blipFill rotWithShape="1">
          <a:blip r:embed="rId3">
            <a:alphaModFix/>
          </a:blip>
          <a:srcRect b="0" l="0" r="0" t="0"/>
          <a:stretch/>
        </p:blipFill>
        <p:spPr>
          <a:xfrm>
            <a:off x="11866138" y="716692"/>
            <a:ext cx="271848" cy="271848"/>
          </a:xfrm>
          <a:prstGeom prst="rect">
            <a:avLst/>
          </a:prstGeom>
          <a:noFill/>
          <a:ln>
            <a:noFill/>
          </a:ln>
        </p:spPr>
      </p:pic>
      <p:pic>
        <p:nvPicPr>
          <p:cNvPr descr="Confused person with solid fill" id="472" name="Google Shape;472;p19"/>
          <p:cNvPicPr preferRelativeResize="0"/>
          <p:nvPr/>
        </p:nvPicPr>
        <p:blipFill rotWithShape="1">
          <a:blip r:embed="rId3">
            <a:alphaModFix/>
          </a:blip>
          <a:srcRect b="0" l="0" r="0" t="0"/>
          <a:stretch/>
        </p:blipFill>
        <p:spPr>
          <a:xfrm>
            <a:off x="4134997" y="716692"/>
            <a:ext cx="271848" cy="271848"/>
          </a:xfrm>
          <a:prstGeom prst="rect">
            <a:avLst/>
          </a:prstGeom>
          <a:noFill/>
          <a:ln>
            <a:noFill/>
          </a:ln>
        </p:spPr>
      </p:pic>
      <p:pic>
        <p:nvPicPr>
          <p:cNvPr descr="Confused person with solid fill" id="473" name="Google Shape;473;p19"/>
          <p:cNvPicPr preferRelativeResize="0"/>
          <p:nvPr/>
        </p:nvPicPr>
        <p:blipFill rotWithShape="1">
          <a:blip r:embed="rId3">
            <a:alphaModFix/>
          </a:blip>
          <a:srcRect b="0" l="0" r="0" t="0"/>
          <a:stretch/>
        </p:blipFill>
        <p:spPr>
          <a:xfrm>
            <a:off x="4536779" y="716692"/>
            <a:ext cx="271848" cy="271848"/>
          </a:xfrm>
          <a:prstGeom prst="rect">
            <a:avLst/>
          </a:prstGeom>
          <a:noFill/>
          <a:ln>
            <a:noFill/>
          </a:ln>
        </p:spPr>
      </p:pic>
      <p:pic>
        <p:nvPicPr>
          <p:cNvPr descr="Confused person with solid fill" id="474" name="Google Shape;474;p19"/>
          <p:cNvPicPr preferRelativeResize="0"/>
          <p:nvPr/>
        </p:nvPicPr>
        <p:blipFill rotWithShape="1">
          <a:blip r:embed="rId3">
            <a:alphaModFix/>
          </a:blip>
          <a:srcRect b="0" l="0" r="0" t="0"/>
          <a:stretch/>
        </p:blipFill>
        <p:spPr>
          <a:xfrm>
            <a:off x="4938561" y="716692"/>
            <a:ext cx="271848" cy="271848"/>
          </a:xfrm>
          <a:prstGeom prst="rect">
            <a:avLst/>
          </a:prstGeom>
          <a:noFill/>
          <a:ln>
            <a:noFill/>
          </a:ln>
        </p:spPr>
      </p:pic>
      <p:pic>
        <p:nvPicPr>
          <p:cNvPr descr="Confused person with solid fill" id="475" name="Google Shape;475;p19"/>
          <p:cNvPicPr preferRelativeResize="0"/>
          <p:nvPr/>
        </p:nvPicPr>
        <p:blipFill rotWithShape="1">
          <a:blip r:embed="rId3">
            <a:alphaModFix/>
          </a:blip>
          <a:srcRect b="0" l="0" r="0" t="0"/>
          <a:stretch/>
        </p:blipFill>
        <p:spPr>
          <a:xfrm>
            <a:off x="5348092" y="716692"/>
            <a:ext cx="271848" cy="271848"/>
          </a:xfrm>
          <a:prstGeom prst="rect">
            <a:avLst/>
          </a:prstGeom>
          <a:noFill/>
          <a:ln>
            <a:noFill/>
          </a:ln>
        </p:spPr>
      </p:pic>
      <p:pic>
        <p:nvPicPr>
          <p:cNvPr descr="Confused person with solid fill" id="476" name="Google Shape;476;p19"/>
          <p:cNvPicPr preferRelativeResize="0"/>
          <p:nvPr/>
        </p:nvPicPr>
        <p:blipFill rotWithShape="1">
          <a:blip r:embed="rId3">
            <a:alphaModFix/>
          </a:blip>
          <a:srcRect b="0" l="0" r="0" t="0"/>
          <a:stretch/>
        </p:blipFill>
        <p:spPr>
          <a:xfrm>
            <a:off x="5795101" y="716692"/>
            <a:ext cx="271848" cy="271848"/>
          </a:xfrm>
          <a:prstGeom prst="rect">
            <a:avLst/>
          </a:prstGeom>
          <a:noFill/>
          <a:ln>
            <a:noFill/>
          </a:ln>
        </p:spPr>
      </p:pic>
      <p:pic>
        <p:nvPicPr>
          <p:cNvPr descr="Confused person with solid fill" id="477" name="Google Shape;477;p19"/>
          <p:cNvPicPr preferRelativeResize="0"/>
          <p:nvPr/>
        </p:nvPicPr>
        <p:blipFill rotWithShape="1">
          <a:blip r:embed="rId3">
            <a:alphaModFix/>
          </a:blip>
          <a:srcRect b="0" l="0" r="0" t="0"/>
          <a:stretch/>
        </p:blipFill>
        <p:spPr>
          <a:xfrm>
            <a:off x="6166423" y="716692"/>
            <a:ext cx="271848" cy="271848"/>
          </a:xfrm>
          <a:prstGeom prst="rect">
            <a:avLst/>
          </a:prstGeom>
          <a:noFill/>
          <a:ln>
            <a:noFill/>
          </a:ln>
        </p:spPr>
      </p:pic>
      <p:pic>
        <p:nvPicPr>
          <p:cNvPr descr="Confused person with solid fill" id="478" name="Google Shape;478;p19"/>
          <p:cNvPicPr preferRelativeResize="0"/>
          <p:nvPr/>
        </p:nvPicPr>
        <p:blipFill rotWithShape="1">
          <a:blip r:embed="rId3">
            <a:alphaModFix/>
          </a:blip>
          <a:srcRect b="0" l="0" r="0" t="0"/>
          <a:stretch/>
        </p:blipFill>
        <p:spPr>
          <a:xfrm>
            <a:off x="6597430" y="716692"/>
            <a:ext cx="271848" cy="271848"/>
          </a:xfrm>
          <a:prstGeom prst="rect">
            <a:avLst/>
          </a:prstGeom>
          <a:noFill/>
          <a:ln>
            <a:noFill/>
          </a:ln>
        </p:spPr>
      </p:pic>
      <p:pic>
        <p:nvPicPr>
          <p:cNvPr descr="Confused person with solid fill" id="479" name="Google Shape;479;p19"/>
          <p:cNvPicPr preferRelativeResize="0"/>
          <p:nvPr/>
        </p:nvPicPr>
        <p:blipFill rotWithShape="1">
          <a:blip r:embed="rId3">
            <a:alphaModFix/>
          </a:blip>
          <a:srcRect b="0" l="0" r="0" t="0"/>
          <a:stretch/>
        </p:blipFill>
        <p:spPr>
          <a:xfrm>
            <a:off x="6974227" y="716692"/>
            <a:ext cx="271848" cy="271848"/>
          </a:xfrm>
          <a:prstGeom prst="rect">
            <a:avLst/>
          </a:prstGeom>
          <a:noFill/>
          <a:ln>
            <a:noFill/>
          </a:ln>
        </p:spPr>
      </p:pic>
      <p:pic>
        <p:nvPicPr>
          <p:cNvPr descr="Confused person with solid fill" id="480" name="Google Shape;480;p19"/>
          <p:cNvPicPr preferRelativeResize="0"/>
          <p:nvPr/>
        </p:nvPicPr>
        <p:blipFill rotWithShape="1">
          <a:blip r:embed="rId3">
            <a:alphaModFix/>
          </a:blip>
          <a:srcRect b="0" l="0" r="0" t="0"/>
          <a:stretch/>
        </p:blipFill>
        <p:spPr>
          <a:xfrm>
            <a:off x="7393358" y="716692"/>
            <a:ext cx="271848" cy="271848"/>
          </a:xfrm>
          <a:prstGeom prst="rect">
            <a:avLst/>
          </a:prstGeom>
          <a:noFill/>
          <a:ln>
            <a:noFill/>
          </a:ln>
        </p:spPr>
      </p:pic>
      <p:pic>
        <p:nvPicPr>
          <p:cNvPr descr="Confused person with solid fill" id="481" name="Google Shape;481;p19"/>
          <p:cNvPicPr preferRelativeResize="0"/>
          <p:nvPr/>
        </p:nvPicPr>
        <p:blipFill rotWithShape="1">
          <a:blip r:embed="rId3">
            <a:alphaModFix/>
          </a:blip>
          <a:srcRect b="0" l="0" r="0" t="0"/>
          <a:stretch/>
        </p:blipFill>
        <p:spPr>
          <a:xfrm>
            <a:off x="7782031" y="716692"/>
            <a:ext cx="271848" cy="271848"/>
          </a:xfrm>
          <a:prstGeom prst="rect">
            <a:avLst/>
          </a:prstGeom>
          <a:noFill/>
          <a:ln>
            <a:noFill/>
          </a:ln>
        </p:spPr>
      </p:pic>
      <p:pic>
        <p:nvPicPr>
          <p:cNvPr descr="Confused person with solid fill" id="482" name="Google Shape;482;p19"/>
          <p:cNvPicPr preferRelativeResize="0"/>
          <p:nvPr/>
        </p:nvPicPr>
        <p:blipFill rotWithShape="1">
          <a:blip r:embed="rId3">
            <a:alphaModFix/>
          </a:blip>
          <a:srcRect b="0" l="0" r="0" t="0"/>
          <a:stretch/>
        </p:blipFill>
        <p:spPr>
          <a:xfrm>
            <a:off x="0" y="716692"/>
            <a:ext cx="271848" cy="271848"/>
          </a:xfrm>
          <a:prstGeom prst="rect">
            <a:avLst/>
          </a:prstGeom>
          <a:noFill/>
          <a:ln>
            <a:noFill/>
          </a:ln>
        </p:spPr>
      </p:pic>
      <p:pic>
        <p:nvPicPr>
          <p:cNvPr descr="Confused person with solid fill" id="483" name="Google Shape;483;p19"/>
          <p:cNvPicPr preferRelativeResize="0"/>
          <p:nvPr/>
        </p:nvPicPr>
        <p:blipFill rotWithShape="1">
          <a:blip r:embed="rId3">
            <a:alphaModFix/>
          </a:blip>
          <a:srcRect b="0" l="0" r="0" t="0"/>
          <a:stretch/>
        </p:blipFill>
        <p:spPr>
          <a:xfrm>
            <a:off x="401782" y="716692"/>
            <a:ext cx="271848" cy="271848"/>
          </a:xfrm>
          <a:prstGeom prst="rect">
            <a:avLst/>
          </a:prstGeom>
          <a:noFill/>
          <a:ln>
            <a:noFill/>
          </a:ln>
        </p:spPr>
      </p:pic>
      <p:pic>
        <p:nvPicPr>
          <p:cNvPr descr="Confused person with solid fill" id="484" name="Google Shape;484;p19"/>
          <p:cNvPicPr preferRelativeResize="0"/>
          <p:nvPr/>
        </p:nvPicPr>
        <p:blipFill rotWithShape="1">
          <a:blip r:embed="rId3">
            <a:alphaModFix/>
          </a:blip>
          <a:srcRect b="0" l="0" r="0" t="0"/>
          <a:stretch/>
        </p:blipFill>
        <p:spPr>
          <a:xfrm>
            <a:off x="803564" y="716692"/>
            <a:ext cx="271848" cy="271848"/>
          </a:xfrm>
          <a:prstGeom prst="rect">
            <a:avLst/>
          </a:prstGeom>
          <a:noFill/>
          <a:ln>
            <a:noFill/>
          </a:ln>
        </p:spPr>
      </p:pic>
      <p:pic>
        <p:nvPicPr>
          <p:cNvPr descr="Confused person with solid fill" id="485" name="Google Shape;485;p19"/>
          <p:cNvPicPr preferRelativeResize="0"/>
          <p:nvPr/>
        </p:nvPicPr>
        <p:blipFill rotWithShape="1">
          <a:blip r:embed="rId3">
            <a:alphaModFix/>
          </a:blip>
          <a:srcRect b="0" l="0" r="0" t="0"/>
          <a:stretch/>
        </p:blipFill>
        <p:spPr>
          <a:xfrm>
            <a:off x="1213095" y="716692"/>
            <a:ext cx="271848" cy="271848"/>
          </a:xfrm>
          <a:prstGeom prst="rect">
            <a:avLst/>
          </a:prstGeom>
          <a:noFill/>
          <a:ln>
            <a:noFill/>
          </a:ln>
        </p:spPr>
      </p:pic>
      <p:pic>
        <p:nvPicPr>
          <p:cNvPr descr="Confused person with solid fill" id="486" name="Google Shape;486;p19"/>
          <p:cNvPicPr preferRelativeResize="0"/>
          <p:nvPr/>
        </p:nvPicPr>
        <p:blipFill rotWithShape="1">
          <a:blip r:embed="rId3">
            <a:alphaModFix/>
          </a:blip>
          <a:srcRect b="0" l="0" r="0" t="0"/>
          <a:stretch/>
        </p:blipFill>
        <p:spPr>
          <a:xfrm>
            <a:off x="1660104" y="716692"/>
            <a:ext cx="271848" cy="271848"/>
          </a:xfrm>
          <a:prstGeom prst="rect">
            <a:avLst/>
          </a:prstGeom>
          <a:noFill/>
          <a:ln>
            <a:noFill/>
          </a:ln>
        </p:spPr>
      </p:pic>
      <p:pic>
        <p:nvPicPr>
          <p:cNvPr descr="Confused person with solid fill" id="487" name="Google Shape;487;p19"/>
          <p:cNvPicPr preferRelativeResize="0"/>
          <p:nvPr/>
        </p:nvPicPr>
        <p:blipFill rotWithShape="1">
          <a:blip r:embed="rId3">
            <a:alphaModFix/>
          </a:blip>
          <a:srcRect b="0" l="0" r="0" t="0"/>
          <a:stretch/>
        </p:blipFill>
        <p:spPr>
          <a:xfrm>
            <a:off x="2031426" y="716692"/>
            <a:ext cx="271848" cy="271848"/>
          </a:xfrm>
          <a:prstGeom prst="rect">
            <a:avLst/>
          </a:prstGeom>
          <a:noFill/>
          <a:ln>
            <a:noFill/>
          </a:ln>
        </p:spPr>
      </p:pic>
      <p:pic>
        <p:nvPicPr>
          <p:cNvPr descr="Confused person with solid fill" id="488" name="Google Shape;488;p19"/>
          <p:cNvPicPr preferRelativeResize="0"/>
          <p:nvPr/>
        </p:nvPicPr>
        <p:blipFill rotWithShape="1">
          <a:blip r:embed="rId3">
            <a:alphaModFix/>
          </a:blip>
          <a:srcRect b="0" l="0" r="0" t="0"/>
          <a:stretch/>
        </p:blipFill>
        <p:spPr>
          <a:xfrm>
            <a:off x="2462433" y="716692"/>
            <a:ext cx="271848" cy="271848"/>
          </a:xfrm>
          <a:prstGeom prst="rect">
            <a:avLst/>
          </a:prstGeom>
          <a:noFill/>
          <a:ln>
            <a:noFill/>
          </a:ln>
        </p:spPr>
      </p:pic>
      <p:pic>
        <p:nvPicPr>
          <p:cNvPr descr="Confused person with solid fill" id="489" name="Google Shape;489;p19"/>
          <p:cNvPicPr preferRelativeResize="0"/>
          <p:nvPr/>
        </p:nvPicPr>
        <p:blipFill rotWithShape="1">
          <a:blip r:embed="rId3">
            <a:alphaModFix/>
          </a:blip>
          <a:srcRect b="0" l="0" r="0" t="0"/>
          <a:stretch/>
        </p:blipFill>
        <p:spPr>
          <a:xfrm>
            <a:off x="2839230" y="716692"/>
            <a:ext cx="271848" cy="271848"/>
          </a:xfrm>
          <a:prstGeom prst="rect">
            <a:avLst/>
          </a:prstGeom>
          <a:noFill/>
          <a:ln>
            <a:noFill/>
          </a:ln>
        </p:spPr>
      </p:pic>
      <p:pic>
        <p:nvPicPr>
          <p:cNvPr descr="Confused person with solid fill" id="490" name="Google Shape;490;p19"/>
          <p:cNvPicPr preferRelativeResize="0"/>
          <p:nvPr/>
        </p:nvPicPr>
        <p:blipFill rotWithShape="1">
          <a:blip r:embed="rId3">
            <a:alphaModFix/>
          </a:blip>
          <a:srcRect b="0" l="0" r="0" t="0"/>
          <a:stretch/>
        </p:blipFill>
        <p:spPr>
          <a:xfrm>
            <a:off x="3258361" y="716692"/>
            <a:ext cx="271848" cy="271848"/>
          </a:xfrm>
          <a:prstGeom prst="rect">
            <a:avLst/>
          </a:prstGeom>
          <a:noFill/>
          <a:ln>
            <a:noFill/>
          </a:ln>
        </p:spPr>
      </p:pic>
      <p:pic>
        <p:nvPicPr>
          <p:cNvPr descr="Confused person with solid fill" id="491" name="Google Shape;491;p19"/>
          <p:cNvPicPr preferRelativeResize="0"/>
          <p:nvPr/>
        </p:nvPicPr>
        <p:blipFill rotWithShape="1">
          <a:blip r:embed="rId3">
            <a:alphaModFix/>
          </a:blip>
          <a:srcRect b="0" l="0" r="0" t="0"/>
          <a:stretch/>
        </p:blipFill>
        <p:spPr>
          <a:xfrm>
            <a:off x="3647034" y="716692"/>
            <a:ext cx="271848" cy="271848"/>
          </a:xfrm>
          <a:prstGeom prst="rect">
            <a:avLst/>
          </a:prstGeom>
          <a:noFill/>
          <a:ln>
            <a:noFill/>
          </a:ln>
        </p:spPr>
      </p:pic>
      <p:pic>
        <p:nvPicPr>
          <p:cNvPr descr="Confused person with solid fill" id="492" name="Google Shape;492;p19"/>
          <p:cNvPicPr preferRelativeResize="0"/>
          <p:nvPr/>
        </p:nvPicPr>
        <p:blipFill rotWithShape="1">
          <a:blip r:embed="rId3">
            <a:alphaModFix/>
          </a:blip>
          <a:srcRect b="0" l="0" r="0" t="0"/>
          <a:stretch/>
        </p:blipFill>
        <p:spPr>
          <a:xfrm>
            <a:off x="8219104" y="2837468"/>
            <a:ext cx="271848" cy="271848"/>
          </a:xfrm>
          <a:prstGeom prst="rect">
            <a:avLst/>
          </a:prstGeom>
          <a:noFill/>
          <a:ln>
            <a:noFill/>
          </a:ln>
        </p:spPr>
      </p:pic>
      <p:pic>
        <p:nvPicPr>
          <p:cNvPr descr="Confused person with solid fill" id="493" name="Google Shape;493;p19"/>
          <p:cNvPicPr preferRelativeResize="0"/>
          <p:nvPr/>
        </p:nvPicPr>
        <p:blipFill rotWithShape="1">
          <a:blip r:embed="rId3">
            <a:alphaModFix/>
          </a:blip>
          <a:srcRect b="0" l="0" r="0" t="0"/>
          <a:stretch/>
        </p:blipFill>
        <p:spPr>
          <a:xfrm>
            <a:off x="8620886" y="2837468"/>
            <a:ext cx="271848" cy="271848"/>
          </a:xfrm>
          <a:prstGeom prst="rect">
            <a:avLst/>
          </a:prstGeom>
          <a:noFill/>
          <a:ln>
            <a:noFill/>
          </a:ln>
        </p:spPr>
      </p:pic>
      <p:pic>
        <p:nvPicPr>
          <p:cNvPr descr="Confused person with solid fill" id="494" name="Google Shape;494;p19"/>
          <p:cNvPicPr preferRelativeResize="0"/>
          <p:nvPr/>
        </p:nvPicPr>
        <p:blipFill rotWithShape="1">
          <a:blip r:embed="rId3">
            <a:alphaModFix/>
          </a:blip>
          <a:srcRect b="0" l="0" r="0" t="0"/>
          <a:stretch/>
        </p:blipFill>
        <p:spPr>
          <a:xfrm>
            <a:off x="9022668" y="2837468"/>
            <a:ext cx="271848" cy="271848"/>
          </a:xfrm>
          <a:prstGeom prst="rect">
            <a:avLst/>
          </a:prstGeom>
          <a:noFill/>
          <a:ln>
            <a:noFill/>
          </a:ln>
        </p:spPr>
      </p:pic>
      <p:pic>
        <p:nvPicPr>
          <p:cNvPr descr="Confused person with solid fill" id="495" name="Google Shape;495;p19"/>
          <p:cNvPicPr preferRelativeResize="0"/>
          <p:nvPr/>
        </p:nvPicPr>
        <p:blipFill rotWithShape="1">
          <a:blip r:embed="rId3">
            <a:alphaModFix/>
          </a:blip>
          <a:srcRect b="0" l="0" r="0" t="0"/>
          <a:stretch/>
        </p:blipFill>
        <p:spPr>
          <a:xfrm>
            <a:off x="9432199" y="2837468"/>
            <a:ext cx="271848" cy="271848"/>
          </a:xfrm>
          <a:prstGeom prst="rect">
            <a:avLst/>
          </a:prstGeom>
          <a:noFill/>
          <a:ln>
            <a:noFill/>
          </a:ln>
        </p:spPr>
      </p:pic>
      <p:pic>
        <p:nvPicPr>
          <p:cNvPr descr="Confused person with solid fill" id="496" name="Google Shape;496;p19"/>
          <p:cNvPicPr preferRelativeResize="0"/>
          <p:nvPr/>
        </p:nvPicPr>
        <p:blipFill rotWithShape="1">
          <a:blip r:embed="rId3">
            <a:alphaModFix/>
          </a:blip>
          <a:srcRect b="0" l="0" r="0" t="0"/>
          <a:stretch/>
        </p:blipFill>
        <p:spPr>
          <a:xfrm>
            <a:off x="9879208" y="2837468"/>
            <a:ext cx="271848" cy="271848"/>
          </a:xfrm>
          <a:prstGeom prst="rect">
            <a:avLst/>
          </a:prstGeom>
          <a:noFill/>
          <a:ln>
            <a:noFill/>
          </a:ln>
        </p:spPr>
      </p:pic>
      <p:pic>
        <p:nvPicPr>
          <p:cNvPr descr="Confused person with solid fill" id="497" name="Google Shape;497;p19"/>
          <p:cNvPicPr preferRelativeResize="0"/>
          <p:nvPr/>
        </p:nvPicPr>
        <p:blipFill rotWithShape="1">
          <a:blip r:embed="rId3">
            <a:alphaModFix/>
          </a:blip>
          <a:srcRect b="0" l="0" r="0" t="0"/>
          <a:stretch/>
        </p:blipFill>
        <p:spPr>
          <a:xfrm>
            <a:off x="10250530" y="2837468"/>
            <a:ext cx="271848" cy="271848"/>
          </a:xfrm>
          <a:prstGeom prst="rect">
            <a:avLst/>
          </a:prstGeom>
          <a:noFill/>
          <a:ln>
            <a:noFill/>
          </a:ln>
        </p:spPr>
      </p:pic>
      <p:pic>
        <p:nvPicPr>
          <p:cNvPr descr="Confused person with solid fill" id="498" name="Google Shape;498;p19"/>
          <p:cNvPicPr preferRelativeResize="0"/>
          <p:nvPr/>
        </p:nvPicPr>
        <p:blipFill rotWithShape="1">
          <a:blip r:embed="rId3">
            <a:alphaModFix/>
          </a:blip>
          <a:srcRect b="0" l="0" r="0" t="0"/>
          <a:stretch/>
        </p:blipFill>
        <p:spPr>
          <a:xfrm>
            <a:off x="10681537" y="2837468"/>
            <a:ext cx="271848" cy="271848"/>
          </a:xfrm>
          <a:prstGeom prst="rect">
            <a:avLst/>
          </a:prstGeom>
          <a:noFill/>
          <a:ln>
            <a:noFill/>
          </a:ln>
        </p:spPr>
      </p:pic>
      <p:pic>
        <p:nvPicPr>
          <p:cNvPr descr="Confused person with solid fill" id="499" name="Google Shape;499;p19"/>
          <p:cNvPicPr preferRelativeResize="0"/>
          <p:nvPr/>
        </p:nvPicPr>
        <p:blipFill rotWithShape="1">
          <a:blip r:embed="rId3">
            <a:alphaModFix/>
          </a:blip>
          <a:srcRect b="0" l="0" r="0" t="0"/>
          <a:stretch/>
        </p:blipFill>
        <p:spPr>
          <a:xfrm>
            <a:off x="11058334" y="2837468"/>
            <a:ext cx="271848" cy="271848"/>
          </a:xfrm>
          <a:prstGeom prst="rect">
            <a:avLst/>
          </a:prstGeom>
          <a:noFill/>
          <a:ln>
            <a:noFill/>
          </a:ln>
        </p:spPr>
      </p:pic>
      <p:pic>
        <p:nvPicPr>
          <p:cNvPr descr="Confused person with solid fill" id="500" name="Google Shape;500;p19"/>
          <p:cNvPicPr preferRelativeResize="0"/>
          <p:nvPr/>
        </p:nvPicPr>
        <p:blipFill rotWithShape="1">
          <a:blip r:embed="rId3">
            <a:alphaModFix/>
          </a:blip>
          <a:srcRect b="0" l="0" r="0" t="0"/>
          <a:stretch/>
        </p:blipFill>
        <p:spPr>
          <a:xfrm>
            <a:off x="11477465" y="2837468"/>
            <a:ext cx="271848" cy="271848"/>
          </a:xfrm>
          <a:prstGeom prst="rect">
            <a:avLst/>
          </a:prstGeom>
          <a:noFill/>
          <a:ln>
            <a:noFill/>
          </a:ln>
        </p:spPr>
      </p:pic>
      <p:pic>
        <p:nvPicPr>
          <p:cNvPr descr="Confused person with solid fill" id="501" name="Google Shape;501;p19"/>
          <p:cNvPicPr preferRelativeResize="0"/>
          <p:nvPr/>
        </p:nvPicPr>
        <p:blipFill rotWithShape="1">
          <a:blip r:embed="rId3">
            <a:alphaModFix/>
          </a:blip>
          <a:srcRect b="0" l="0" r="0" t="0"/>
          <a:stretch/>
        </p:blipFill>
        <p:spPr>
          <a:xfrm>
            <a:off x="11866138" y="2837468"/>
            <a:ext cx="271848" cy="271848"/>
          </a:xfrm>
          <a:prstGeom prst="rect">
            <a:avLst/>
          </a:prstGeom>
          <a:noFill/>
          <a:ln>
            <a:noFill/>
          </a:ln>
        </p:spPr>
      </p:pic>
      <p:pic>
        <p:nvPicPr>
          <p:cNvPr descr="Confused person with solid fill" id="502" name="Google Shape;502;p19"/>
          <p:cNvPicPr preferRelativeResize="0"/>
          <p:nvPr/>
        </p:nvPicPr>
        <p:blipFill rotWithShape="1">
          <a:blip r:embed="rId3">
            <a:alphaModFix/>
          </a:blip>
          <a:srcRect b="0" l="0" r="0" t="0"/>
          <a:stretch/>
        </p:blipFill>
        <p:spPr>
          <a:xfrm>
            <a:off x="4134997" y="2837468"/>
            <a:ext cx="271848" cy="271848"/>
          </a:xfrm>
          <a:prstGeom prst="rect">
            <a:avLst/>
          </a:prstGeom>
          <a:noFill/>
          <a:ln>
            <a:noFill/>
          </a:ln>
        </p:spPr>
      </p:pic>
      <p:pic>
        <p:nvPicPr>
          <p:cNvPr descr="Confused person with solid fill" id="503" name="Google Shape;503;p19"/>
          <p:cNvPicPr preferRelativeResize="0"/>
          <p:nvPr/>
        </p:nvPicPr>
        <p:blipFill rotWithShape="1">
          <a:blip r:embed="rId3">
            <a:alphaModFix/>
          </a:blip>
          <a:srcRect b="0" l="0" r="0" t="0"/>
          <a:stretch/>
        </p:blipFill>
        <p:spPr>
          <a:xfrm>
            <a:off x="4536779" y="2837468"/>
            <a:ext cx="271848" cy="271848"/>
          </a:xfrm>
          <a:prstGeom prst="rect">
            <a:avLst/>
          </a:prstGeom>
          <a:noFill/>
          <a:ln>
            <a:noFill/>
          </a:ln>
        </p:spPr>
      </p:pic>
      <p:pic>
        <p:nvPicPr>
          <p:cNvPr descr="Confused person with solid fill" id="504" name="Google Shape;504;p19"/>
          <p:cNvPicPr preferRelativeResize="0"/>
          <p:nvPr/>
        </p:nvPicPr>
        <p:blipFill rotWithShape="1">
          <a:blip r:embed="rId3">
            <a:alphaModFix/>
          </a:blip>
          <a:srcRect b="0" l="0" r="0" t="0"/>
          <a:stretch/>
        </p:blipFill>
        <p:spPr>
          <a:xfrm>
            <a:off x="4938561" y="2837468"/>
            <a:ext cx="271848" cy="271848"/>
          </a:xfrm>
          <a:prstGeom prst="rect">
            <a:avLst/>
          </a:prstGeom>
          <a:noFill/>
          <a:ln>
            <a:noFill/>
          </a:ln>
        </p:spPr>
      </p:pic>
      <p:pic>
        <p:nvPicPr>
          <p:cNvPr descr="Confused person with solid fill" id="505" name="Google Shape;505;p19"/>
          <p:cNvPicPr preferRelativeResize="0"/>
          <p:nvPr/>
        </p:nvPicPr>
        <p:blipFill rotWithShape="1">
          <a:blip r:embed="rId3">
            <a:alphaModFix/>
          </a:blip>
          <a:srcRect b="0" l="0" r="0" t="0"/>
          <a:stretch/>
        </p:blipFill>
        <p:spPr>
          <a:xfrm>
            <a:off x="5348092" y="2837468"/>
            <a:ext cx="271848" cy="271848"/>
          </a:xfrm>
          <a:prstGeom prst="rect">
            <a:avLst/>
          </a:prstGeom>
          <a:noFill/>
          <a:ln>
            <a:noFill/>
          </a:ln>
        </p:spPr>
      </p:pic>
      <p:pic>
        <p:nvPicPr>
          <p:cNvPr descr="Confused person with solid fill" id="506" name="Google Shape;506;p19"/>
          <p:cNvPicPr preferRelativeResize="0"/>
          <p:nvPr/>
        </p:nvPicPr>
        <p:blipFill rotWithShape="1">
          <a:blip r:embed="rId3">
            <a:alphaModFix/>
          </a:blip>
          <a:srcRect b="0" l="0" r="0" t="0"/>
          <a:stretch/>
        </p:blipFill>
        <p:spPr>
          <a:xfrm>
            <a:off x="5795101" y="2837468"/>
            <a:ext cx="271848" cy="271848"/>
          </a:xfrm>
          <a:prstGeom prst="rect">
            <a:avLst/>
          </a:prstGeom>
          <a:noFill/>
          <a:ln>
            <a:noFill/>
          </a:ln>
        </p:spPr>
      </p:pic>
      <p:pic>
        <p:nvPicPr>
          <p:cNvPr descr="Confused person with solid fill" id="507" name="Google Shape;507;p19"/>
          <p:cNvPicPr preferRelativeResize="0"/>
          <p:nvPr/>
        </p:nvPicPr>
        <p:blipFill rotWithShape="1">
          <a:blip r:embed="rId3">
            <a:alphaModFix/>
          </a:blip>
          <a:srcRect b="0" l="0" r="0" t="0"/>
          <a:stretch/>
        </p:blipFill>
        <p:spPr>
          <a:xfrm>
            <a:off x="6166423" y="2837468"/>
            <a:ext cx="271848" cy="271848"/>
          </a:xfrm>
          <a:prstGeom prst="rect">
            <a:avLst/>
          </a:prstGeom>
          <a:noFill/>
          <a:ln>
            <a:noFill/>
          </a:ln>
        </p:spPr>
      </p:pic>
      <p:pic>
        <p:nvPicPr>
          <p:cNvPr descr="Confused person with solid fill" id="508" name="Google Shape;508;p19"/>
          <p:cNvPicPr preferRelativeResize="0"/>
          <p:nvPr/>
        </p:nvPicPr>
        <p:blipFill rotWithShape="1">
          <a:blip r:embed="rId3">
            <a:alphaModFix/>
          </a:blip>
          <a:srcRect b="0" l="0" r="0" t="0"/>
          <a:stretch/>
        </p:blipFill>
        <p:spPr>
          <a:xfrm>
            <a:off x="6597430" y="2837468"/>
            <a:ext cx="271848" cy="271848"/>
          </a:xfrm>
          <a:prstGeom prst="rect">
            <a:avLst/>
          </a:prstGeom>
          <a:noFill/>
          <a:ln>
            <a:noFill/>
          </a:ln>
        </p:spPr>
      </p:pic>
      <p:pic>
        <p:nvPicPr>
          <p:cNvPr descr="Confused person with solid fill" id="509" name="Google Shape;509;p19"/>
          <p:cNvPicPr preferRelativeResize="0"/>
          <p:nvPr/>
        </p:nvPicPr>
        <p:blipFill rotWithShape="1">
          <a:blip r:embed="rId3">
            <a:alphaModFix/>
          </a:blip>
          <a:srcRect b="0" l="0" r="0" t="0"/>
          <a:stretch/>
        </p:blipFill>
        <p:spPr>
          <a:xfrm>
            <a:off x="6974227" y="2837468"/>
            <a:ext cx="271848" cy="271848"/>
          </a:xfrm>
          <a:prstGeom prst="rect">
            <a:avLst/>
          </a:prstGeom>
          <a:noFill/>
          <a:ln>
            <a:noFill/>
          </a:ln>
        </p:spPr>
      </p:pic>
      <p:pic>
        <p:nvPicPr>
          <p:cNvPr descr="Confused person with solid fill" id="510" name="Google Shape;510;p19"/>
          <p:cNvPicPr preferRelativeResize="0"/>
          <p:nvPr/>
        </p:nvPicPr>
        <p:blipFill rotWithShape="1">
          <a:blip r:embed="rId3">
            <a:alphaModFix/>
          </a:blip>
          <a:srcRect b="0" l="0" r="0" t="0"/>
          <a:stretch/>
        </p:blipFill>
        <p:spPr>
          <a:xfrm>
            <a:off x="7393358" y="2837468"/>
            <a:ext cx="271848" cy="271848"/>
          </a:xfrm>
          <a:prstGeom prst="rect">
            <a:avLst/>
          </a:prstGeom>
          <a:noFill/>
          <a:ln>
            <a:noFill/>
          </a:ln>
        </p:spPr>
      </p:pic>
      <p:pic>
        <p:nvPicPr>
          <p:cNvPr descr="Confused person with solid fill" id="511" name="Google Shape;511;p19"/>
          <p:cNvPicPr preferRelativeResize="0"/>
          <p:nvPr/>
        </p:nvPicPr>
        <p:blipFill rotWithShape="1">
          <a:blip r:embed="rId3">
            <a:alphaModFix/>
          </a:blip>
          <a:srcRect b="0" l="0" r="0" t="0"/>
          <a:stretch/>
        </p:blipFill>
        <p:spPr>
          <a:xfrm>
            <a:off x="7782031" y="2837468"/>
            <a:ext cx="271848" cy="271848"/>
          </a:xfrm>
          <a:prstGeom prst="rect">
            <a:avLst/>
          </a:prstGeom>
          <a:noFill/>
          <a:ln>
            <a:noFill/>
          </a:ln>
        </p:spPr>
      </p:pic>
      <p:pic>
        <p:nvPicPr>
          <p:cNvPr descr="Confused person with solid fill" id="512" name="Google Shape;512;p19"/>
          <p:cNvPicPr preferRelativeResize="0"/>
          <p:nvPr/>
        </p:nvPicPr>
        <p:blipFill rotWithShape="1">
          <a:blip r:embed="rId3">
            <a:alphaModFix/>
          </a:blip>
          <a:srcRect b="0" l="0" r="0" t="0"/>
          <a:stretch/>
        </p:blipFill>
        <p:spPr>
          <a:xfrm>
            <a:off x="0" y="2837468"/>
            <a:ext cx="271848" cy="271848"/>
          </a:xfrm>
          <a:prstGeom prst="rect">
            <a:avLst/>
          </a:prstGeom>
          <a:noFill/>
          <a:ln>
            <a:noFill/>
          </a:ln>
        </p:spPr>
      </p:pic>
      <p:pic>
        <p:nvPicPr>
          <p:cNvPr descr="Confused person with solid fill" id="513" name="Google Shape;513;p19"/>
          <p:cNvPicPr preferRelativeResize="0"/>
          <p:nvPr/>
        </p:nvPicPr>
        <p:blipFill rotWithShape="1">
          <a:blip r:embed="rId3">
            <a:alphaModFix/>
          </a:blip>
          <a:srcRect b="0" l="0" r="0" t="0"/>
          <a:stretch/>
        </p:blipFill>
        <p:spPr>
          <a:xfrm>
            <a:off x="401782" y="2837468"/>
            <a:ext cx="271848" cy="271848"/>
          </a:xfrm>
          <a:prstGeom prst="rect">
            <a:avLst/>
          </a:prstGeom>
          <a:noFill/>
          <a:ln>
            <a:noFill/>
          </a:ln>
        </p:spPr>
      </p:pic>
      <p:pic>
        <p:nvPicPr>
          <p:cNvPr descr="Confused person with solid fill" id="514" name="Google Shape;514;p19"/>
          <p:cNvPicPr preferRelativeResize="0"/>
          <p:nvPr/>
        </p:nvPicPr>
        <p:blipFill rotWithShape="1">
          <a:blip r:embed="rId3">
            <a:alphaModFix/>
          </a:blip>
          <a:srcRect b="0" l="0" r="0" t="0"/>
          <a:stretch/>
        </p:blipFill>
        <p:spPr>
          <a:xfrm>
            <a:off x="803564" y="2837468"/>
            <a:ext cx="271848" cy="271848"/>
          </a:xfrm>
          <a:prstGeom prst="rect">
            <a:avLst/>
          </a:prstGeom>
          <a:noFill/>
          <a:ln>
            <a:noFill/>
          </a:ln>
        </p:spPr>
      </p:pic>
      <p:pic>
        <p:nvPicPr>
          <p:cNvPr descr="Confused person with solid fill" id="515" name="Google Shape;515;p19"/>
          <p:cNvPicPr preferRelativeResize="0"/>
          <p:nvPr/>
        </p:nvPicPr>
        <p:blipFill rotWithShape="1">
          <a:blip r:embed="rId3">
            <a:alphaModFix/>
          </a:blip>
          <a:srcRect b="0" l="0" r="0" t="0"/>
          <a:stretch/>
        </p:blipFill>
        <p:spPr>
          <a:xfrm>
            <a:off x="1213095" y="2837468"/>
            <a:ext cx="271848" cy="271848"/>
          </a:xfrm>
          <a:prstGeom prst="rect">
            <a:avLst/>
          </a:prstGeom>
          <a:noFill/>
          <a:ln>
            <a:noFill/>
          </a:ln>
        </p:spPr>
      </p:pic>
      <p:pic>
        <p:nvPicPr>
          <p:cNvPr descr="Confused person with solid fill" id="516" name="Google Shape;516;p19"/>
          <p:cNvPicPr preferRelativeResize="0"/>
          <p:nvPr/>
        </p:nvPicPr>
        <p:blipFill rotWithShape="1">
          <a:blip r:embed="rId3">
            <a:alphaModFix/>
          </a:blip>
          <a:srcRect b="0" l="0" r="0" t="0"/>
          <a:stretch/>
        </p:blipFill>
        <p:spPr>
          <a:xfrm>
            <a:off x="1660104" y="2837468"/>
            <a:ext cx="271848" cy="271848"/>
          </a:xfrm>
          <a:prstGeom prst="rect">
            <a:avLst/>
          </a:prstGeom>
          <a:noFill/>
          <a:ln>
            <a:noFill/>
          </a:ln>
        </p:spPr>
      </p:pic>
      <p:pic>
        <p:nvPicPr>
          <p:cNvPr descr="Confused person with solid fill" id="517" name="Google Shape;517;p19"/>
          <p:cNvPicPr preferRelativeResize="0"/>
          <p:nvPr/>
        </p:nvPicPr>
        <p:blipFill rotWithShape="1">
          <a:blip r:embed="rId3">
            <a:alphaModFix/>
          </a:blip>
          <a:srcRect b="0" l="0" r="0" t="0"/>
          <a:stretch/>
        </p:blipFill>
        <p:spPr>
          <a:xfrm>
            <a:off x="2031426" y="2837468"/>
            <a:ext cx="271848" cy="271848"/>
          </a:xfrm>
          <a:prstGeom prst="rect">
            <a:avLst/>
          </a:prstGeom>
          <a:noFill/>
          <a:ln>
            <a:noFill/>
          </a:ln>
        </p:spPr>
      </p:pic>
      <p:pic>
        <p:nvPicPr>
          <p:cNvPr descr="Confused person with solid fill" id="518" name="Google Shape;518;p19"/>
          <p:cNvPicPr preferRelativeResize="0"/>
          <p:nvPr/>
        </p:nvPicPr>
        <p:blipFill rotWithShape="1">
          <a:blip r:embed="rId3">
            <a:alphaModFix/>
          </a:blip>
          <a:srcRect b="0" l="0" r="0" t="0"/>
          <a:stretch/>
        </p:blipFill>
        <p:spPr>
          <a:xfrm>
            <a:off x="2462433" y="2837468"/>
            <a:ext cx="271848" cy="271848"/>
          </a:xfrm>
          <a:prstGeom prst="rect">
            <a:avLst/>
          </a:prstGeom>
          <a:noFill/>
          <a:ln>
            <a:noFill/>
          </a:ln>
        </p:spPr>
      </p:pic>
      <p:pic>
        <p:nvPicPr>
          <p:cNvPr descr="Confused person with solid fill" id="519" name="Google Shape;519;p19"/>
          <p:cNvPicPr preferRelativeResize="0"/>
          <p:nvPr/>
        </p:nvPicPr>
        <p:blipFill rotWithShape="1">
          <a:blip r:embed="rId3">
            <a:alphaModFix/>
          </a:blip>
          <a:srcRect b="0" l="0" r="0" t="0"/>
          <a:stretch/>
        </p:blipFill>
        <p:spPr>
          <a:xfrm>
            <a:off x="2839230" y="2837468"/>
            <a:ext cx="271848" cy="271848"/>
          </a:xfrm>
          <a:prstGeom prst="rect">
            <a:avLst/>
          </a:prstGeom>
          <a:noFill/>
          <a:ln>
            <a:noFill/>
          </a:ln>
        </p:spPr>
      </p:pic>
      <p:pic>
        <p:nvPicPr>
          <p:cNvPr descr="Confused person with solid fill" id="520" name="Google Shape;520;p19"/>
          <p:cNvPicPr preferRelativeResize="0"/>
          <p:nvPr/>
        </p:nvPicPr>
        <p:blipFill rotWithShape="1">
          <a:blip r:embed="rId3">
            <a:alphaModFix/>
          </a:blip>
          <a:srcRect b="0" l="0" r="0" t="0"/>
          <a:stretch/>
        </p:blipFill>
        <p:spPr>
          <a:xfrm>
            <a:off x="3258361" y="2837468"/>
            <a:ext cx="271848" cy="271848"/>
          </a:xfrm>
          <a:prstGeom prst="rect">
            <a:avLst/>
          </a:prstGeom>
          <a:noFill/>
          <a:ln>
            <a:noFill/>
          </a:ln>
        </p:spPr>
      </p:pic>
      <p:pic>
        <p:nvPicPr>
          <p:cNvPr descr="Confused person with solid fill" id="521" name="Google Shape;521;p19"/>
          <p:cNvPicPr preferRelativeResize="0"/>
          <p:nvPr/>
        </p:nvPicPr>
        <p:blipFill rotWithShape="1">
          <a:blip r:embed="rId3">
            <a:alphaModFix/>
          </a:blip>
          <a:srcRect b="0" l="0" r="0" t="0"/>
          <a:stretch/>
        </p:blipFill>
        <p:spPr>
          <a:xfrm>
            <a:off x="3647034" y="2837468"/>
            <a:ext cx="271848" cy="271848"/>
          </a:xfrm>
          <a:prstGeom prst="rect">
            <a:avLst/>
          </a:prstGeom>
          <a:noFill/>
          <a:ln>
            <a:noFill/>
          </a:ln>
        </p:spPr>
      </p:pic>
      <p:pic>
        <p:nvPicPr>
          <p:cNvPr descr="Confused person with solid fill" id="522" name="Google Shape;522;p19"/>
          <p:cNvPicPr preferRelativeResize="0"/>
          <p:nvPr/>
        </p:nvPicPr>
        <p:blipFill rotWithShape="1">
          <a:blip r:embed="rId3">
            <a:alphaModFix/>
          </a:blip>
          <a:srcRect b="0" l="0" r="0" t="0"/>
          <a:stretch/>
        </p:blipFill>
        <p:spPr>
          <a:xfrm>
            <a:off x="8219104" y="94268"/>
            <a:ext cx="271848" cy="271848"/>
          </a:xfrm>
          <a:prstGeom prst="rect">
            <a:avLst/>
          </a:prstGeom>
          <a:noFill/>
          <a:ln>
            <a:noFill/>
          </a:ln>
        </p:spPr>
      </p:pic>
      <p:pic>
        <p:nvPicPr>
          <p:cNvPr descr="Confused person with solid fill" id="523" name="Google Shape;523;p19"/>
          <p:cNvPicPr preferRelativeResize="0"/>
          <p:nvPr/>
        </p:nvPicPr>
        <p:blipFill rotWithShape="1">
          <a:blip r:embed="rId3">
            <a:alphaModFix/>
          </a:blip>
          <a:srcRect b="0" l="0" r="0" t="0"/>
          <a:stretch/>
        </p:blipFill>
        <p:spPr>
          <a:xfrm>
            <a:off x="8620886" y="94268"/>
            <a:ext cx="271848" cy="271848"/>
          </a:xfrm>
          <a:prstGeom prst="rect">
            <a:avLst/>
          </a:prstGeom>
          <a:noFill/>
          <a:ln>
            <a:noFill/>
          </a:ln>
        </p:spPr>
      </p:pic>
      <p:pic>
        <p:nvPicPr>
          <p:cNvPr descr="Confused person with solid fill" id="524" name="Google Shape;524;p19"/>
          <p:cNvPicPr preferRelativeResize="0"/>
          <p:nvPr/>
        </p:nvPicPr>
        <p:blipFill rotWithShape="1">
          <a:blip r:embed="rId3">
            <a:alphaModFix/>
          </a:blip>
          <a:srcRect b="0" l="0" r="0" t="0"/>
          <a:stretch/>
        </p:blipFill>
        <p:spPr>
          <a:xfrm>
            <a:off x="9022668" y="94268"/>
            <a:ext cx="271848" cy="271848"/>
          </a:xfrm>
          <a:prstGeom prst="rect">
            <a:avLst/>
          </a:prstGeom>
          <a:noFill/>
          <a:ln>
            <a:noFill/>
          </a:ln>
        </p:spPr>
      </p:pic>
      <p:pic>
        <p:nvPicPr>
          <p:cNvPr descr="Confused person with solid fill" id="525" name="Google Shape;525;p19"/>
          <p:cNvPicPr preferRelativeResize="0"/>
          <p:nvPr/>
        </p:nvPicPr>
        <p:blipFill rotWithShape="1">
          <a:blip r:embed="rId3">
            <a:alphaModFix/>
          </a:blip>
          <a:srcRect b="0" l="0" r="0" t="0"/>
          <a:stretch/>
        </p:blipFill>
        <p:spPr>
          <a:xfrm>
            <a:off x="9432199" y="94268"/>
            <a:ext cx="271848" cy="271848"/>
          </a:xfrm>
          <a:prstGeom prst="rect">
            <a:avLst/>
          </a:prstGeom>
          <a:noFill/>
          <a:ln>
            <a:noFill/>
          </a:ln>
        </p:spPr>
      </p:pic>
      <p:pic>
        <p:nvPicPr>
          <p:cNvPr descr="Confused person with solid fill" id="526" name="Google Shape;526;p19"/>
          <p:cNvPicPr preferRelativeResize="0"/>
          <p:nvPr/>
        </p:nvPicPr>
        <p:blipFill rotWithShape="1">
          <a:blip r:embed="rId3">
            <a:alphaModFix/>
          </a:blip>
          <a:srcRect b="0" l="0" r="0" t="0"/>
          <a:stretch/>
        </p:blipFill>
        <p:spPr>
          <a:xfrm>
            <a:off x="9879208" y="94268"/>
            <a:ext cx="271848" cy="271848"/>
          </a:xfrm>
          <a:prstGeom prst="rect">
            <a:avLst/>
          </a:prstGeom>
          <a:noFill/>
          <a:ln>
            <a:noFill/>
          </a:ln>
        </p:spPr>
      </p:pic>
      <p:pic>
        <p:nvPicPr>
          <p:cNvPr descr="Confused person with solid fill" id="527" name="Google Shape;527;p19"/>
          <p:cNvPicPr preferRelativeResize="0"/>
          <p:nvPr/>
        </p:nvPicPr>
        <p:blipFill rotWithShape="1">
          <a:blip r:embed="rId3">
            <a:alphaModFix/>
          </a:blip>
          <a:srcRect b="0" l="0" r="0" t="0"/>
          <a:stretch/>
        </p:blipFill>
        <p:spPr>
          <a:xfrm>
            <a:off x="10250530" y="94268"/>
            <a:ext cx="271848" cy="271848"/>
          </a:xfrm>
          <a:prstGeom prst="rect">
            <a:avLst/>
          </a:prstGeom>
          <a:noFill/>
          <a:ln>
            <a:noFill/>
          </a:ln>
        </p:spPr>
      </p:pic>
      <p:pic>
        <p:nvPicPr>
          <p:cNvPr descr="Confused person with solid fill" id="528" name="Google Shape;528;p19"/>
          <p:cNvPicPr preferRelativeResize="0"/>
          <p:nvPr/>
        </p:nvPicPr>
        <p:blipFill rotWithShape="1">
          <a:blip r:embed="rId3">
            <a:alphaModFix/>
          </a:blip>
          <a:srcRect b="0" l="0" r="0" t="0"/>
          <a:stretch/>
        </p:blipFill>
        <p:spPr>
          <a:xfrm>
            <a:off x="10681537" y="94268"/>
            <a:ext cx="271848" cy="271848"/>
          </a:xfrm>
          <a:prstGeom prst="rect">
            <a:avLst/>
          </a:prstGeom>
          <a:noFill/>
          <a:ln>
            <a:noFill/>
          </a:ln>
        </p:spPr>
      </p:pic>
      <p:pic>
        <p:nvPicPr>
          <p:cNvPr descr="Confused person with solid fill" id="529" name="Google Shape;529;p19"/>
          <p:cNvPicPr preferRelativeResize="0"/>
          <p:nvPr/>
        </p:nvPicPr>
        <p:blipFill rotWithShape="1">
          <a:blip r:embed="rId3">
            <a:alphaModFix/>
          </a:blip>
          <a:srcRect b="0" l="0" r="0" t="0"/>
          <a:stretch/>
        </p:blipFill>
        <p:spPr>
          <a:xfrm>
            <a:off x="11058334" y="94268"/>
            <a:ext cx="271848" cy="271848"/>
          </a:xfrm>
          <a:prstGeom prst="rect">
            <a:avLst/>
          </a:prstGeom>
          <a:noFill/>
          <a:ln>
            <a:noFill/>
          </a:ln>
        </p:spPr>
      </p:pic>
      <p:pic>
        <p:nvPicPr>
          <p:cNvPr descr="Confused person with solid fill" id="530" name="Google Shape;530;p19"/>
          <p:cNvPicPr preferRelativeResize="0"/>
          <p:nvPr/>
        </p:nvPicPr>
        <p:blipFill rotWithShape="1">
          <a:blip r:embed="rId3">
            <a:alphaModFix/>
          </a:blip>
          <a:srcRect b="0" l="0" r="0" t="0"/>
          <a:stretch/>
        </p:blipFill>
        <p:spPr>
          <a:xfrm>
            <a:off x="11477465" y="94268"/>
            <a:ext cx="271848" cy="271848"/>
          </a:xfrm>
          <a:prstGeom prst="rect">
            <a:avLst/>
          </a:prstGeom>
          <a:noFill/>
          <a:ln>
            <a:noFill/>
          </a:ln>
        </p:spPr>
      </p:pic>
      <p:pic>
        <p:nvPicPr>
          <p:cNvPr descr="Confused person with solid fill" id="531" name="Google Shape;531;p19"/>
          <p:cNvPicPr preferRelativeResize="0"/>
          <p:nvPr/>
        </p:nvPicPr>
        <p:blipFill rotWithShape="1">
          <a:blip r:embed="rId3">
            <a:alphaModFix/>
          </a:blip>
          <a:srcRect b="0" l="0" r="0" t="0"/>
          <a:stretch/>
        </p:blipFill>
        <p:spPr>
          <a:xfrm>
            <a:off x="11866138" y="94268"/>
            <a:ext cx="271848" cy="271848"/>
          </a:xfrm>
          <a:prstGeom prst="rect">
            <a:avLst/>
          </a:prstGeom>
          <a:noFill/>
          <a:ln>
            <a:noFill/>
          </a:ln>
        </p:spPr>
      </p:pic>
      <p:pic>
        <p:nvPicPr>
          <p:cNvPr descr="Confused person with solid fill" id="532" name="Google Shape;532;p19"/>
          <p:cNvPicPr preferRelativeResize="0"/>
          <p:nvPr/>
        </p:nvPicPr>
        <p:blipFill rotWithShape="1">
          <a:blip r:embed="rId3">
            <a:alphaModFix/>
          </a:blip>
          <a:srcRect b="0" l="0" r="0" t="0"/>
          <a:stretch/>
        </p:blipFill>
        <p:spPr>
          <a:xfrm>
            <a:off x="4134997" y="94268"/>
            <a:ext cx="271848" cy="271848"/>
          </a:xfrm>
          <a:prstGeom prst="rect">
            <a:avLst/>
          </a:prstGeom>
          <a:noFill/>
          <a:ln>
            <a:noFill/>
          </a:ln>
        </p:spPr>
      </p:pic>
      <p:pic>
        <p:nvPicPr>
          <p:cNvPr descr="Confused person with solid fill" id="533" name="Google Shape;533;p19"/>
          <p:cNvPicPr preferRelativeResize="0"/>
          <p:nvPr/>
        </p:nvPicPr>
        <p:blipFill rotWithShape="1">
          <a:blip r:embed="rId3">
            <a:alphaModFix/>
          </a:blip>
          <a:srcRect b="0" l="0" r="0" t="0"/>
          <a:stretch/>
        </p:blipFill>
        <p:spPr>
          <a:xfrm>
            <a:off x="4536779" y="94268"/>
            <a:ext cx="271848" cy="271848"/>
          </a:xfrm>
          <a:prstGeom prst="rect">
            <a:avLst/>
          </a:prstGeom>
          <a:noFill/>
          <a:ln>
            <a:noFill/>
          </a:ln>
        </p:spPr>
      </p:pic>
      <p:pic>
        <p:nvPicPr>
          <p:cNvPr descr="Confused person with solid fill" id="534" name="Google Shape;534;p19"/>
          <p:cNvPicPr preferRelativeResize="0"/>
          <p:nvPr/>
        </p:nvPicPr>
        <p:blipFill rotWithShape="1">
          <a:blip r:embed="rId3">
            <a:alphaModFix/>
          </a:blip>
          <a:srcRect b="0" l="0" r="0" t="0"/>
          <a:stretch/>
        </p:blipFill>
        <p:spPr>
          <a:xfrm>
            <a:off x="4938561" y="94268"/>
            <a:ext cx="271848" cy="271848"/>
          </a:xfrm>
          <a:prstGeom prst="rect">
            <a:avLst/>
          </a:prstGeom>
          <a:noFill/>
          <a:ln>
            <a:noFill/>
          </a:ln>
        </p:spPr>
      </p:pic>
      <p:pic>
        <p:nvPicPr>
          <p:cNvPr descr="Confused person with solid fill" id="535" name="Google Shape;535;p19"/>
          <p:cNvPicPr preferRelativeResize="0"/>
          <p:nvPr/>
        </p:nvPicPr>
        <p:blipFill rotWithShape="1">
          <a:blip r:embed="rId3">
            <a:alphaModFix/>
          </a:blip>
          <a:srcRect b="0" l="0" r="0" t="0"/>
          <a:stretch/>
        </p:blipFill>
        <p:spPr>
          <a:xfrm>
            <a:off x="5348092" y="94268"/>
            <a:ext cx="271848" cy="271848"/>
          </a:xfrm>
          <a:prstGeom prst="rect">
            <a:avLst/>
          </a:prstGeom>
          <a:noFill/>
          <a:ln>
            <a:noFill/>
          </a:ln>
        </p:spPr>
      </p:pic>
      <p:pic>
        <p:nvPicPr>
          <p:cNvPr descr="Confused person with solid fill" id="536" name="Google Shape;536;p19"/>
          <p:cNvPicPr preferRelativeResize="0"/>
          <p:nvPr/>
        </p:nvPicPr>
        <p:blipFill rotWithShape="1">
          <a:blip r:embed="rId3">
            <a:alphaModFix/>
          </a:blip>
          <a:srcRect b="0" l="0" r="0" t="0"/>
          <a:stretch/>
        </p:blipFill>
        <p:spPr>
          <a:xfrm>
            <a:off x="5795101" y="94268"/>
            <a:ext cx="271848" cy="271848"/>
          </a:xfrm>
          <a:prstGeom prst="rect">
            <a:avLst/>
          </a:prstGeom>
          <a:noFill/>
          <a:ln>
            <a:noFill/>
          </a:ln>
        </p:spPr>
      </p:pic>
      <p:pic>
        <p:nvPicPr>
          <p:cNvPr descr="Confused person with solid fill" id="537" name="Google Shape;537;p19"/>
          <p:cNvPicPr preferRelativeResize="0"/>
          <p:nvPr/>
        </p:nvPicPr>
        <p:blipFill rotWithShape="1">
          <a:blip r:embed="rId3">
            <a:alphaModFix/>
          </a:blip>
          <a:srcRect b="0" l="0" r="0" t="0"/>
          <a:stretch/>
        </p:blipFill>
        <p:spPr>
          <a:xfrm>
            <a:off x="6166423" y="94268"/>
            <a:ext cx="271848" cy="271848"/>
          </a:xfrm>
          <a:prstGeom prst="rect">
            <a:avLst/>
          </a:prstGeom>
          <a:noFill/>
          <a:ln>
            <a:noFill/>
          </a:ln>
        </p:spPr>
      </p:pic>
      <p:pic>
        <p:nvPicPr>
          <p:cNvPr descr="Confused person with solid fill" id="538" name="Google Shape;538;p19"/>
          <p:cNvPicPr preferRelativeResize="0"/>
          <p:nvPr/>
        </p:nvPicPr>
        <p:blipFill rotWithShape="1">
          <a:blip r:embed="rId3">
            <a:alphaModFix/>
          </a:blip>
          <a:srcRect b="0" l="0" r="0" t="0"/>
          <a:stretch/>
        </p:blipFill>
        <p:spPr>
          <a:xfrm>
            <a:off x="6597430" y="94268"/>
            <a:ext cx="271848" cy="271848"/>
          </a:xfrm>
          <a:prstGeom prst="rect">
            <a:avLst/>
          </a:prstGeom>
          <a:noFill/>
          <a:ln>
            <a:noFill/>
          </a:ln>
        </p:spPr>
      </p:pic>
      <p:pic>
        <p:nvPicPr>
          <p:cNvPr descr="Confused person with solid fill" id="539" name="Google Shape;539;p19"/>
          <p:cNvPicPr preferRelativeResize="0"/>
          <p:nvPr/>
        </p:nvPicPr>
        <p:blipFill rotWithShape="1">
          <a:blip r:embed="rId3">
            <a:alphaModFix/>
          </a:blip>
          <a:srcRect b="0" l="0" r="0" t="0"/>
          <a:stretch/>
        </p:blipFill>
        <p:spPr>
          <a:xfrm>
            <a:off x="6974227" y="94268"/>
            <a:ext cx="271848" cy="271848"/>
          </a:xfrm>
          <a:prstGeom prst="rect">
            <a:avLst/>
          </a:prstGeom>
          <a:noFill/>
          <a:ln>
            <a:noFill/>
          </a:ln>
        </p:spPr>
      </p:pic>
      <p:pic>
        <p:nvPicPr>
          <p:cNvPr descr="Confused person with solid fill" id="540" name="Google Shape;540;p19"/>
          <p:cNvPicPr preferRelativeResize="0"/>
          <p:nvPr/>
        </p:nvPicPr>
        <p:blipFill rotWithShape="1">
          <a:blip r:embed="rId3">
            <a:alphaModFix/>
          </a:blip>
          <a:srcRect b="0" l="0" r="0" t="0"/>
          <a:stretch/>
        </p:blipFill>
        <p:spPr>
          <a:xfrm>
            <a:off x="7393358" y="94268"/>
            <a:ext cx="271848" cy="271848"/>
          </a:xfrm>
          <a:prstGeom prst="rect">
            <a:avLst/>
          </a:prstGeom>
          <a:noFill/>
          <a:ln>
            <a:noFill/>
          </a:ln>
        </p:spPr>
      </p:pic>
      <p:pic>
        <p:nvPicPr>
          <p:cNvPr descr="Confused person with solid fill" id="541" name="Google Shape;541;p19"/>
          <p:cNvPicPr preferRelativeResize="0"/>
          <p:nvPr/>
        </p:nvPicPr>
        <p:blipFill rotWithShape="1">
          <a:blip r:embed="rId3">
            <a:alphaModFix/>
          </a:blip>
          <a:srcRect b="0" l="0" r="0" t="0"/>
          <a:stretch/>
        </p:blipFill>
        <p:spPr>
          <a:xfrm>
            <a:off x="7782031" y="94268"/>
            <a:ext cx="271848" cy="271848"/>
          </a:xfrm>
          <a:prstGeom prst="rect">
            <a:avLst/>
          </a:prstGeom>
          <a:noFill/>
          <a:ln>
            <a:noFill/>
          </a:ln>
        </p:spPr>
      </p:pic>
      <p:pic>
        <p:nvPicPr>
          <p:cNvPr descr="Confused person with solid fill" id="542" name="Google Shape;542;p19"/>
          <p:cNvPicPr preferRelativeResize="0"/>
          <p:nvPr/>
        </p:nvPicPr>
        <p:blipFill rotWithShape="1">
          <a:blip r:embed="rId3">
            <a:alphaModFix/>
          </a:blip>
          <a:srcRect b="0" l="0" r="0" t="0"/>
          <a:stretch/>
        </p:blipFill>
        <p:spPr>
          <a:xfrm>
            <a:off x="0" y="94268"/>
            <a:ext cx="271848" cy="271848"/>
          </a:xfrm>
          <a:prstGeom prst="rect">
            <a:avLst/>
          </a:prstGeom>
          <a:noFill/>
          <a:ln>
            <a:noFill/>
          </a:ln>
        </p:spPr>
      </p:pic>
      <p:pic>
        <p:nvPicPr>
          <p:cNvPr descr="Confused person with solid fill" id="543" name="Google Shape;543;p19"/>
          <p:cNvPicPr preferRelativeResize="0"/>
          <p:nvPr/>
        </p:nvPicPr>
        <p:blipFill rotWithShape="1">
          <a:blip r:embed="rId3">
            <a:alphaModFix/>
          </a:blip>
          <a:srcRect b="0" l="0" r="0" t="0"/>
          <a:stretch/>
        </p:blipFill>
        <p:spPr>
          <a:xfrm>
            <a:off x="401782" y="94268"/>
            <a:ext cx="271848" cy="271848"/>
          </a:xfrm>
          <a:prstGeom prst="rect">
            <a:avLst/>
          </a:prstGeom>
          <a:noFill/>
          <a:ln>
            <a:noFill/>
          </a:ln>
        </p:spPr>
      </p:pic>
      <p:pic>
        <p:nvPicPr>
          <p:cNvPr descr="Confused person with solid fill" id="544" name="Google Shape;544;p19"/>
          <p:cNvPicPr preferRelativeResize="0"/>
          <p:nvPr/>
        </p:nvPicPr>
        <p:blipFill rotWithShape="1">
          <a:blip r:embed="rId3">
            <a:alphaModFix/>
          </a:blip>
          <a:srcRect b="0" l="0" r="0" t="0"/>
          <a:stretch/>
        </p:blipFill>
        <p:spPr>
          <a:xfrm>
            <a:off x="803564" y="94268"/>
            <a:ext cx="271848" cy="271848"/>
          </a:xfrm>
          <a:prstGeom prst="rect">
            <a:avLst/>
          </a:prstGeom>
          <a:noFill/>
          <a:ln>
            <a:noFill/>
          </a:ln>
        </p:spPr>
      </p:pic>
      <p:pic>
        <p:nvPicPr>
          <p:cNvPr descr="Confused person with solid fill" id="545" name="Google Shape;545;p19"/>
          <p:cNvPicPr preferRelativeResize="0"/>
          <p:nvPr/>
        </p:nvPicPr>
        <p:blipFill rotWithShape="1">
          <a:blip r:embed="rId3">
            <a:alphaModFix/>
          </a:blip>
          <a:srcRect b="0" l="0" r="0" t="0"/>
          <a:stretch/>
        </p:blipFill>
        <p:spPr>
          <a:xfrm>
            <a:off x="1213095" y="94268"/>
            <a:ext cx="271848" cy="271848"/>
          </a:xfrm>
          <a:prstGeom prst="rect">
            <a:avLst/>
          </a:prstGeom>
          <a:noFill/>
          <a:ln>
            <a:noFill/>
          </a:ln>
        </p:spPr>
      </p:pic>
      <p:pic>
        <p:nvPicPr>
          <p:cNvPr descr="Confused person with solid fill" id="546" name="Google Shape;546;p19"/>
          <p:cNvPicPr preferRelativeResize="0"/>
          <p:nvPr/>
        </p:nvPicPr>
        <p:blipFill rotWithShape="1">
          <a:blip r:embed="rId3">
            <a:alphaModFix/>
          </a:blip>
          <a:srcRect b="0" l="0" r="0" t="0"/>
          <a:stretch/>
        </p:blipFill>
        <p:spPr>
          <a:xfrm>
            <a:off x="1660104" y="94268"/>
            <a:ext cx="271848" cy="271848"/>
          </a:xfrm>
          <a:prstGeom prst="rect">
            <a:avLst/>
          </a:prstGeom>
          <a:noFill/>
          <a:ln>
            <a:noFill/>
          </a:ln>
        </p:spPr>
      </p:pic>
      <p:pic>
        <p:nvPicPr>
          <p:cNvPr descr="Confused person with solid fill" id="547" name="Google Shape;547;p19"/>
          <p:cNvPicPr preferRelativeResize="0"/>
          <p:nvPr/>
        </p:nvPicPr>
        <p:blipFill rotWithShape="1">
          <a:blip r:embed="rId3">
            <a:alphaModFix/>
          </a:blip>
          <a:srcRect b="0" l="0" r="0" t="0"/>
          <a:stretch/>
        </p:blipFill>
        <p:spPr>
          <a:xfrm>
            <a:off x="2031426" y="94268"/>
            <a:ext cx="271848" cy="271848"/>
          </a:xfrm>
          <a:prstGeom prst="rect">
            <a:avLst/>
          </a:prstGeom>
          <a:noFill/>
          <a:ln>
            <a:noFill/>
          </a:ln>
        </p:spPr>
      </p:pic>
      <p:pic>
        <p:nvPicPr>
          <p:cNvPr descr="Confused person with solid fill" id="548" name="Google Shape;548;p19"/>
          <p:cNvPicPr preferRelativeResize="0"/>
          <p:nvPr/>
        </p:nvPicPr>
        <p:blipFill rotWithShape="1">
          <a:blip r:embed="rId3">
            <a:alphaModFix/>
          </a:blip>
          <a:srcRect b="0" l="0" r="0" t="0"/>
          <a:stretch/>
        </p:blipFill>
        <p:spPr>
          <a:xfrm>
            <a:off x="2462433" y="94268"/>
            <a:ext cx="271848" cy="271848"/>
          </a:xfrm>
          <a:prstGeom prst="rect">
            <a:avLst/>
          </a:prstGeom>
          <a:noFill/>
          <a:ln>
            <a:noFill/>
          </a:ln>
        </p:spPr>
      </p:pic>
      <p:pic>
        <p:nvPicPr>
          <p:cNvPr descr="Confused person with solid fill" id="549" name="Google Shape;549;p19"/>
          <p:cNvPicPr preferRelativeResize="0"/>
          <p:nvPr/>
        </p:nvPicPr>
        <p:blipFill rotWithShape="1">
          <a:blip r:embed="rId3">
            <a:alphaModFix/>
          </a:blip>
          <a:srcRect b="0" l="0" r="0" t="0"/>
          <a:stretch/>
        </p:blipFill>
        <p:spPr>
          <a:xfrm>
            <a:off x="2839230" y="94268"/>
            <a:ext cx="271848" cy="271848"/>
          </a:xfrm>
          <a:prstGeom prst="rect">
            <a:avLst/>
          </a:prstGeom>
          <a:noFill/>
          <a:ln>
            <a:noFill/>
          </a:ln>
        </p:spPr>
      </p:pic>
      <p:pic>
        <p:nvPicPr>
          <p:cNvPr descr="Confused person with solid fill" id="550" name="Google Shape;550;p19"/>
          <p:cNvPicPr preferRelativeResize="0"/>
          <p:nvPr/>
        </p:nvPicPr>
        <p:blipFill rotWithShape="1">
          <a:blip r:embed="rId3">
            <a:alphaModFix/>
          </a:blip>
          <a:srcRect b="0" l="0" r="0" t="0"/>
          <a:stretch/>
        </p:blipFill>
        <p:spPr>
          <a:xfrm>
            <a:off x="3258361" y="94268"/>
            <a:ext cx="271848" cy="271848"/>
          </a:xfrm>
          <a:prstGeom prst="rect">
            <a:avLst/>
          </a:prstGeom>
          <a:noFill/>
          <a:ln>
            <a:noFill/>
          </a:ln>
        </p:spPr>
      </p:pic>
      <p:pic>
        <p:nvPicPr>
          <p:cNvPr descr="Confused person with solid fill" id="551" name="Google Shape;551;p19"/>
          <p:cNvPicPr preferRelativeResize="0"/>
          <p:nvPr/>
        </p:nvPicPr>
        <p:blipFill rotWithShape="1">
          <a:blip r:embed="rId3">
            <a:alphaModFix/>
          </a:blip>
          <a:srcRect b="0" l="0" r="0" t="0"/>
          <a:stretch/>
        </p:blipFill>
        <p:spPr>
          <a:xfrm>
            <a:off x="3647034" y="94268"/>
            <a:ext cx="271848" cy="271848"/>
          </a:xfrm>
          <a:prstGeom prst="rect">
            <a:avLst/>
          </a:prstGeom>
          <a:noFill/>
          <a:ln>
            <a:noFill/>
          </a:ln>
        </p:spPr>
      </p:pic>
      <p:sp>
        <p:nvSpPr>
          <p:cNvPr id="552" name="Google Shape;552;p19"/>
          <p:cNvSpPr txBox="1"/>
          <p:nvPr/>
        </p:nvSpPr>
        <p:spPr>
          <a:xfrm>
            <a:off x="838200" y="3139049"/>
            <a:ext cx="10515600" cy="942664"/>
          </a:xfrm>
          <a:prstGeom prst="rect">
            <a:avLst/>
          </a:prstGeom>
          <a:noFill/>
          <a:ln>
            <a:noFill/>
          </a:ln>
        </p:spPr>
        <p:txBody>
          <a:bodyPr anchorCtr="0" anchor="ctr" bIns="45700" lIns="91425" spcFirstLastPara="1" rIns="91425" wrap="square" tIns="45700">
            <a:normAutofit fontScale="92500"/>
          </a:bodyPr>
          <a:lstStyle/>
          <a:p>
            <a:pPr indent="0" lvl="0" marL="0" marR="0" rtl="0" algn="ctr">
              <a:lnSpc>
                <a:spcPct val="90000"/>
              </a:lnSpc>
              <a:spcBef>
                <a:spcPts val="0"/>
              </a:spcBef>
              <a:spcAft>
                <a:spcPts val="0"/>
              </a:spcAft>
              <a:buClr>
                <a:schemeClr val="dk1"/>
              </a:buClr>
              <a:buSzPct val="100000"/>
              <a:buFont typeface="Calibri"/>
              <a:buNone/>
            </a:pPr>
            <a:r>
              <a:rPr lang="en-US" sz="5200">
                <a:solidFill>
                  <a:schemeClr val="dk1"/>
                </a:solidFill>
                <a:latin typeface="Calibri"/>
                <a:ea typeface="Calibri"/>
                <a:cs typeface="Calibri"/>
                <a:sym typeface="Calibri"/>
              </a:rPr>
              <a:t>300 Math Teachers in your School District</a:t>
            </a:r>
            <a:endParaRPr/>
          </a:p>
        </p:txBody>
      </p:sp>
      <p:sp>
        <p:nvSpPr>
          <p:cNvPr id="553" name="Google Shape;553;p19"/>
          <p:cNvSpPr txBox="1"/>
          <p:nvPr/>
        </p:nvSpPr>
        <p:spPr>
          <a:xfrm>
            <a:off x="1110117" y="4160105"/>
            <a:ext cx="1012938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333333"/>
                </a:solidFill>
                <a:latin typeface="Georgia"/>
                <a:ea typeface="Georgia"/>
                <a:cs typeface="Georgia"/>
                <a:sym typeface="Georgia"/>
              </a:rPr>
              <a:t>“As shown in Fig. </a:t>
            </a:r>
            <a:r>
              <a:rPr b="0" i="0" lang="en-US" sz="1800" u="sng">
                <a:solidFill>
                  <a:srgbClr val="004B83"/>
                </a:solidFill>
                <a:latin typeface="Georgia"/>
                <a:ea typeface="Georgia"/>
                <a:cs typeface="Georgia"/>
                <a:sym typeface="Georgia"/>
                <a:hlinkClick r:id="rId4">
                  <a:extLst>
                    <a:ext uri="{A12FA001-AC4F-418D-AE19-62706E023703}">
                      <ahyp:hlinkClr val="tx"/>
                    </a:ext>
                  </a:extLst>
                </a:hlinkClick>
              </a:rPr>
              <a:t>2</a:t>
            </a:r>
            <a:r>
              <a:rPr b="0" i="0" lang="en-US" sz="1800">
                <a:solidFill>
                  <a:srgbClr val="333333"/>
                </a:solidFill>
                <a:latin typeface="Georgia"/>
                <a:ea typeface="Georgia"/>
                <a:cs typeface="Georgia"/>
                <a:sym typeface="Georgia"/>
              </a:rPr>
              <a:t>, </a:t>
            </a:r>
            <a:r>
              <a:rPr b="0" i="0" lang="en-US" sz="1800">
                <a:solidFill>
                  <a:srgbClr val="548135"/>
                </a:solidFill>
                <a:latin typeface="Georgia"/>
                <a:ea typeface="Georgia"/>
                <a:cs typeface="Georgia"/>
                <a:sym typeface="Georgia"/>
              </a:rPr>
              <a:t>45% of the sample provided a reasonable estimation for both operations, </a:t>
            </a:r>
            <a:r>
              <a:rPr b="0" i="0" lang="en-US" sz="1800">
                <a:solidFill>
                  <a:srgbClr val="333333"/>
                </a:solidFill>
                <a:latin typeface="Georgia"/>
                <a:ea typeface="Georgia"/>
                <a:cs typeface="Georgia"/>
                <a:sym typeface="Georgia"/>
              </a:rPr>
              <a:t>whereas </a:t>
            </a:r>
            <a:r>
              <a:rPr b="0" i="0" lang="en-US" sz="1800">
                <a:solidFill>
                  <a:srgbClr val="C00000"/>
                </a:solidFill>
                <a:latin typeface="Georgia"/>
                <a:ea typeface="Georgia"/>
                <a:cs typeface="Georgia"/>
                <a:sym typeface="Georgia"/>
              </a:rPr>
              <a:t>14.5% did not provide a reasonable estimation for either operation</a:t>
            </a:r>
            <a:r>
              <a:rPr b="0" i="0" lang="en-US" sz="1800">
                <a:solidFill>
                  <a:srgbClr val="333333"/>
                </a:solidFill>
                <a:latin typeface="Georgia"/>
                <a:ea typeface="Georgia"/>
                <a:cs typeface="Georgia"/>
                <a:sym typeface="Georgia"/>
              </a:rPr>
              <a:t>.”</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627743" y="886703"/>
            <a:ext cx="10474036" cy="2249205"/>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374151"/>
              </a:buClr>
              <a:buSzPts val="2800"/>
              <a:buFont typeface="Arial"/>
              <a:buNone/>
            </a:pPr>
            <a:r>
              <a:rPr b="1" i="0" lang="en-US" sz="2800" u="none" cap="none" strike="noStrike">
                <a:solidFill>
                  <a:srgbClr val="374151"/>
                </a:solidFill>
                <a:latin typeface="Arial"/>
                <a:ea typeface="Arial"/>
                <a:cs typeface="Arial"/>
                <a:sym typeface="Arial"/>
              </a:rPr>
              <a:t>Video A: Introduction to Data Visualization in Learning Analytics </a:t>
            </a:r>
            <a:endParaRPr b="0" i="0" sz="2800" u="none" cap="none" strike="noStrike">
              <a:solidFill>
                <a:srgbClr val="374151"/>
              </a:solidFill>
              <a:latin typeface="Arial"/>
              <a:ea typeface="Arial"/>
              <a:cs typeface="Arial"/>
              <a:sym typeface="Arial"/>
            </a:endParaRPr>
          </a:p>
          <a:p>
            <a:pPr indent="0" lvl="0" marL="0" marR="0" rtl="0" algn="l">
              <a:lnSpc>
                <a:spcPct val="120000"/>
              </a:lnSpc>
              <a:spcBef>
                <a:spcPts val="0"/>
              </a:spcBef>
              <a:spcAft>
                <a:spcPts val="0"/>
              </a:spcAft>
              <a:buClr>
                <a:srgbClr val="374151"/>
              </a:buClr>
              <a:buSzPts val="1800"/>
              <a:buFont typeface="Arial"/>
              <a:buNone/>
            </a:pPr>
            <a:r>
              <a:rPr b="1" i="0" lang="en-US" sz="1800" u="none" cap="none" strike="noStrike">
                <a:solidFill>
                  <a:srgbClr val="374151"/>
                </a:solidFill>
                <a:latin typeface="Arial"/>
                <a:ea typeface="Arial"/>
                <a:cs typeface="Arial"/>
                <a:sym typeface="Arial"/>
              </a:rPr>
              <a:t>Objective:</a:t>
            </a:r>
            <a:r>
              <a:rPr b="0" i="0" lang="en-US" sz="1800" u="none" cap="none" strike="noStrike">
                <a:solidFill>
                  <a:srgbClr val="374151"/>
                </a:solidFill>
                <a:latin typeface="Arial"/>
                <a:ea typeface="Arial"/>
                <a:cs typeface="Arial"/>
                <a:sym typeface="Arial"/>
              </a:rPr>
              <a:t> What we will cover in this section and what resources are available</a:t>
            </a:r>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u="none" cap="none" strike="noStrike">
                <a:solidFill>
                  <a:srgbClr val="374151"/>
                </a:solidFill>
                <a:latin typeface="Arial"/>
                <a:ea typeface="Arial"/>
                <a:cs typeface="Arial"/>
                <a:sym typeface="Arial"/>
              </a:rPr>
              <a:t> Who needs data visualizations?</a:t>
            </a:r>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u="none" cap="none" strike="noStrike">
                <a:solidFill>
                  <a:srgbClr val="374151"/>
                </a:solidFill>
                <a:latin typeface="Arial"/>
                <a:ea typeface="Arial"/>
                <a:cs typeface="Arial"/>
                <a:sym typeface="Arial"/>
              </a:rPr>
              <a:t> What do we need to know to make effective data visualizations?</a:t>
            </a:r>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u="none" cap="none" strike="noStrike">
                <a:solidFill>
                  <a:srgbClr val="374151"/>
                </a:solidFill>
                <a:latin typeface="Arial"/>
                <a:ea typeface="Arial"/>
                <a:cs typeface="Arial"/>
                <a:sym typeface="Arial"/>
              </a:rPr>
              <a:t> What’s in our Additional Resources page?</a:t>
            </a:r>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u="none" cap="none" strike="noStrike">
                <a:solidFill>
                  <a:srgbClr val="374151"/>
                </a:solidFill>
                <a:latin typeface="Arial"/>
                <a:ea typeface="Arial"/>
                <a:cs typeface="Arial"/>
                <a:sym typeface="Arial"/>
              </a:rPr>
              <a:t> What will we cover in this section of the course?</a:t>
            </a:r>
            <a:endParaRPr b="0" i="0" sz="1800" u="none" cap="none" strike="noStrike">
              <a:solidFill>
                <a:srgbClr val="37415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descr="Confused person with solid fill" id="558" name="Google Shape;558;p20"/>
          <p:cNvPicPr preferRelativeResize="0"/>
          <p:nvPr/>
        </p:nvPicPr>
        <p:blipFill rotWithShape="1">
          <a:blip r:embed="rId3">
            <a:alphaModFix/>
          </a:blip>
          <a:srcRect b="0" l="0" r="0" t="0"/>
          <a:stretch/>
        </p:blipFill>
        <p:spPr>
          <a:xfrm>
            <a:off x="642938" y="711200"/>
            <a:ext cx="2120900" cy="2120900"/>
          </a:xfrm>
          <a:prstGeom prst="rect">
            <a:avLst/>
          </a:prstGeom>
          <a:noFill/>
          <a:ln>
            <a:noFill/>
          </a:ln>
        </p:spPr>
      </p:pic>
      <p:pic>
        <p:nvPicPr>
          <p:cNvPr descr="Confused person with solid fill" id="559" name="Google Shape;559;p20"/>
          <p:cNvPicPr preferRelativeResize="0"/>
          <p:nvPr/>
        </p:nvPicPr>
        <p:blipFill rotWithShape="1">
          <a:blip r:embed="rId3">
            <a:alphaModFix/>
          </a:blip>
          <a:srcRect b="0" l="0" r="0" t="0"/>
          <a:stretch/>
        </p:blipFill>
        <p:spPr>
          <a:xfrm>
            <a:off x="642938" y="2906713"/>
            <a:ext cx="2120900" cy="2120900"/>
          </a:xfrm>
          <a:prstGeom prst="rect">
            <a:avLst/>
          </a:prstGeom>
          <a:noFill/>
          <a:ln>
            <a:noFill/>
          </a:ln>
        </p:spPr>
      </p:pic>
      <p:pic>
        <p:nvPicPr>
          <p:cNvPr descr="Confused person with solid fill" id="560" name="Google Shape;560;p20"/>
          <p:cNvPicPr preferRelativeResize="0"/>
          <p:nvPr/>
        </p:nvPicPr>
        <p:blipFill rotWithShape="1">
          <a:blip r:embed="rId3">
            <a:alphaModFix/>
          </a:blip>
          <a:srcRect b="0" l="0" r="0" t="0"/>
          <a:stretch/>
        </p:blipFill>
        <p:spPr>
          <a:xfrm>
            <a:off x="2840038" y="711200"/>
            <a:ext cx="2120900" cy="2120900"/>
          </a:xfrm>
          <a:prstGeom prst="rect">
            <a:avLst/>
          </a:prstGeom>
          <a:noFill/>
          <a:ln>
            <a:noFill/>
          </a:ln>
        </p:spPr>
      </p:pic>
      <p:pic>
        <p:nvPicPr>
          <p:cNvPr descr="Confused person with solid fill" id="561" name="Google Shape;561;p20"/>
          <p:cNvPicPr preferRelativeResize="0"/>
          <p:nvPr/>
        </p:nvPicPr>
        <p:blipFill rotWithShape="1">
          <a:blip r:embed="rId3">
            <a:alphaModFix/>
          </a:blip>
          <a:srcRect b="0" l="0" r="0" t="0"/>
          <a:stretch/>
        </p:blipFill>
        <p:spPr>
          <a:xfrm>
            <a:off x="2840038" y="2906713"/>
            <a:ext cx="2120900" cy="2120900"/>
          </a:xfrm>
          <a:prstGeom prst="rect">
            <a:avLst/>
          </a:prstGeom>
          <a:noFill/>
          <a:ln>
            <a:noFill/>
          </a:ln>
        </p:spPr>
      </p:pic>
      <p:pic>
        <p:nvPicPr>
          <p:cNvPr descr="Confused person with solid fill" id="562" name="Google Shape;562;p20"/>
          <p:cNvPicPr preferRelativeResize="0"/>
          <p:nvPr/>
        </p:nvPicPr>
        <p:blipFill rotWithShape="1">
          <a:blip r:embed="rId3">
            <a:alphaModFix/>
          </a:blip>
          <a:srcRect b="0" l="0" r="0" t="0"/>
          <a:stretch/>
        </p:blipFill>
        <p:spPr>
          <a:xfrm>
            <a:off x="5035550" y="711200"/>
            <a:ext cx="2120900" cy="2120900"/>
          </a:xfrm>
          <a:prstGeom prst="rect">
            <a:avLst/>
          </a:prstGeom>
          <a:noFill/>
          <a:ln>
            <a:noFill/>
          </a:ln>
        </p:spPr>
      </p:pic>
      <p:pic>
        <p:nvPicPr>
          <p:cNvPr descr="Confused person with solid fill" id="563" name="Google Shape;563;p20"/>
          <p:cNvPicPr preferRelativeResize="0"/>
          <p:nvPr/>
        </p:nvPicPr>
        <p:blipFill rotWithShape="1">
          <a:blip r:embed="rId3">
            <a:alphaModFix/>
          </a:blip>
          <a:srcRect b="0" l="0" r="0" t="0"/>
          <a:stretch/>
        </p:blipFill>
        <p:spPr>
          <a:xfrm>
            <a:off x="5035550" y="2906713"/>
            <a:ext cx="2120900" cy="2120900"/>
          </a:xfrm>
          <a:prstGeom prst="rect">
            <a:avLst/>
          </a:prstGeom>
          <a:noFill/>
          <a:ln>
            <a:noFill/>
          </a:ln>
        </p:spPr>
      </p:pic>
      <p:pic>
        <p:nvPicPr>
          <p:cNvPr descr="Confused person with solid fill" id="564" name="Google Shape;564;p20"/>
          <p:cNvPicPr preferRelativeResize="0"/>
          <p:nvPr/>
        </p:nvPicPr>
        <p:blipFill rotWithShape="1">
          <a:blip r:embed="rId3">
            <a:alphaModFix/>
          </a:blip>
          <a:srcRect b="0" l="0" r="0" t="0"/>
          <a:stretch/>
        </p:blipFill>
        <p:spPr>
          <a:xfrm>
            <a:off x="7231063" y="711200"/>
            <a:ext cx="2120900" cy="2120900"/>
          </a:xfrm>
          <a:prstGeom prst="rect">
            <a:avLst/>
          </a:prstGeom>
          <a:noFill/>
          <a:ln>
            <a:noFill/>
          </a:ln>
        </p:spPr>
      </p:pic>
      <p:pic>
        <p:nvPicPr>
          <p:cNvPr descr="Confused person with solid fill" id="565" name="Google Shape;565;p20"/>
          <p:cNvPicPr preferRelativeResize="0"/>
          <p:nvPr/>
        </p:nvPicPr>
        <p:blipFill rotWithShape="1">
          <a:blip r:embed="rId4">
            <a:alphaModFix/>
          </a:blip>
          <a:srcRect b="0" l="0" r="0" t="0"/>
          <a:stretch/>
        </p:blipFill>
        <p:spPr>
          <a:xfrm>
            <a:off x="7231063" y="2906713"/>
            <a:ext cx="2120900" cy="2120900"/>
          </a:xfrm>
          <a:prstGeom prst="rect">
            <a:avLst/>
          </a:prstGeom>
          <a:noFill/>
          <a:ln>
            <a:noFill/>
          </a:ln>
        </p:spPr>
      </p:pic>
      <p:pic>
        <p:nvPicPr>
          <p:cNvPr descr="Confused person with solid fill" id="566" name="Google Shape;566;p20"/>
          <p:cNvPicPr preferRelativeResize="0"/>
          <p:nvPr/>
        </p:nvPicPr>
        <p:blipFill rotWithShape="1">
          <a:blip r:embed="rId3">
            <a:alphaModFix/>
          </a:blip>
          <a:srcRect b="0" l="0" r="0" t="0"/>
          <a:stretch/>
        </p:blipFill>
        <p:spPr>
          <a:xfrm>
            <a:off x="9426575" y="711200"/>
            <a:ext cx="2120900" cy="2120900"/>
          </a:xfrm>
          <a:prstGeom prst="rect">
            <a:avLst/>
          </a:prstGeom>
          <a:noFill/>
          <a:ln>
            <a:noFill/>
          </a:ln>
        </p:spPr>
      </p:pic>
      <p:pic>
        <p:nvPicPr>
          <p:cNvPr descr="Confused person with solid fill" id="567" name="Google Shape;567;p20"/>
          <p:cNvPicPr preferRelativeResize="0"/>
          <p:nvPr/>
        </p:nvPicPr>
        <p:blipFill rotWithShape="1">
          <a:blip r:embed="rId4">
            <a:alphaModFix/>
          </a:blip>
          <a:srcRect b="0" l="0" r="0" t="0"/>
          <a:stretch/>
        </p:blipFill>
        <p:spPr>
          <a:xfrm>
            <a:off x="9426575" y="2906713"/>
            <a:ext cx="2120900" cy="2120900"/>
          </a:xfrm>
          <a:prstGeom prst="rect">
            <a:avLst/>
          </a:prstGeom>
          <a:noFill/>
          <a:ln>
            <a:noFill/>
          </a:ln>
        </p:spPr>
      </p:pic>
      <p:sp>
        <p:nvSpPr>
          <p:cNvPr id="568" name="Google Shape;568;p20"/>
          <p:cNvSpPr txBox="1"/>
          <p:nvPr>
            <p:ph type="title"/>
          </p:nvPr>
        </p:nvSpPr>
        <p:spPr>
          <a:xfrm>
            <a:off x="263471" y="5358141"/>
            <a:ext cx="11670224" cy="94266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US" sz="5200">
                <a:solidFill>
                  <a:schemeClr val="dk1"/>
                </a:solidFill>
                <a:latin typeface="Calibri"/>
                <a:ea typeface="Calibri"/>
                <a:cs typeface="Calibri"/>
                <a:sym typeface="Calibri"/>
              </a:rPr>
              <a:t>Ten Math Teachers in your School/Small Town</a:t>
            </a:r>
            <a:endParaRPr/>
          </a:p>
        </p:txBody>
      </p:sp>
      <p:pic>
        <p:nvPicPr>
          <p:cNvPr descr="Confused person with solid fill" id="569" name="Google Shape;569;p20"/>
          <p:cNvPicPr preferRelativeResize="0"/>
          <p:nvPr/>
        </p:nvPicPr>
        <p:blipFill rotWithShape="1">
          <a:blip r:embed="rId4">
            <a:alphaModFix/>
          </a:blip>
          <a:srcRect b="-7185" l="59402" r="-7256" t="7186"/>
          <a:stretch/>
        </p:blipFill>
        <p:spPr>
          <a:xfrm>
            <a:off x="6293922" y="3059113"/>
            <a:ext cx="1014928" cy="21209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1"/>
          <p:cNvSpPr txBox="1"/>
          <p:nvPr/>
        </p:nvSpPr>
        <p:spPr>
          <a:xfrm>
            <a:off x="709685" y="1496291"/>
            <a:ext cx="10795378"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333333"/>
                </a:solidFill>
                <a:latin typeface="Calibri"/>
                <a:ea typeface="Calibri"/>
                <a:cs typeface="Calibri"/>
                <a:sym typeface="Calibri"/>
              </a:rPr>
              <a:t>Three researchers in a pilot study coded the phenomenon as either present (Y), absent (N), or ambiguous (?).  The resulting data showed 60% of codes were in full (3/3) or partial (2/3) agreement.</a:t>
            </a:r>
            <a:endParaRPr/>
          </a:p>
          <a:p>
            <a:pPr indent="0" lvl="0" marL="0" marR="0" rtl="0" algn="l">
              <a:spcBef>
                <a:spcPts val="0"/>
              </a:spcBef>
              <a:spcAft>
                <a:spcPts val="0"/>
              </a:spcAft>
              <a:buNone/>
            </a:pPr>
            <a:r>
              <a:t/>
            </a:r>
            <a:endParaRPr sz="3200">
              <a:solidFill>
                <a:srgbClr val="333333"/>
              </a:solidFill>
              <a:latin typeface="Calibri"/>
              <a:ea typeface="Calibri"/>
              <a:cs typeface="Calibri"/>
              <a:sym typeface="Calibri"/>
            </a:endParaRPr>
          </a:p>
          <a:p>
            <a:pPr indent="0" lvl="0" marL="0" marR="0" rtl="0" algn="l">
              <a:spcBef>
                <a:spcPts val="0"/>
              </a:spcBef>
              <a:spcAft>
                <a:spcPts val="0"/>
              </a:spcAft>
              <a:buNone/>
            </a:pPr>
            <a:r>
              <a:rPr lang="en-US" sz="3200">
                <a:solidFill>
                  <a:srgbClr val="333333"/>
                </a:solidFill>
                <a:latin typeface="Calibri"/>
                <a:ea typeface="Calibri"/>
                <a:cs typeface="Calibri"/>
                <a:sym typeface="Calibri"/>
              </a:rPr>
              <a:t>A senior researcher in the field thought this level agreement was good because 60% &gt; 50%.</a:t>
            </a:r>
            <a:endParaRPr sz="3200">
              <a:solidFill>
                <a:schemeClr val="dk1"/>
              </a:solidFill>
              <a:latin typeface="Calibri"/>
              <a:ea typeface="Calibri"/>
              <a:cs typeface="Calibri"/>
              <a:sym typeface="Calibri"/>
            </a:endParaRPr>
          </a:p>
        </p:txBody>
      </p:sp>
      <p:sp>
        <p:nvSpPr>
          <p:cNvPr id="575" name="Google Shape;575;p21"/>
          <p:cNvSpPr txBox="1"/>
          <p:nvPr/>
        </p:nvSpPr>
        <p:spPr>
          <a:xfrm>
            <a:off x="155893" y="6211669"/>
            <a:ext cx="118802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22222"/>
                </a:solidFill>
                <a:latin typeface="Arial"/>
                <a:ea typeface="Arial"/>
                <a:cs typeface="Arial"/>
                <a:sym typeface="Arial"/>
              </a:rPr>
              <a:t>Ocumpaugh</a:t>
            </a:r>
            <a:r>
              <a:rPr lang="en-US" sz="1800">
                <a:solidFill>
                  <a:srgbClr val="222222"/>
                </a:solidFill>
                <a:latin typeface="Arial"/>
                <a:ea typeface="Arial"/>
                <a:cs typeface="Arial"/>
                <a:sym typeface="Arial"/>
              </a:rPr>
              <a:t>, </a:t>
            </a:r>
            <a:r>
              <a:rPr b="0" i="0" lang="en-US" sz="1800">
                <a:solidFill>
                  <a:srgbClr val="222222"/>
                </a:solidFill>
                <a:latin typeface="Arial"/>
                <a:ea typeface="Arial"/>
                <a:cs typeface="Arial"/>
                <a:sym typeface="Arial"/>
              </a:rPr>
              <a:t>personal experience.</a:t>
            </a:r>
            <a:endParaRPr sz="1800">
              <a:solidFill>
                <a:schemeClr val="dk1"/>
              </a:solidFill>
              <a:latin typeface="Calibri"/>
              <a:ea typeface="Calibri"/>
              <a:cs typeface="Calibri"/>
              <a:sym typeface="Calibri"/>
            </a:endParaRPr>
          </a:p>
        </p:txBody>
      </p:sp>
      <p:sp>
        <p:nvSpPr>
          <p:cNvPr id="576" name="Google Shape;576;p21"/>
          <p:cNvSpPr txBox="1"/>
          <p:nvPr/>
        </p:nvSpPr>
        <p:spPr>
          <a:xfrm>
            <a:off x="1" y="413695"/>
            <a:ext cx="1219199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Calibri"/>
                <a:ea typeface="Calibri"/>
                <a:cs typeface="Calibri"/>
                <a:sym typeface="Calibri"/>
              </a:rPr>
              <a:t>Researchers’ Ability to Estimate Problems with Fractions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22"/>
          <p:cNvSpPr/>
          <p:nvPr/>
        </p:nvSpPr>
        <p:spPr>
          <a:xfrm>
            <a:off x="569960" y="67183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82" name="Google Shape;582;p22"/>
          <p:cNvSpPr/>
          <p:nvPr/>
        </p:nvSpPr>
        <p:spPr>
          <a:xfrm>
            <a:off x="1224865" y="67183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83" name="Google Shape;583;p22"/>
          <p:cNvSpPr/>
          <p:nvPr/>
        </p:nvSpPr>
        <p:spPr>
          <a:xfrm>
            <a:off x="1879770" y="67183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84" name="Google Shape;584;p22"/>
          <p:cNvSpPr/>
          <p:nvPr/>
        </p:nvSpPr>
        <p:spPr>
          <a:xfrm>
            <a:off x="569960" y="1244878"/>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85" name="Google Shape;585;p22"/>
          <p:cNvSpPr/>
          <p:nvPr/>
        </p:nvSpPr>
        <p:spPr>
          <a:xfrm>
            <a:off x="1224865" y="1244878"/>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86" name="Google Shape;586;p22"/>
          <p:cNvSpPr/>
          <p:nvPr/>
        </p:nvSpPr>
        <p:spPr>
          <a:xfrm>
            <a:off x="1879770" y="1244878"/>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87" name="Google Shape;587;p22"/>
          <p:cNvSpPr/>
          <p:nvPr/>
        </p:nvSpPr>
        <p:spPr>
          <a:xfrm>
            <a:off x="569960" y="183156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88" name="Google Shape;588;p22"/>
          <p:cNvSpPr/>
          <p:nvPr/>
        </p:nvSpPr>
        <p:spPr>
          <a:xfrm>
            <a:off x="1224865" y="183156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89" name="Google Shape;589;p22"/>
          <p:cNvSpPr/>
          <p:nvPr/>
        </p:nvSpPr>
        <p:spPr>
          <a:xfrm>
            <a:off x="1879770" y="183156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90" name="Google Shape;590;p22"/>
          <p:cNvSpPr/>
          <p:nvPr/>
        </p:nvSpPr>
        <p:spPr>
          <a:xfrm>
            <a:off x="569960" y="239778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91" name="Google Shape;591;p22"/>
          <p:cNvSpPr/>
          <p:nvPr/>
        </p:nvSpPr>
        <p:spPr>
          <a:xfrm>
            <a:off x="1224865" y="239778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92" name="Google Shape;592;p22"/>
          <p:cNvSpPr/>
          <p:nvPr/>
        </p:nvSpPr>
        <p:spPr>
          <a:xfrm>
            <a:off x="1879770" y="239778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93" name="Google Shape;593;p22"/>
          <p:cNvSpPr/>
          <p:nvPr/>
        </p:nvSpPr>
        <p:spPr>
          <a:xfrm>
            <a:off x="569960" y="2977647"/>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94" name="Google Shape;594;p22"/>
          <p:cNvSpPr/>
          <p:nvPr/>
        </p:nvSpPr>
        <p:spPr>
          <a:xfrm>
            <a:off x="1224865" y="297764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95" name="Google Shape;595;p22"/>
          <p:cNvSpPr/>
          <p:nvPr/>
        </p:nvSpPr>
        <p:spPr>
          <a:xfrm>
            <a:off x="1879770" y="297764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96" name="Google Shape;596;p22"/>
          <p:cNvSpPr/>
          <p:nvPr/>
        </p:nvSpPr>
        <p:spPr>
          <a:xfrm>
            <a:off x="569960" y="355751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97" name="Google Shape;597;p22"/>
          <p:cNvSpPr/>
          <p:nvPr/>
        </p:nvSpPr>
        <p:spPr>
          <a:xfrm>
            <a:off x="1224865" y="355751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598" name="Google Shape;598;p22"/>
          <p:cNvSpPr/>
          <p:nvPr/>
        </p:nvSpPr>
        <p:spPr>
          <a:xfrm>
            <a:off x="1879770" y="3557511"/>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599" name="Google Shape;599;p22"/>
          <p:cNvSpPr/>
          <p:nvPr/>
        </p:nvSpPr>
        <p:spPr>
          <a:xfrm>
            <a:off x="569960" y="41578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00" name="Google Shape;600;p22"/>
          <p:cNvSpPr/>
          <p:nvPr/>
        </p:nvSpPr>
        <p:spPr>
          <a:xfrm>
            <a:off x="1224865" y="415784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01" name="Google Shape;601;p22"/>
          <p:cNvSpPr/>
          <p:nvPr/>
        </p:nvSpPr>
        <p:spPr>
          <a:xfrm>
            <a:off x="1879770" y="41578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02" name="Google Shape;602;p22"/>
          <p:cNvSpPr/>
          <p:nvPr/>
        </p:nvSpPr>
        <p:spPr>
          <a:xfrm>
            <a:off x="569960" y="474452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03" name="Google Shape;603;p22"/>
          <p:cNvSpPr/>
          <p:nvPr/>
        </p:nvSpPr>
        <p:spPr>
          <a:xfrm>
            <a:off x="1224865" y="4744526"/>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04" name="Google Shape;604;p22"/>
          <p:cNvSpPr/>
          <p:nvPr/>
        </p:nvSpPr>
        <p:spPr>
          <a:xfrm>
            <a:off x="1879770" y="474452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05" name="Google Shape;605;p22"/>
          <p:cNvSpPr/>
          <p:nvPr/>
        </p:nvSpPr>
        <p:spPr>
          <a:xfrm>
            <a:off x="569960" y="5347067"/>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06" name="Google Shape;606;p22"/>
          <p:cNvSpPr/>
          <p:nvPr/>
        </p:nvSpPr>
        <p:spPr>
          <a:xfrm>
            <a:off x="1224865" y="5347067"/>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07" name="Google Shape;607;p22"/>
          <p:cNvSpPr/>
          <p:nvPr/>
        </p:nvSpPr>
        <p:spPr>
          <a:xfrm>
            <a:off x="1879770" y="5347067"/>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08" name="Google Shape;608;p22"/>
          <p:cNvSpPr/>
          <p:nvPr/>
        </p:nvSpPr>
        <p:spPr>
          <a:xfrm>
            <a:off x="2930862" y="69572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09" name="Google Shape;609;p22"/>
          <p:cNvSpPr/>
          <p:nvPr/>
        </p:nvSpPr>
        <p:spPr>
          <a:xfrm>
            <a:off x="3585767" y="69572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10" name="Google Shape;610;p22"/>
          <p:cNvSpPr/>
          <p:nvPr/>
        </p:nvSpPr>
        <p:spPr>
          <a:xfrm>
            <a:off x="4240672" y="69572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11" name="Google Shape;611;p22"/>
          <p:cNvSpPr/>
          <p:nvPr/>
        </p:nvSpPr>
        <p:spPr>
          <a:xfrm>
            <a:off x="2930862" y="128240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12" name="Google Shape;612;p22"/>
          <p:cNvSpPr/>
          <p:nvPr/>
        </p:nvSpPr>
        <p:spPr>
          <a:xfrm>
            <a:off x="3585767" y="128240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13" name="Google Shape;613;p22"/>
          <p:cNvSpPr/>
          <p:nvPr/>
        </p:nvSpPr>
        <p:spPr>
          <a:xfrm>
            <a:off x="4240672" y="128240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14" name="Google Shape;614;p22"/>
          <p:cNvSpPr/>
          <p:nvPr/>
        </p:nvSpPr>
        <p:spPr>
          <a:xfrm>
            <a:off x="2930862" y="184862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15" name="Google Shape;615;p22"/>
          <p:cNvSpPr/>
          <p:nvPr/>
        </p:nvSpPr>
        <p:spPr>
          <a:xfrm>
            <a:off x="3585767" y="184862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16" name="Google Shape;616;p22"/>
          <p:cNvSpPr/>
          <p:nvPr/>
        </p:nvSpPr>
        <p:spPr>
          <a:xfrm>
            <a:off x="4240672" y="184862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17" name="Google Shape;617;p22"/>
          <p:cNvSpPr/>
          <p:nvPr/>
        </p:nvSpPr>
        <p:spPr>
          <a:xfrm>
            <a:off x="2930862" y="2428489"/>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18" name="Google Shape;618;p22"/>
          <p:cNvSpPr/>
          <p:nvPr/>
        </p:nvSpPr>
        <p:spPr>
          <a:xfrm>
            <a:off x="3585767" y="2428489"/>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19" name="Google Shape;619;p22"/>
          <p:cNvSpPr/>
          <p:nvPr/>
        </p:nvSpPr>
        <p:spPr>
          <a:xfrm>
            <a:off x="4240672" y="2428489"/>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20" name="Google Shape;620;p22"/>
          <p:cNvSpPr/>
          <p:nvPr/>
        </p:nvSpPr>
        <p:spPr>
          <a:xfrm>
            <a:off x="2930862" y="30083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21" name="Google Shape;621;p22"/>
          <p:cNvSpPr/>
          <p:nvPr/>
        </p:nvSpPr>
        <p:spPr>
          <a:xfrm>
            <a:off x="3585767" y="300835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22" name="Google Shape;622;p22"/>
          <p:cNvSpPr/>
          <p:nvPr/>
        </p:nvSpPr>
        <p:spPr>
          <a:xfrm>
            <a:off x="4240672" y="30083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23" name="Google Shape;623;p22"/>
          <p:cNvSpPr/>
          <p:nvPr/>
        </p:nvSpPr>
        <p:spPr>
          <a:xfrm>
            <a:off x="2930862" y="3608682"/>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24" name="Google Shape;624;p22"/>
          <p:cNvSpPr/>
          <p:nvPr/>
        </p:nvSpPr>
        <p:spPr>
          <a:xfrm>
            <a:off x="3585767" y="3608682"/>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25" name="Google Shape;625;p22"/>
          <p:cNvSpPr/>
          <p:nvPr/>
        </p:nvSpPr>
        <p:spPr>
          <a:xfrm>
            <a:off x="4240672" y="3608682"/>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26" name="Google Shape;626;p22"/>
          <p:cNvSpPr/>
          <p:nvPr/>
        </p:nvSpPr>
        <p:spPr>
          <a:xfrm>
            <a:off x="2930862" y="4195368"/>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27" name="Google Shape;627;p22"/>
          <p:cNvSpPr/>
          <p:nvPr/>
        </p:nvSpPr>
        <p:spPr>
          <a:xfrm>
            <a:off x="3561665" y="4195368"/>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28" name="Google Shape;628;p22"/>
          <p:cNvSpPr/>
          <p:nvPr/>
        </p:nvSpPr>
        <p:spPr>
          <a:xfrm>
            <a:off x="4216570" y="4195368"/>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29" name="Google Shape;629;p22"/>
          <p:cNvSpPr/>
          <p:nvPr/>
        </p:nvSpPr>
        <p:spPr>
          <a:xfrm>
            <a:off x="2930862" y="47820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30" name="Google Shape;630;p22"/>
          <p:cNvSpPr/>
          <p:nvPr/>
        </p:nvSpPr>
        <p:spPr>
          <a:xfrm>
            <a:off x="3585767" y="47820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31" name="Google Shape;631;p22"/>
          <p:cNvSpPr/>
          <p:nvPr/>
        </p:nvSpPr>
        <p:spPr>
          <a:xfrm>
            <a:off x="4240672" y="47820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32" name="Google Shape;632;p22"/>
          <p:cNvSpPr/>
          <p:nvPr/>
        </p:nvSpPr>
        <p:spPr>
          <a:xfrm>
            <a:off x="2930862" y="535509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33" name="Google Shape;633;p22"/>
          <p:cNvSpPr/>
          <p:nvPr/>
        </p:nvSpPr>
        <p:spPr>
          <a:xfrm>
            <a:off x="3585767" y="535509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34" name="Google Shape;634;p22"/>
          <p:cNvSpPr/>
          <p:nvPr/>
        </p:nvSpPr>
        <p:spPr>
          <a:xfrm>
            <a:off x="4240672" y="535509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35" name="Google Shape;635;p22"/>
          <p:cNvSpPr/>
          <p:nvPr/>
        </p:nvSpPr>
        <p:spPr>
          <a:xfrm>
            <a:off x="5241227" y="69073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36" name="Google Shape;636;p22"/>
          <p:cNvSpPr/>
          <p:nvPr/>
        </p:nvSpPr>
        <p:spPr>
          <a:xfrm>
            <a:off x="5896132" y="69073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37" name="Google Shape;637;p22"/>
          <p:cNvSpPr/>
          <p:nvPr/>
        </p:nvSpPr>
        <p:spPr>
          <a:xfrm>
            <a:off x="6551037" y="69073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38" name="Google Shape;638;p22"/>
          <p:cNvSpPr/>
          <p:nvPr/>
        </p:nvSpPr>
        <p:spPr>
          <a:xfrm>
            <a:off x="5241227" y="12569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39" name="Google Shape;639;p22"/>
          <p:cNvSpPr/>
          <p:nvPr/>
        </p:nvSpPr>
        <p:spPr>
          <a:xfrm>
            <a:off x="5896132" y="12569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40" name="Google Shape;640;p22"/>
          <p:cNvSpPr/>
          <p:nvPr/>
        </p:nvSpPr>
        <p:spPr>
          <a:xfrm>
            <a:off x="6551037" y="12569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41" name="Google Shape;641;p22"/>
          <p:cNvSpPr/>
          <p:nvPr/>
        </p:nvSpPr>
        <p:spPr>
          <a:xfrm>
            <a:off x="5241227" y="183681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42" name="Google Shape;642;p22"/>
          <p:cNvSpPr/>
          <p:nvPr/>
        </p:nvSpPr>
        <p:spPr>
          <a:xfrm>
            <a:off x="5896132" y="1836817"/>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43" name="Google Shape;643;p22"/>
          <p:cNvSpPr/>
          <p:nvPr/>
        </p:nvSpPr>
        <p:spPr>
          <a:xfrm>
            <a:off x="6551037" y="183681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44" name="Google Shape;644;p22"/>
          <p:cNvSpPr/>
          <p:nvPr/>
        </p:nvSpPr>
        <p:spPr>
          <a:xfrm>
            <a:off x="5241227" y="423446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45" name="Google Shape;645;p22"/>
          <p:cNvSpPr/>
          <p:nvPr/>
        </p:nvSpPr>
        <p:spPr>
          <a:xfrm>
            <a:off x="6551037" y="422304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46" name="Google Shape;646;p22"/>
          <p:cNvSpPr/>
          <p:nvPr/>
        </p:nvSpPr>
        <p:spPr>
          <a:xfrm>
            <a:off x="5896132" y="423446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47" name="Google Shape;647;p22"/>
          <p:cNvSpPr/>
          <p:nvPr/>
        </p:nvSpPr>
        <p:spPr>
          <a:xfrm>
            <a:off x="5241227" y="4834794"/>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48" name="Google Shape;648;p22"/>
          <p:cNvSpPr/>
          <p:nvPr/>
        </p:nvSpPr>
        <p:spPr>
          <a:xfrm>
            <a:off x="6532198" y="4842384"/>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49" name="Google Shape;649;p22"/>
          <p:cNvSpPr/>
          <p:nvPr/>
        </p:nvSpPr>
        <p:spPr>
          <a:xfrm>
            <a:off x="5882556" y="4834794"/>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50" name="Google Shape;650;p22"/>
          <p:cNvSpPr/>
          <p:nvPr/>
        </p:nvSpPr>
        <p:spPr>
          <a:xfrm>
            <a:off x="5241227" y="542148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51" name="Google Shape;651;p22"/>
          <p:cNvSpPr/>
          <p:nvPr/>
        </p:nvSpPr>
        <p:spPr>
          <a:xfrm>
            <a:off x="6551037" y="54433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52" name="Google Shape;652;p22"/>
          <p:cNvSpPr/>
          <p:nvPr/>
        </p:nvSpPr>
        <p:spPr>
          <a:xfrm>
            <a:off x="5896132" y="543512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53" name="Google Shape;653;p22"/>
          <p:cNvSpPr txBox="1"/>
          <p:nvPr/>
        </p:nvSpPr>
        <p:spPr>
          <a:xfrm>
            <a:off x="7523450" y="802393"/>
            <a:ext cx="4267200" cy="868571"/>
          </a:xfrm>
          <a:prstGeom prst="rect">
            <a:avLst/>
          </a:prstGeom>
          <a:noFill/>
          <a:ln>
            <a:noFill/>
          </a:ln>
        </p:spPr>
        <p:txBody>
          <a:bodyPr anchorCtr="0" anchor="t" bIns="45700" lIns="91425" spcFirstLastPara="1" rIns="91425" wrap="square" tIns="45700">
            <a:spAutoFit/>
          </a:bodyPr>
          <a:lstStyle/>
          <a:p>
            <a:pPr indent="-202883" lvl="0" marL="202883" marR="0" rtl="0" algn="l">
              <a:spcBef>
                <a:spcPts val="0"/>
              </a:spcBef>
              <a:spcAft>
                <a:spcPts val="0"/>
              </a:spcAft>
              <a:buClr>
                <a:schemeClr val="dk1"/>
              </a:buClr>
              <a:buSzPts val="2272"/>
              <a:buFont typeface="Arial"/>
              <a:buChar char="•"/>
            </a:pPr>
            <a:r>
              <a:rPr lang="en-US" sz="2272">
                <a:solidFill>
                  <a:schemeClr val="dk1"/>
                </a:solidFill>
                <a:latin typeface="Calibri"/>
                <a:ea typeface="Calibri"/>
                <a:cs typeface="Calibri"/>
                <a:sym typeface="Calibri"/>
              </a:rPr>
              <a:t>27 rows</a:t>
            </a:r>
            <a:endParaRPr/>
          </a:p>
          <a:p>
            <a:pPr indent="-58611" lvl="0" marL="202883" marR="0" rtl="0" algn="l">
              <a:spcBef>
                <a:spcPts val="600"/>
              </a:spcBef>
              <a:spcAft>
                <a:spcPts val="0"/>
              </a:spcAft>
              <a:buClr>
                <a:schemeClr val="dk1"/>
              </a:buClr>
              <a:buSzPts val="2272"/>
              <a:buFont typeface="Arial"/>
              <a:buNone/>
            </a:pPr>
            <a:r>
              <a:t/>
            </a:r>
            <a:endParaRPr sz="2272">
              <a:solidFill>
                <a:schemeClr val="dk1"/>
              </a:solidFill>
              <a:latin typeface="Calibri"/>
              <a:ea typeface="Calibri"/>
              <a:cs typeface="Calibri"/>
              <a:sym typeface="Calibri"/>
            </a:endParaRPr>
          </a:p>
        </p:txBody>
      </p:sp>
      <p:sp>
        <p:nvSpPr>
          <p:cNvPr id="654" name="Google Shape;654;p22"/>
          <p:cNvSpPr/>
          <p:nvPr/>
        </p:nvSpPr>
        <p:spPr>
          <a:xfrm>
            <a:off x="5241227" y="241668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55" name="Google Shape;655;p22"/>
          <p:cNvSpPr/>
          <p:nvPr/>
        </p:nvSpPr>
        <p:spPr>
          <a:xfrm>
            <a:off x="5896132" y="2416681"/>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56" name="Google Shape;656;p22"/>
          <p:cNvSpPr/>
          <p:nvPr/>
        </p:nvSpPr>
        <p:spPr>
          <a:xfrm>
            <a:off x="6551037" y="2416681"/>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57" name="Google Shape;657;p22"/>
          <p:cNvSpPr/>
          <p:nvPr/>
        </p:nvSpPr>
        <p:spPr>
          <a:xfrm>
            <a:off x="5241227" y="301701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58" name="Google Shape;658;p22"/>
          <p:cNvSpPr/>
          <p:nvPr/>
        </p:nvSpPr>
        <p:spPr>
          <a:xfrm>
            <a:off x="5896132" y="301701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59" name="Google Shape;659;p22"/>
          <p:cNvSpPr/>
          <p:nvPr/>
        </p:nvSpPr>
        <p:spPr>
          <a:xfrm>
            <a:off x="6551037" y="301701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60" name="Google Shape;660;p22"/>
          <p:cNvSpPr/>
          <p:nvPr/>
        </p:nvSpPr>
        <p:spPr>
          <a:xfrm>
            <a:off x="5241227" y="360369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61" name="Google Shape;661;p22"/>
          <p:cNvSpPr/>
          <p:nvPr/>
        </p:nvSpPr>
        <p:spPr>
          <a:xfrm>
            <a:off x="5896132" y="3603696"/>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62" name="Google Shape;662;p22"/>
          <p:cNvSpPr/>
          <p:nvPr/>
        </p:nvSpPr>
        <p:spPr>
          <a:xfrm>
            <a:off x="6551037" y="3603696"/>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23"/>
          <p:cNvSpPr/>
          <p:nvPr/>
        </p:nvSpPr>
        <p:spPr>
          <a:xfrm>
            <a:off x="569960" y="671836"/>
            <a:ext cx="532110" cy="532110"/>
          </a:xfrm>
          <a:prstGeom prst="ellipse">
            <a:avLst/>
          </a:prstGeom>
          <a:solidFill>
            <a:srgbClr val="00B0F0"/>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68" name="Google Shape;668;p23"/>
          <p:cNvSpPr/>
          <p:nvPr/>
        </p:nvSpPr>
        <p:spPr>
          <a:xfrm>
            <a:off x="1224865" y="671836"/>
            <a:ext cx="532110" cy="532110"/>
          </a:xfrm>
          <a:prstGeom prst="ellipse">
            <a:avLst/>
          </a:prstGeom>
          <a:solidFill>
            <a:srgbClr val="00B0F0"/>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69" name="Google Shape;669;p23"/>
          <p:cNvSpPr/>
          <p:nvPr/>
        </p:nvSpPr>
        <p:spPr>
          <a:xfrm>
            <a:off x="1879770" y="671836"/>
            <a:ext cx="532110" cy="532110"/>
          </a:xfrm>
          <a:prstGeom prst="ellipse">
            <a:avLst/>
          </a:prstGeom>
          <a:solidFill>
            <a:srgbClr val="00B0F0"/>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70" name="Google Shape;670;p23"/>
          <p:cNvSpPr/>
          <p:nvPr/>
        </p:nvSpPr>
        <p:spPr>
          <a:xfrm>
            <a:off x="569960" y="1244878"/>
            <a:ext cx="532110" cy="532110"/>
          </a:xfrm>
          <a:prstGeom prst="ellipse">
            <a:avLst/>
          </a:prstGeom>
          <a:solidFill>
            <a:schemeClr val="accent4"/>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71" name="Google Shape;671;p23"/>
          <p:cNvSpPr/>
          <p:nvPr/>
        </p:nvSpPr>
        <p:spPr>
          <a:xfrm>
            <a:off x="1224865" y="1244878"/>
            <a:ext cx="532110" cy="532110"/>
          </a:xfrm>
          <a:prstGeom prst="ellipse">
            <a:avLst/>
          </a:prstGeom>
          <a:solidFill>
            <a:schemeClr val="accent4"/>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72" name="Google Shape;672;p23"/>
          <p:cNvSpPr/>
          <p:nvPr/>
        </p:nvSpPr>
        <p:spPr>
          <a:xfrm>
            <a:off x="1879770" y="1244878"/>
            <a:ext cx="532110" cy="532110"/>
          </a:xfrm>
          <a:prstGeom prst="ellipse">
            <a:avLst/>
          </a:prstGeom>
          <a:solidFill>
            <a:schemeClr val="accent4"/>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73" name="Google Shape;673;p23"/>
          <p:cNvSpPr/>
          <p:nvPr/>
        </p:nvSpPr>
        <p:spPr>
          <a:xfrm>
            <a:off x="569960" y="183156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74" name="Google Shape;674;p23"/>
          <p:cNvSpPr/>
          <p:nvPr/>
        </p:nvSpPr>
        <p:spPr>
          <a:xfrm>
            <a:off x="1224865" y="183156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75" name="Google Shape;675;p23"/>
          <p:cNvSpPr/>
          <p:nvPr/>
        </p:nvSpPr>
        <p:spPr>
          <a:xfrm>
            <a:off x="1879770" y="183156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76" name="Google Shape;676;p23"/>
          <p:cNvSpPr/>
          <p:nvPr/>
        </p:nvSpPr>
        <p:spPr>
          <a:xfrm>
            <a:off x="569960" y="239778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77" name="Google Shape;677;p23"/>
          <p:cNvSpPr/>
          <p:nvPr/>
        </p:nvSpPr>
        <p:spPr>
          <a:xfrm>
            <a:off x="1224865" y="239778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78" name="Google Shape;678;p23"/>
          <p:cNvSpPr/>
          <p:nvPr/>
        </p:nvSpPr>
        <p:spPr>
          <a:xfrm>
            <a:off x="1879770" y="239778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79" name="Google Shape;679;p23"/>
          <p:cNvSpPr/>
          <p:nvPr/>
        </p:nvSpPr>
        <p:spPr>
          <a:xfrm>
            <a:off x="569960" y="2977647"/>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80" name="Google Shape;680;p23"/>
          <p:cNvSpPr/>
          <p:nvPr/>
        </p:nvSpPr>
        <p:spPr>
          <a:xfrm>
            <a:off x="1224865" y="297764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81" name="Google Shape;681;p23"/>
          <p:cNvSpPr/>
          <p:nvPr/>
        </p:nvSpPr>
        <p:spPr>
          <a:xfrm>
            <a:off x="1879770" y="297764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82" name="Google Shape;682;p23"/>
          <p:cNvSpPr/>
          <p:nvPr/>
        </p:nvSpPr>
        <p:spPr>
          <a:xfrm>
            <a:off x="569960" y="355751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83" name="Google Shape;683;p23"/>
          <p:cNvSpPr/>
          <p:nvPr/>
        </p:nvSpPr>
        <p:spPr>
          <a:xfrm>
            <a:off x="1224865" y="355751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84" name="Google Shape;684;p23"/>
          <p:cNvSpPr/>
          <p:nvPr/>
        </p:nvSpPr>
        <p:spPr>
          <a:xfrm>
            <a:off x="1879770" y="3557511"/>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85" name="Google Shape;685;p23"/>
          <p:cNvSpPr/>
          <p:nvPr/>
        </p:nvSpPr>
        <p:spPr>
          <a:xfrm>
            <a:off x="569960" y="41578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86" name="Google Shape;686;p23"/>
          <p:cNvSpPr/>
          <p:nvPr/>
        </p:nvSpPr>
        <p:spPr>
          <a:xfrm>
            <a:off x="1224865" y="415784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87" name="Google Shape;687;p23"/>
          <p:cNvSpPr/>
          <p:nvPr/>
        </p:nvSpPr>
        <p:spPr>
          <a:xfrm>
            <a:off x="1879770" y="41578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88" name="Google Shape;688;p23"/>
          <p:cNvSpPr/>
          <p:nvPr/>
        </p:nvSpPr>
        <p:spPr>
          <a:xfrm>
            <a:off x="569960" y="474452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89" name="Google Shape;689;p23"/>
          <p:cNvSpPr/>
          <p:nvPr/>
        </p:nvSpPr>
        <p:spPr>
          <a:xfrm>
            <a:off x="1224865" y="4744526"/>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90" name="Google Shape;690;p23"/>
          <p:cNvSpPr/>
          <p:nvPr/>
        </p:nvSpPr>
        <p:spPr>
          <a:xfrm>
            <a:off x="1879770" y="474452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691" name="Google Shape;691;p23"/>
          <p:cNvSpPr/>
          <p:nvPr/>
        </p:nvSpPr>
        <p:spPr>
          <a:xfrm>
            <a:off x="569960" y="5347067"/>
            <a:ext cx="532110" cy="532110"/>
          </a:xfrm>
          <a:prstGeom prst="ellipse">
            <a:avLst/>
          </a:prstGeom>
          <a:solidFill>
            <a:schemeClr val="accent6"/>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92" name="Google Shape;692;p23"/>
          <p:cNvSpPr/>
          <p:nvPr/>
        </p:nvSpPr>
        <p:spPr>
          <a:xfrm>
            <a:off x="1224865" y="5347067"/>
            <a:ext cx="532110" cy="532110"/>
          </a:xfrm>
          <a:prstGeom prst="ellipse">
            <a:avLst/>
          </a:prstGeom>
          <a:solidFill>
            <a:schemeClr val="accent6"/>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93" name="Google Shape;693;p23"/>
          <p:cNvSpPr/>
          <p:nvPr/>
        </p:nvSpPr>
        <p:spPr>
          <a:xfrm>
            <a:off x="1879770" y="5347067"/>
            <a:ext cx="532110" cy="532110"/>
          </a:xfrm>
          <a:prstGeom prst="ellipse">
            <a:avLst/>
          </a:prstGeom>
          <a:solidFill>
            <a:schemeClr val="accent6"/>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94" name="Google Shape;694;p23"/>
          <p:cNvSpPr/>
          <p:nvPr/>
        </p:nvSpPr>
        <p:spPr>
          <a:xfrm>
            <a:off x="2930862" y="69572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95" name="Google Shape;695;p23"/>
          <p:cNvSpPr/>
          <p:nvPr/>
        </p:nvSpPr>
        <p:spPr>
          <a:xfrm>
            <a:off x="3585767" y="69572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96" name="Google Shape;696;p23"/>
          <p:cNvSpPr/>
          <p:nvPr/>
        </p:nvSpPr>
        <p:spPr>
          <a:xfrm>
            <a:off x="4240672" y="69572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97" name="Google Shape;697;p23"/>
          <p:cNvSpPr/>
          <p:nvPr/>
        </p:nvSpPr>
        <p:spPr>
          <a:xfrm>
            <a:off x="2930862" y="128240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698" name="Google Shape;698;p23"/>
          <p:cNvSpPr/>
          <p:nvPr/>
        </p:nvSpPr>
        <p:spPr>
          <a:xfrm>
            <a:off x="3585767" y="128240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699" name="Google Shape;699;p23"/>
          <p:cNvSpPr/>
          <p:nvPr/>
        </p:nvSpPr>
        <p:spPr>
          <a:xfrm>
            <a:off x="4240672" y="128240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00" name="Google Shape;700;p23"/>
          <p:cNvSpPr/>
          <p:nvPr/>
        </p:nvSpPr>
        <p:spPr>
          <a:xfrm>
            <a:off x="2930862" y="184862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01" name="Google Shape;701;p23"/>
          <p:cNvSpPr/>
          <p:nvPr/>
        </p:nvSpPr>
        <p:spPr>
          <a:xfrm>
            <a:off x="3585767" y="184862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02" name="Google Shape;702;p23"/>
          <p:cNvSpPr/>
          <p:nvPr/>
        </p:nvSpPr>
        <p:spPr>
          <a:xfrm>
            <a:off x="4240672" y="184862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03" name="Google Shape;703;p23"/>
          <p:cNvSpPr/>
          <p:nvPr/>
        </p:nvSpPr>
        <p:spPr>
          <a:xfrm>
            <a:off x="2930862" y="2428489"/>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04" name="Google Shape;704;p23"/>
          <p:cNvSpPr/>
          <p:nvPr/>
        </p:nvSpPr>
        <p:spPr>
          <a:xfrm>
            <a:off x="3585767" y="2428489"/>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05" name="Google Shape;705;p23"/>
          <p:cNvSpPr/>
          <p:nvPr/>
        </p:nvSpPr>
        <p:spPr>
          <a:xfrm>
            <a:off x="4240672" y="2428489"/>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06" name="Google Shape;706;p23"/>
          <p:cNvSpPr/>
          <p:nvPr/>
        </p:nvSpPr>
        <p:spPr>
          <a:xfrm>
            <a:off x="2930862" y="30083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07" name="Google Shape;707;p23"/>
          <p:cNvSpPr/>
          <p:nvPr/>
        </p:nvSpPr>
        <p:spPr>
          <a:xfrm>
            <a:off x="3585767" y="300835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08" name="Google Shape;708;p23"/>
          <p:cNvSpPr/>
          <p:nvPr/>
        </p:nvSpPr>
        <p:spPr>
          <a:xfrm>
            <a:off x="4240672" y="30083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09" name="Google Shape;709;p23"/>
          <p:cNvSpPr/>
          <p:nvPr/>
        </p:nvSpPr>
        <p:spPr>
          <a:xfrm>
            <a:off x="2930862" y="3608682"/>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10" name="Google Shape;710;p23"/>
          <p:cNvSpPr/>
          <p:nvPr/>
        </p:nvSpPr>
        <p:spPr>
          <a:xfrm>
            <a:off x="3585767" y="3608682"/>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11" name="Google Shape;711;p23"/>
          <p:cNvSpPr/>
          <p:nvPr/>
        </p:nvSpPr>
        <p:spPr>
          <a:xfrm>
            <a:off x="4240672" y="3608682"/>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12" name="Google Shape;712;p23"/>
          <p:cNvSpPr/>
          <p:nvPr/>
        </p:nvSpPr>
        <p:spPr>
          <a:xfrm>
            <a:off x="2930862" y="4195368"/>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13" name="Google Shape;713;p23"/>
          <p:cNvSpPr/>
          <p:nvPr/>
        </p:nvSpPr>
        <p:spPr>
          <a:xfrm>
            <a:off x="3561665" y="4195368"/>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14" name="Google Shape;714;p23"/>
          <p:cNvSpPr/>
          <p:nvPr/>
        </p:nvSpPr>
        <p:spPr>
          <a:xfrm>
            <a:off x="4216570" y="4195368"/>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15" name="Google Shape;715;p23"/>
          <p:cNvSpPr/>
          <p:nvPr/>
        </p:nvSpPr>
        <p:spPr>
          <a:xfrm>
            <a:off x="2930862" y="47820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16" name="Google Shape;716;p23"/>
          <p:cNvSpPr/>
          <p:nvPr/>
        </p:nvSpPr>
        <p:spPr>
          <a:xfrm>
            <a:off x="3585767" y="47820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17" name="Google Shape;717;p23"/>
          <p:cNvSpPr/>
          <p:nvPr/>
        </p:nvSpPr>
        <p:spPr>
          <a:xfrm>
            <a:off x="4240672" y="47820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18" name="Google Shape;718;p23"/>
          <p:cNvSpPr/>
          <p:nvPr/>
        </p:nvSpPr>
        <p:spPr>
          <a:xfrm>
            <a:off x="2930862" y="535509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19" name="Google Shape;719;p23"/>
          <p:cNvSpPr/>
          <p:nvPr/>
        </p:nvSpPr>
        <p:spPr>
          <a:xfrm>
            <a:off x="3585767" y="535509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20" name="Google Shape;720;p23"/>
          <p:cNvSpPr/>
          <p:nvPr/>
        </p:nvSpPr>
        <p:spPr>
          <a:xfrm>
            <a:off x="4240672" y="535509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21" name="Google Shape;721;p23"/>
          <p:cNvSpPr/>
          <p:nvPr/>
        </p:nvSpPr>
        <p:spPr>
          <a:xfrm>
            <a:off x="5241227" y="69073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22" name="Google Shape;722;p23"/>
          <p:cNvSpPr/>
          <p:nvPr/>
        </p:nvSpPr>
        <p:spPr>
          <a:xfrm>
            <a:off x="5896132" y="69073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23" name="Google Shape;723;p23"/>
          <p:cNvSpPr/>
          <p:nvPr/>
        </p:nvSpPr>
        <p:spPr>
          <a:xfrm>
            <a:off x="6551037" y="69073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24" name="Google Shape;724;p23"/>
          <p:cNvSpPr/>
          <p:nvPr/>
        </p:nvSpPr>
        <p:spPr>
          <a:xfrm>
            <a:off x="5241227" y="12569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25" name="Google Shape;725;p23"/>
          <p:cNvSpPr/>
          <p:nvPr/>
        </p:nvSpPr>
        <p:spPr>
          <a:xfrm>
            <a:off x="5896132" y="12569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26" name="Google Shape;726;p23"/>
          <p:cNvSpPr/>
          <p:nvPr/>
        </p:nvSpPr>
        <p:spPr>
          <a:xfrm>
            <a:off x="6551037" y="12569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27" name="Google Shape;727;p23"/>
          <p:cNvSpPr/>
          <p:nvPr/>
        </p:nvSpPr>
        <p:spPr>
          <a:xfrm>
            <a:off x="5241227" y="183681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28" name="Google Shape;728;p23"/>
          <p:cNvSpPr/>
          <p:nvPr/>
        </p:nvSpPr>
        <p:spPr>
          <a:xfrm>
            <a:off x="5896132" y="1836817"/>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29" name="Google Shape;729;p23"/>
          <p:cNvSpPr/>
          <p:nvPr/>
        </p:nvSpPr>
        <p:spPr>
          <a:xfrm>
            <a:off x="6551037" y="183681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30" name="Google Shape;730;p23"/>
          <p:cNvSpPr/>
          <p:nvPr/>
        </p:nvSpPr>
        <p:spPr>
          <a:xfrm>
            <a:off x="5241227" y="423446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31" name="Google Shape;731;p23"/>
          <p:cNvSpPr/>
          <p:nvPr/>
        </p:nvSpPr>
        <p:spPr>
          <a:xfrm>
            <a:off x="6551037" y="422304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32" name="Google Shape;732;p23"/>
          <p:cNvSpPr/>
          <p:nvPr/>
        </p:nvSpPr>
        <p:spPr>
          <a:xfrm>
            <a:off x="5896132" y="423446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33" name="Google Shape;733;p23"/>
          <p:cNvSpPr/>
          <p:nvPr/>
        </p:nvSpPr>
        <p:spPr>
          <a:xfrm>
            <a:off x="5241227" y="4834794"/>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34" name="Google Shape;734;p23"/>
          <p:cNvSpPr/>
          <p:nvPr/>
        </p:nvSpPr>
        <p:spPr>
          <a:xfrm>
            <a:off x="6532198" y="4842384"/>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35" name="Google Shape;735;p23"/>
          <p:cNvSpPr/>
          <p:nvPr/>
        </p:nvSpPr>
        <p:spPr>
          <a:xfrm>
            <a:off x="5882556" y="4834794"/>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36" name="Google Shape;736;p23"/>
          <p:cNvSpPr/>
          <p:nvPr/>
        </p:nvSpPr>
        <p:spPr>
          <a:xfrm>
            <a:off x="5241227" y="542148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37" name="Google Shape;737;p23"/>
          <p:cNvSpPr/>
          <p:nvPr/>
        </p:nvSpPr>
        <p:spPr>
          <a:xfrm>
            <a:off x="6551037" y="54433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38" name="Google Shape;738;p23"/>
          <p:cNvSpPr/>
          <p:nvPr/>
        </p:nvSpPr>
        <p:spPr>
          <a:xfrm>
            <a:off x="5896132" y="543512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39" name="Google Shape;739;p23"/>
          <p:cNvSpPr txBox="1"/>
          <p:nvPr/>
        </p:nvSpPr>
        <p:spPr>
          <a:xfrm>
            <a:off x="7523450" y="802393"/>
            <a:ext cx="4267200" cy="2421047"/>
          </a:xfrm>
          <a:prstGeom prst="rect">
            <a:avLst/>
          </a:prstGeom>
          <a:noFill/>
          <a:ln>
            <a:noFill/>
          </a:ln>
        </p:spPr>
        <p:txBody>
          <a:bodyPr anchorCtr="0" anchor="t" bIns="45700" lIns="91425" spcFirstLastPara="1" rIns="91425" wrap="square" tIns="45700">
            <a:spAutoFit/>
          </a:bodyPr>
          <a:lstStyle/>
          <a:p>
            <a:pPr indent="-202883" lvl="0" marL="202883" marR="0" rtl="0" algn="l">
              <a:spcBef>
                <a:spcPts val="0"/>
              </a:spcBef>
              <a:spcAft>
                <a:spcPts val="0"/>
              </a:spcAft>
              <a:buClr>
                <a:schemeClr val="dk1"/>
              </a:buClr>
              <a:buSzPts val="2272"/>
              <a:buFont typeface="Arial"/>
              <a:buChar char="•"/>
            </a:pPr>
            <a:r>
              <a:rPr lang="en-US" sz="2272">
                <a:solidFill>
                  <a:schemeClr val="dk1"/>
                </a:solidFill>
                <a:latin typeface="Calibri"/>
                <a:ea typeface="Calibri"/>
                <a:cs typeface="Calibri"/>
                <a:sym typeface="Calibri"/>
              </a:rPr>
              <a:t>27 rows</a:t>
            </a:r>
            <a:endParaRPr/>
          </a:p>
          <a:p>
            <a:pPr indent="-202883" lvl="0" marL="202883" marR="0" rtl="0" algn="l">
              <a:spcBef>
                <a:spcPts val="600"/>
              </a:spcBef>
              <a:spcAft>
                <a:spcPts val="0"/>
              </a:spcAft>
              <a:buClr>
                <a:srgbClr val="7030A0"/>
              </a:buClr>
              <a:buSzPts val="2272"/>
              <a:buFont typeface="Arial"/>
              <a:buChar char="•"/>
            </a:pPr>
            <a:r>
              <a:rPr lang="en-US" sz="2272">
                <a:solidFill>
                  <a:srgbClr val="7030A0"/>
                </a:solidFill>
                <a:latin typeface="Calibri"/>
                <a:ea typeface="Calibri"/>
                <a:cs typeface="Calibri"/>
                <a:sym typeface="Calibri"/>
              </a:rPr>
              <a:t>3 w/complete agreement            = 3/27 or 11.1%</a:t>
            </a:r>
            <a:endParaRPr/>
          </a:p>
          <a:p>
            <a:pPr indent="-202883" lvl="0" marL="202883" marR="0" rtl="0" algn="l">
              <a:spcBef>
                <a:spcPts val="600"/>
              </a:spcBef>
              <a:spcAft>
                <a:spcPts val="0"/>
              </a:spcAft>
              <a:buClr>
                <a:schemeClr val="dk1"/>
              </a:buClr>
              <a:buSzPts val="2272"/>
              <a:buFont typeface="Arial"/>
              <a:buChar char="•"/>
            </a:pPr>
            <a:r>
              <a:rPr lang="en-US" sz="2272">
                <a:solidFill>
                  <a:schemeClr val="dk1"/>
                </a:solidFill>
                <a:latin typeface="Calibri"/>
                <a:ea typeface="Calibri"/>
                <a:cs typeface="Calibri"/>
                <a:sym typeface="Calibri"/>
              </a:rPr>
              <a:t>18 with 2/3 agreement                 = 18/27 or 70%</a:t>
            </a:r>
            <a:endParaRPr/>
          </a:p>
          <a:p>
            <a:pPr indent="-58611" lvl="0" marL="202883" marR="0" rtl="0" algn="l">
              <a:spcBef>
                <a:spcPts val="600"/>
              </a:spcBef>
              <a:spcAft>
                <a:spcPts val="0"/>
              </a:spcAft>
              <a:buClr>
                <a:schemeClr val="dk1"/>
              </a:buClr>
              <a:buSzPts val="2272"/>
              <a:buFont typeface="Arial"/>
              <a:buNone/>
            </a:pPr>
            <a:r>
              <a:t/>
            </a:r>
            <a:endParaRPr sz="2272">
              <a:solidFill>
                <a:schemeClr val="dk1"/>
              </a:solidFill>
              <a:latin typeface="Calibri"/>
              <a:ea typeface="Calibri"/>
              <a:cs typeface="Calibri"/>
              <a:sym typeface="Calibri"/>
            </a:endParaRPr>
          </a:p>
        </p:txBody>
      </p:sp>
      <p:sp>
        <p:nvSpPr>
          <p:cNvPr id="740" name="Google Shape;740;p23"/>
          <p:cNvSpPr/>
          <p:nvPr/>
        </p:nvSpPr>
        <p:spPr>
          <a:xfrm>
            <a:off x="5241227" y="241668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41" name="Google Shape;741;p23"/>
          <p:cNvSpPr/>
          <p:nvPr/>
        </p:nvSpPr>
        <p:spPr>
          <a:xfrm>
            <a:off x="5896132" y="2416681"/>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42" name="Google Shape;742;p23"/>
          <p:cNvSpPr/>
          <p:nvPr/>
        </p:nvSpPr>
        <p:spPr>
          <a:xfrm>
            <a:off x="6551037" y="2416681"/>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43" name="Google Shape;743;p23"/>
          <p:cNvSpPr/>
          <p:nvPr/>
        </p:nvSpPr>
        <p:spPr>
          <a:xfrm>
            <a:off x="5241227" y="301701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44" name="Google Shape;744;p23"/>
          <p:cNvSpPr/>
          <p:nvPr/>
        </p:nvSpPr>
        <p:spPr>
          <a:xfrm>
            <a:off x="5896132" y="301701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45" name="Google Shape;745;p23"/>
          <p:cNvSpPr/>
          <p:nvPr/>
        </p:nvSpPr>
        <p:spPr>
          <a:xfrm>
            <a:off x="6551037" y="301701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46" name="Google Shape;746;p23"/>
          <p:cNvSpPr/>
          <p:nvPr/>
        </p:nvSpPr>
        <p:spPr>
          <a:xfrm>
            <a:off x="5241227" y="360369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47" name="Google Shape;747;p23"/>
          <p:cNvSpPr/>
          <p:nvPr/>
        </p:nvSpPr>
        <p:spPr>
          <a:xfrm>
            <a:off x="5896132" y="3603696"/>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48" name="Google Shape;748;p23"/>
          <p:cNvSpPr/>
          <p:nvPr/>
        </p:nvSpPr>
        <p:spPr>
          <a:xfrm>
            <a:off x="6551037" y="3603696"/>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24"/>
          <p:cNvSpPr/>
          <p:nvPr/>
        </p:nvSpPr>
        <p:spPr>
          <a:xfrm>
            <a:off x="569960" y="671836"/>
            <a:ext cx="532110" cy="532110"/>
          </a:xfrm>
          <a:prstGeom prst="ellipse">
            <a:avLst/>
          </a:prstGeom>
          <a:solidFill>
            <a:srgbClr val="00B0F0"/>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54" name="Google Shape;754;p24"/>
          <p:cNvSpPr/>
          <p:nvPr/>
        </p:nvSpPr>
        <p:spPr>
          <a:xfrm>
            <a:off x="1224865" y="671836"/>
            <a:ext cx="532110" cy="532110"/>
          </a:xfrm>
          <a:prstGeom prst="ellipse">
            <a:avLst/>
          </a:prstGeom>
          <a:solidFill>
            <a:srgbClr val="00B0F0"/>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55" name="Google Shape;755;p24"/>
          <p:cNvSpPr/>
          <p:nvPr/>
        </p:nvSpPr>
        <p:spPr>
          <a:xfrm>
            <a:off x="1879770" y="671836"/>
            <a:ext cx="532110" cy="532110"/>
          </a:xfrm>
          <a:prstGeom prst="ellipse">
            <a:avLst/>
          </a:prstGeom>
          <a:solidFill>
            <a:srgbClr val="00B0F0"/>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56" name="Google Shape;756;p24"/>
          <p:cNvSpPr/>
          <p:nvPr/>
        </p:nvSpPr>
        <p:spPr>
          <a:xfrm>
            <a:off x="569960" y="1244878"/>
            <a:ext cx="532110" cy="532110"/>
          </a:xfrm>
          <a:prstGeom prst="ellipse">
            <a:avLst/>
          </a:prstGeom>
          <a:solidFill>
            <a:schemeClr val="accent4"/>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57" name="Google Shape;757;p24"/>
          <p:cNvSpPr/>
          <p:nvPr/>
        </p:nvSpPr>
        <p:spPr>
          <a:xfrm>
            <a:off x="1224865" y="1244878"/>
            <a:ext cx="532110" cy="532110"/>
          </a:xfrm>
          <a:prstGeom prst="ellipse">
            <a:avLst/>
          </a:prstGeom>
          <a:solidFill>
            <a:schemeClr val="accent4"/>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58" name="Google Shape;758;p24"/>
          <p:cNvSpPr/>
          <p:nvPr/>
        </p:nvSpPr>
        <p:spPr>
          <a:xfrm>
            <a:off x="1879770" y="1244878"/>
            <a:ext cx="532110" cy="532110"/>
          </a:xfrm>
          <a:prstGeom prst="ellipse">
            <a:avLst/>
          </a:prstGeom>
          <a:solidFill>
            <a:schemeClr val="accent4"/>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59" name="Google Shape;759;p24"/>
          <p:cNvSpPr/>
          <p:nvPr/>
        </p:nvSpPr>
        <p:spPr>
          <a:xfrm>
            <a:off x="569960" y="183156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60" name="Google Shape;760;p24"/>
          <p:cNvSpPr/>
          <p:nvPr/>
        </p:nvSpPr>
        <p:spPr>
          <a:xfrm>
            <a:off x="1224865" y="183156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61" name="Google Shape;761;p24"/>
          <p:cNvSpPr/>
          <p:nvPr/>
        </p:nvSpPr>
        <p:spPr>
          <a:xfrm>
            <a:off x="1879770" y="183156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62" name="Google Shape;762;p24"/>
          <p:cNvSpPr/>
          <p:nvPr/>
        </p:nvSpPr>
        <p:spPr>
          <a:xfrm>
            <a:off x="569960" y="239778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63" name="Google Shape;763;p24"/>
          <p:cNvSpPr/>
          <p:nvPr/>
        </p:nvSpPr>
        <p:spPr>
          <a:xfrm>
            <a:off x="1224865" y="239778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64" name="Google Shape;764;p24"/>
          <p:cNvSpPr/>
          <p:nvPr/>
        </p:nvSpPr>
        <p:spPr>
          <a:xfrm>
            <a:off x="1879770" y="239778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65" name="Google Shape;765;p24"/>
          <p:cNvSpPr/>
          <p:nvPr/>
        </p:nvSpPr>
        <p:spPr>
          <a:xfrm>
            <a:off x="569960" y="2977647"/>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66" name="Google Shape;766;p24"/>
          <p:cNvSpPr/>
          <p:nvPr/>
        </p:nvSpPr>
        <p:spPr>
          <a:xfrm>
            <a:off x="1224865" y="297764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67" name="Google Shape;767;p24"/>
          <p:cNvSpPr/>
          <p:nvPr/>
        </p:nvSpPr>
        <p:spPr>
          <a:xfrm>
            <a:off x="1879770" y="297764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68" name="Google Shape;768;p24"/>
          <p:cNvSpPr/>
          <p:nvPr/>
        </p:nvSpPr>
        <p:spPr>
          <a:xfrm>
            <a:off x="569960" y="355751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69" name="Google Shape;769;p24"/>
          <p:cNvSpPr/>
          <p:nvPr/>
        </p:nvSpPr>
        <p:spPr>
          <a:xfrm>
            <a:off x="1224865" y="3557511"/>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70" name="Google Shape;770;p24"/>
          <p:cNvSpPr/>
          <p:nvPr/>
        </p:nvSpPr>
        <p:spPr>
          <a:xfrm>
            <a:off x="1879770" y="3557511"/>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71" name="Google Shape;771;p24"/>
          <p:cNvSpPr/>
          <p:nvPr/>
        </p:nvSpPr>
        <p:spPr>
          <a:xfrm>
            <a:off x="569960" y="41578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72" name="Google Shape;772;p24"/>
          <p:cNvSpPr/>
          <p:nvPr/>
        </p:nvSpPr>
        <p:spPr>
          <a:xfrm>
            <a:off x="1224865" y="4157840"/>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73" name="Google Shape;773;p24"/>
          <p:cNvSpPr/>
          <p:nvPr/>
        </p:nvSpPr>
        <p:spPr>
          <a:xfrm>
            <a:off x="1879770" y="415784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74" name="Google Shape;774;p24"/>
          <p:cNvSpPr/>
          <p:nvPr/>
        </p:nvSpPr>
        <p:spPr>
          <a:xfrm>
            <a:off x="569960" y="474452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75" name="Google Shape;775;p24"/>
          <p:cNvSpPr/>
          <p:nvPr/>
        </p:nvSpPr>
        <p:spPr>
          <a:xfrm>
            <a:off x="1224865" y="4744526"/>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76" name="Google Shape;776;p24"/>
          <p:cNvSpPr/>
          <p:nvPr/>
        </p:nvSpPr>
        <p:spPr>
          <a:xfrm>
            <a:off x="1879770" y="4744526"/>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777" name="Google Shape;777;p24"/>
          <p:cNvSpPr/>
          <p:nvPr/>
        </p:nvSpPr>
        <p:spPr>
          <a:xfrm>
            <a:off x="569960" y="5347067"/>
            <a:ext cx="532110" cy="532110"/>
          </a:xfrm>
          <a:prstGeom prst="ellipse">
            <a:avLst/>
          </a:prstGeom>
          <a:solidFill>
            <a:schemeClr val="accent6"/>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78" name="Google Shape;778;p24"/>
          <p:cNvSpPr/>
          <p:nvPr/>
        </p:nvSpPr>
        <p:spPr>
          <a:xfrm>
            <a:off x="1224865" y="5347067"/>
            <a:ext cx="532110" cy="532110"/>
          </a:xfrm>
          <a:prstGeom prst="ellipse">
            <a:avLst/>
          </a:prstGeom>
          <a:solidFill>
            <a:schemeClr val="accent6"/>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79" name="Google Shape;779;p24"/>
          <p:cNvSpPr/>
          <p:nvPr/>
        </p:nvSpPr>
        <p:spPr>
          <a:xfrm>
            <a:off x="1879770" y="5347067"/>
            <a:ext cx="532110" cy="532110"/>
          </a:xfrm>
          <a:prstGeom prst="ellipse">
            <a:avLst/>
          </a:prstGeom>
          <a:solidFill>
            <a:schemeClr val="accent6"/>
          </a:solidFill>
          <a:ln cap="flat" cmpd="sng" w="5715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80" name="Google Shape;780;p24"/>
          <p:cNvSpPr/>
          <p:nvPr/>
        </p:nvSpPr>
        <p:spPr>
          <a:xfrm>
            <a:off x="2930862" y="69572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81" name="Google Shape;781;p24"/>
          <p:cNvSpPr/>
          <p:nvPr/>
        </p:nvSpPr>
        <p:spPr>
          <a:xfrm>
            <a:off x="3585767" y="695720"/>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82" name="Google Shape;782;p24"/>
          <p:cNvSpPr/>
          <p:nvPr/>
        </p:nvSpPr>
        <p:spPr>
          <a:xfrm>
            <a:off x="4240672" y="695720"/>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83" name="Google Shape;783;p24"/>
          <p:cNvSpPr/>
          <p:nvPr/>
        </p:nvSpPr>
        <p:spPr>
          <a:xfrm>
            <a:off x="2930862" y="128240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84" name="Google Shape;784;p24"/>
          <p:cNvSpPr/>
          <p:nvPr/>
        </p:nvSpPr>
        <p:spPr>
          <a:xfrm>
            <a:off x="3585767" y="128240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85" name="Google Shape;785;p24"/>
          <p:cNvSpPr/>
          <p:nvPr/>
        </p:nvSpPr>
        <p:spPr>
          <a:xfrm>
            <a:off x="4240672" y="128240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86" name="Google Shape;786;p24"/>
          <p:cNvSpPr/>
          <p:nvPr/>
        </p:nvSpPr>
        <p:spPr>
          <a:xfrm>
            <a:off x="2930862" y="1848625"/>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87" name="Google Shape;787;p24"/>
          <p:cNvSpPr/>
          <p:nvPr/>
        </p:nvSpPr>
        <p:spPr>
          <a:xfrm>
            <a:off x="3585767" y="184862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88" name="Google Shape;788;p24"/>
          <p:cNvSpPr/>
          <p:nvPr/>
        </p:nvSpPr>
        <p:spPr>
          <a:xfrm>
            <a:off x="4240672" y="184862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89" name="Google Shape;789;p24"/>
          <p:cNvSpPr/>
          <p:nvPr/>
        </p:nvSpPr>
        <p:spPr>
          <a:xfrm>
            <a:off x="2930862" y="2428489"/>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90" name="Google Shape;790;p24"/>
          <p:cNvSpPr/>
          <p:nvPr/>
        </p:nvSpPr>
        <p:spPr>
          <a:xfrm>
            <a:off x="3585767" y="2428489"/>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91" name="Google Shape;791;p24"/>
          <p:cNvSpPr/>
          <p:nvPr/>
        </p:nvSpPr>
        <p:spPr>
          <a:xfrm>
            <a:off x="4240672" y="2428489"/>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92" name="Google Shape;792;p24"/>
          <p:cNvSpPr/>
          <p:nvPr/>
        </p:nvSpPr>
        <p:spPr>
          <a:xfrm>
            <a:off x="2930862" y="30083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93" name="Google Shape;793;p24"/>
          <p:cNvSpPr/>
          <p:nvPr/>
        </p:nvSpPr>
        <p:spPr>
          <a:xfrm>
            <a:off x="3585767" y="3008353"/>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94" name="Google Shape;794;p24"/>
          <p:cNvSpPr/>
          <p:nvPr/>
        </p:nvSpPr>
        <p:spPr>
          <a:xfrm>
            <a:off x="4240672" y="30083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95" name="Google Shape;795;p24"/>
          <p:cNvSpPr/>
          <p:nvPr/>
        </p:nvSpPr>
        <p:spPr>
          <a:xfrm>
            <a:off x="2930862" y="3608682"/>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96" name="Google Shape;796;p24"/>
          <p:cNvSpPr/>
          <p:nvPr/>
        </p:nvSpPr>
        <p:spPr>
          <a:xfrm>
            <a:off x="3585767" y="3608682"/>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97" name="Google Shape;797;p24"/>
          <p:cNvSpPr/>
          <p:nvPr/>
        </p:nvSpPr>
        <p:spPr>
          <a:xfrm>
            <a:off x="4240672" y="3608682"/>
            <a:ext cx="532110" cy="532110"/>
          </a:xfrm>
          <a:prstGeom prst="ellipse">
            <a:avLst/>
          </a:prstGeom>
          <a:solidFill>
            <a:schemeClr val="accent4"/>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798" name="Google Shape;798;p24"/>
          <p:cNvSpPr/>
          <p:nvPr/>
        </p:nvSpPr>
        <p:spPr>
          <a:xfrm>
            <a:off x="2930862" y="4195368"/>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799" name="Google Shape;799;p24"/>
          <p:cNvSpPr/>
          <p:nvPr/>
        </p:nvSpPr>
        <p:spPr>
          <a:xfrm>
            <a:off x="3561665" y="4195368"/>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00" name="Google Shape;800;p24"/>
          <p:cNvSpPr/>
          <p:nvPr/>
        </p:nvSpPr>
        <p:spPr>
          <a:xfrm>
            <a:off x="4216570" y="4195368"/>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01" name="Google Shape;801;p24"/>
          <p:cNvSpPr/>
          <p:nvPr/>
        </p:nvSpPr>
        <p:spPr>
          <a:xfrm>
            <a:off x="2930862" y="47820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02" name="Google Shape;802;p24"/>
          <p:cNvSpPr/>
          <p:nvPr/>
        </p:nvSpPr>
        <p:spPr>
          <a:xfrm>
            <a:off x="3585767" y="47820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03" name="Google Shape;803;p24"/>
          <p:cNvSpPr/>
          <p:nvPr/>
        </p:nvSpPr>
        <p:spPr>
          <a:xfrm>
            <a:off x="4240672" y="47820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04" name="Google Shape;804;p24"/>
          <p:cNvSpPr/>
          <p:nvPr/>
        </p:nvSpPr>
        <p:spPr>
          <a:xfrm>
            <a:off x="2930862" y="535509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05" name="Google Shape;805;p24"/>
          <p:cNvSpPr/>
          <p:nvPr/>
        </p:nvSpPr>
        <p:spPr>
          <a:xfrm>
            <a:off x="3585767" y="5355095"/>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06" name="Google Shape;806;p24"/>
          <p:cNvSpPr/>
          <p:nvPr/>
        </p:nvSpPr>
        <p:spPr>
          <a:xfrm>
            <a:off x="4240672" y="5355095"/>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07" name="Google Shape;807;p24"/>
          <p:cNvSpPr/>
          <p:nvPr/>
        </p:nvSpPr>
        <p:spPr>
          <a:xfrm>
            <a:off x="5241227" y="69073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08" name="Google Shape;808;p24"/>
          <p:cNvSpPr/>
          <p:nvPr/>
        </p:nvSpPr>
        <p:spPr>
          <a:xfrm>
            <a:off x="5896132" y="69073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09" name="Google Shape;809;p24"/>
          <p:cNvSpPr/>
          <p:nvPr/>
        </p:nvSpPr>
        <p:spPr>
          <a:xfrm>
            <a:off x="6551037" y="69073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10" name="Google Shape;810;p24"/>
          <p:cNvSpPr/>
          <p:nvPr/>
        </p:nvSpPr>
        <p:spPr>
          <a:xfrm>
            <a:off x="5241227" y="12569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11" name="Google Shape;811;p24"/>
          <p:cNvSpPr/>
          <p:nvPr/>
        </p:nvSpPr>
        <p:spPr>
          <a:xfrm>
            <a:off x="5896132" y="1256953"/>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12" name="Google Shape;812;p24"/>
          <p:cNvSpPr/>
          <p:nvPr/>
        </p:nvSpPr>
        <p:spPr>
          <a:xfrm>
            <a:off x="6551037" y="1256953"/>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13" name="Google Shape;813;p24"/>
          <p:cNvSpPr/>
          <p:nvPr/>
        </p:nvSpPr>
        <p:spPr>
          <a:xfrm>
            <a:off x="5241227" y="183681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14" name="Google Shape;814;p24"/>
          <p:cNvSpPr/>
          <p:nvPr/>
        </p:nvSpPr>
        <p:spPr>
          <a:xfrm>
            <a:off x="5896132" y="1836817"/>
            <a:ext cx="532110" cy="532110"/>
          </a:xfrm>
          <a:prstGeom prst="ellipse">
            <a:avLst/>
          </a:prstGeom>
          <a:solidFill>
            <a:schemeClr val="accent6"/>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15" name="Google Shape;815;p24"/>
          <p:cNvSpPr/>
          <p:nvPr/>
        </p:nvSpPr>
        <p:spPr>
          <a:xfrm>
            <a:off x="6551037" y="1836817"/>
            <a:ext cx="532110" cy="532110"/>
          </a:xfrm>
          <a:prstGeom prst="ellipse">
            <a:avLst/>
          </a:prstGeom>
          <a:solidFill>
            <a:srgbClr val="00B0F0"/>
          </a:solidFill>
          <a:ln cap="flat" cmpd="sng" w="1270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16" name="Google Shape;816;p24"/>
          <p:cNvSpPr/>
          <p:nvPr/>
        </p:nvSpPr>
        <p:spPr>
          <a:xfrm>
            <a:off x="5241227" y="4234465"/>
            <a:ext cx="532110" cy="532110"/>
          </a:xfrm>
          <a:prstGeom prst="ellipse">
            <a:avLst/>
          </a:prstGeom>
          <a:solidFill>
            <a:schemeClr val="accent4"/>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817" name="Google Shape;817;p24"/>
          <p:cNvSpPr/>
          <p:nvPr/>
        </p:nvSpPr>
        <p:spPr>
          <a:xfrm>
            <a:off x="6551037" y="4223040"/>
            <a:ext cx="532110" cy="532110"/>
          </a:xfrm>
          <a:prstGeom prst="ellipse">
            <a:avLst/>
          </a:prstGeom>
          <a:solidFill>
            <a:schemeClr val="accent6"/>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18" name="Google Shape;818;p24"/>
          <p:cNvSpPr/>
          <p:nvPr/>
        </p:nvSpPr>
        <p:spPr>
          <a:xfrm>
            <a:off x="5896132" y="4234465"/>
            <a:ext cx="532110" cy="532110"/>
          </a:xfrm>
          <a:prstGeom prst="ellipse">
            <a:avLst/>
          </a:prstGeom>
          <a:solidFill>
            <a:srgbClr val="00B0F0"/>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19" name="Google Shape;819;p24"/>
          <p:cNvSpPr/>
          <p:nvPr/>
        </p:nvSpPr>
        <p:spPr>
          <a:xfrm>
            <a:off x="5241227" y="4834794"/>
            <a:ext cx="532110" cy="532110"/>
          </a:xfrm>
          <a:prstGeom prst="ellipse">
            <a:avLst/>
          </a:prstGeom>
          <a:solidFill>
            <a:schemeClr val="accent6"/>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20" name="Google Shape;820;p24"/>
          <p:cNvSpPr/>
          <p:nvPr/>
        </p:nvSpPr>
        <p:spPr>
          <a:xfrm>
            <a:off x="6532198" y="4842384"/>
            <a:ext cx="532110" cy="532110"/>
          </a:xfrm>
          <a:prstGeom prst="ellipse">
            <a:avLst/>
          </a:prstGeom>
          <a:solidFill>
            <a:srgbClr val="00B0F0"/>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21" name="Google Shape;821;p24"/>
          <p:cNvSpPr/>
          <p:nvPr/>
        </p:nvSpPr>
        <p:spPr>
          <a:xfrm>
            <a:off x="5882556" y="4834794"/>
            <a:ext cx="532110" cy="532110"/>
          </a:xfrm>
          <a:prstGeom prst="ellipse">
            <a:avLst/>
          </a:prstGeom>
          <a:solidFill>
            <a:schemeClr val="accent4"/>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822" name="Google Shape;822;p24"/>
          <p:cNvSpPr/>
          <p:nvPr/>
        </p:nvSpPr>
        <p:spPr>
          <a:xfrm>
            <a:off x="5241227" y="5421480"/>
            <a:ext cx="532110" cy="532110"/>
          </a:xfrm>
          <a:prstGeom prst="ellipse">
            <a:avLst/>
          </a:prstGeom>
          <a:solidFill>
            <a:srgbClr val="00B0F0"/>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23" name="Google Shape;823;p24"/>
          <p:cNvSpPr/>
          <p:nvPr/>
        </p:nvSpPr>
        <p:spPr>
          <a:xfrm>
            <a:off x="6551037" y="5443340"/>
            <a:ext cx="532110" cy="532110"/>
          </a:xfrm>
          <a:prstGeom prst="ellipse">
            <a:avLst/>
          </a:prstGeom>
          <a:solidFill>
            <a:schemeClr val="accent4"/>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824" name="Google Shape;824;p24"/>
          <p:cNvSpPr/>
          <p:nvPr/>
        </p:nvSpPr>
        <p:spPr>
          <a:xfrm>
            <a:off x="5896132" y="5435123"/>
            <a:ext cx="532110" cy="532110"/>
          </a:xfrm>
          <a:prstGeom prst="ellipse">
            <a:avLst/>
          </a:prstGeom>
          <a:solidFill>
            <a:schemeClr val="accent6"/>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25" name="Google Shape;825;p24"/>
          <p:cNvSpPr txBox="1"/>
          <p:nvPr/>
        </p:nvSpPr>
        <p:spPr>
          <a:xfrm>
            <a:off x="7523450" y="802393"/>
            <a:ext cx="4267200" cy="3197286"/>
          </a:xfrm>
          <a:prstGeom prst="rect">
            <a:avLst/>
          </a:prstGeom>
          <a:noFill/>
          <a:ln>
            <a:noFill/>
          </a:ln>
        </p:spPr>
        <p:txBody>
          <a:bodyPr anchorCtr="0" anchor="t" bIns="45700" lIns="91425" spcFirstLastPara="1" rIns="91425" wrap="square" tIns="45700">
            <a:spAutoFit/>
          </a:bodyPr>
          <a:lstStyle/>
          <a:p>
            <a:pPr indent="-202883" lvl="0" marL="202883" marR="0" rtl="0" algn="l">
              <a:spcBef>
                <a:spcPts val="0"/>
              </a:spcBef>
              <a:spcAft>
                <a:spcPts val="0"/>
              </a:spcAft>
              <a:buClr>
                <a:schemeClr val="dk1"/>
              </a:buClr>
              <a:buSzPts val="2272"/>
              <a:buFont typeface="Arial"/>
              <a:buChar char="•"/>
            </a:pPr>
            <a:r>
              <a:rPr lang="en-US" sz="2272">
                <a:solidFill>
                  <a:schemeClr val="dk1"/>
                </a:solidFill>
                <a:latin typeface="Calibri"/>
                <a:ea typeface="Calibri"/>
                <a:cs typeface="Calibri"/>
                <a:sym typeface="Calibri"/>
              </a:rPr>
              <a:t>27 rows</a:t>
            </a:r>
            <a:endParaRPr/>
          </a:p>
          <a:p>
            <a:pPr indent="-202883" lvl="0" marL="202883" marR="0" rtl="0" algn="l">
              <a:spcBef>
                <a:spcPts val="600"/>
              </a:spcBef>
              <a:spcAft>
                <a:spcPts val="0"/>
              </a:spcAft>
              <a:buClr>
                <a:srgbClr val="7030A0"/>
              </a:buClr>
              <a:buSzPts val="2272"/>
              <a:buFont typeface="Arial"/>
              <a:buChar char="•"/>
            </a:pPr>
            <a:r>
              <a:rPr lang="en-US" sz="2272">
                <a:solidFill>
                  <a:srgbClr val="7030A0"/>
                </a:solidFill>
                <a:latin typeface="Calibri"/>
                <a:ea typeface="Calibri"/>
                <a:cs typeface="Calibri"/>
                <a:sym typeface="Calibri"/>
              </a:rPr>
              <a:t>3 w/complete agreement            = 3/27 or 11.1%</a:t>
            </a:r>
            <a:endParaRPr/>
          </a:p>
          <a:p>
            <a:pPr indent="-202883" lvl="0" marL="202883" marR="0" rtl="0" algn="l">
              <a:spcBef>
                <a:spcPts val="600"/>
              </a:spcBef>
              <a:spcAft>
                <a:spcPts val="0"/>
              </a:spcAft>
              <a:buClr>
                <a:schemeClr val="dk1"/>
              </a:buClr>
              <a:buSzPts val="2272"/>
              <a:buFont typeface="Arial"/>
              <a:buChar char="•"/>
            </a:pPr>
            <a:r>
              <a:rPr lang="en-US" sz="2272">
                <a:solidFill>
                  <a:schemeClr val="dk1"/>
                </a:solidFill>
                <a:latin typeface="Calibri"/>
                <a:ea typeface="Calibri"/>
                <a:cs typeface="Calibri"/>
                <a:sym typeface="Calibri"/>
              </a:rPr>
              <a:t>18 with 2/3 agreement                 = 18/27 or 70%</a:t>
            </a:r>
            <a:endParaRPr/>
          </a:p>
          <a:p>
            <a:pPr indent="-202883" lvl="0" marL="202883" marR="0" rtl="0" algn="l">
              <a:spcBef>
                <a:spcPts val="600"/>
              </a:spcBef>
              <a:spcAft>
                <a:spcPts val="0"/>
              </a:spcAft>
              <a:buClr>
                <a:srgbClr val="C00000"/>
              </a:buClr>
              <a:buSzPts val="2272"/>
              <a:buFont typeface="Arial"/>
              <a:buChar char="•"/>
            </a:pPr>
            <a:r>
              <a:rPr lang="en-US" sz="2272">
                <a:solidFill>
                  <a:srgbClr val="C00000"/>
                </a:solidFill>
                <a:latin typeface="Calibri"/>
                <a:ea typeface="Calibri"/>
                <a:cs typeface="Calibri"/>
                <a:sym typeface="Calibri"/>
              </a:rPr>
              <a:t>6 w/no agreement                         = 6/27 or 22.2%</a:t>
            </a:r>
            <a:endParaRPr/>
          </a:p>
          <a:p>
            <a:pPr indent="-58611" lvl="0" marL="202883" marR="0" rtl="0" algn="l">
              <a:spcBef>
                <a:spcPts val="600"/>
              </a:spcBef>
              <a:spcAft>
                <a:spcPts val="0"/>
              </a:spcAft>
              <a:buClr>
                <a:schemeClr val="dk1"/>
              </a:buClr>
              <a:buSzPts val="2272"/>
              <a:buFont typeface="Arial"/>
              <a:buNone/>
            </a:pPr>
            <a:r>
              <a:t/>
            </a:r>
            <a:endParaRPr sz="2272">
              <a:solidFill>
                <a:schemeClr val="dk1"/>
              </a:solidFill>
              <a:latin typeface="Calibri"/>
              <a:ea typeface="Calibri"/>
              <a:cs typeface="Calibri"/>
              <a:sym typeface="Calibri"/>
            </a:endParaRPr>
          </a:p>
        </p:txBody>
      </p:sp>
      <p:sp>
        <p:nvSpPr>
          <p:cNvPr id="826" name="Google Shape;826;p24"/>
          <p:cNvSpPr txBox="1"/>
          <p:nvPr/>
        </p:nvSpPr>
        <p:spPr>
          <a:xfrm>
            <a:off x="7713950" y="4170540"/>
            <a:ext cx="3792250" cy="1692771"/>
          </a:xfrm>
          <a:prstGeom prst="rect">
            <a:avLst/>
          </a:prstGeom>
          <a:solidFill>
            <a:srgbClr val="FFF2CC"/>
          </a:solid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Flawed interpretation: </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60% with either 2/3 or 3/3 is “good” because it’s “better than 50%”</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Base rate for that is 87.5%</a:t>
            </a:r>
            <a:endParaRPr/>
          </a:p>
        </p:txBody>
      </p:sp>
      <p:sp>
        <p:nvSpPr>
          <p:cNvPr id="827" name="Google Shape;827;p24"/>
          <p:cNvSpPr/>
          <p:nvPr/>
        </p:nvSpPr>
        <p:spPr>
          <a:xfrm>
            <a:off x="5241227" y="2416681"/>
            <a:ext cx="532110" cy="532110"/>
          </a:xfrm>
          <a:prstGeom prst="ellipse">
            <a:avLst/>
          </a:prstGeom>
          <a:solidFill>
            <a:schemeClr val="accent4"/>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828" name="Google Shape;828;p24"/>
          <p:cNvSpPr/>
          <p:nvPr/>
        </p:nvSpPr>
        <p:spPr>
          <a:xfrm>
            <a:off x="5896132" y="2416681"/>
            <a:ext cx="532110" cy="532110"/>
          </a:xfrm>
          <a:prstGeom prst="ellipse">
            <a:avLst/>
          </a:prstGeom>
          <a:solidFill>
            <a:schemeClr val="accent6"/>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29" name="Google Shape;829;p24"/>
          <p:cNvSpPr/>
          <p:nvPr/>
        </p:nvSpPr>
        <p:spPr>
          <a:xfrm>
            <a:off x="6551037" y="2416681"/>
            <a:ext cx="532110" cy="532110"/>
          </a:xfrm>
          <a:prstGeom prst="ellipse">
            <a:avLst/>
          </a:prstGeom>
          <a:solidFill>
            <a:srgbClr val="00B0F0"/>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30" name="Google Shape;830;p24"/>
          <p:cNvSpPr/>
          <p:nvPr/>
        </p:nvSpPr>
        <p:spPr>
          <a:xfrm>
            <a:off x="5241227" y="3017010"/>
            <a:ext cx="532110" cy="532110"/>
          </a:xfrm>
          <a:prstGeom prst="ellipse">
            <a:avLst/>
          </a:prstGeom>
          <a:solidFill>
            <a:schemeClr val="accent6"/>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
        <p:nvSpPr>
          <p:cNvPr id="831" name="Google Shape;831;p24"/>
          <p:cNvSpPr/>
          <p:nvPr/>
        </p:nvSpPr>
        <p:spPr>
          <a:xfrm>
            <a:off x="5896132" y="3017010"/>
            <a:ext cx="532110" cy="532110"/>
          </a:xfrm>
          <a:prstGeom prst="ellipse">
            <a:avLst/>
          </a:prstGeom>
          <a:solidFill>
            <a:srgbClr val="00B0F0"/>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32" name="Google Shape;832;p24"/>
          <p:cNvSpPr/>
          <p:nvPr/>
        </p:nvSpPr>
        <p:spPr>
          <a:xfrm>
            <a:off x="6551037" y="3017010"/>
            <a:ext cx="532110" cy="532110"/>
          </a:xfrm>
          <a:prstGeom prst="ellipse">
            <a:avLst/>
          </a:prstGeom>
          <a:solidFill>
            <a:schemeClr val="accent4"/>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833" name="Google Shape;833;p24"/>
          <p:cNvSpPr/>
          <p:nvPr/>
        </p:nvSpPr>
        <p:spPr>
          <a:xfrm>
            <a:off x="5241227" y="3603696"/>
            <a:ext cx="532110" cy="532110"/>
          </a:xfrm>
          <a:prstGeom prst="ellipse">
            <a:avLst/>
          </a:prstGeom>
          <a:solidFill>
            <a:srgbClr val="00B0F0"/>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Y</a:t>
            </a:r>
            <a:endParaRPr sz="2800">
              <a:solidFill>
                <a:schemeClr val="lt1"/>
              </a:solidFill>
              <a:latin typeface="Calibri"/>
              <a:ea typeface="Calibri"/>
              <a:cs typeface="Calibri"/>
              <a:sym typeface="Calibri"/>
            </a:endParaRPr>
          </a:p>
        </p:txBody>
      </p:sp>
      <p:sp>
        <p:nvSpPr>
          <p:cNvPr id="834" name="Google Shape;834;p24"/>
          <p:cNvSpPr/>
          <p:nvPr/>
        </p:nvSpPr>
        <p:spPr>
          <a:xfrm>
            <a:off x="5896132" y="3603696"/>
            <a:ext cx="532110" cy="532110"/>
          </a:xfrm>
          <a:prstGeom prst="ellipse">
            <a:avLst/>
          </a:prstGeom>
          <a:solidFill>
            <a:schemeClr val="accent4"/>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N</a:t>
            </a:r>
            <a:endParaRPr sz="2800">
              <a:solidFill>
                <a:schemeClr val="lt1"/>
              </a:solidFill>
              <a:latin typeface="Calibri"/>
              <a:ea typeface="Calibri"/>
              <a:cs typeface="Calibri"/>
              <a:sym typeface="Calibri"/>
            </a:endParaRPr>
          </a:p>
        </p:txBody>
      </p:sp>
      <p:sp>
        <p:nvSpPr>
          <p:cNvPr id="835" name="Google Shape;835;p24"/>
          <p:cNvSpPr/>
          <p:nvPr/>
        </p:nvSpPr>
        <p:spPr>
          <a:xfrm>
            <a:off x="6551037" y="3603696"/>
            <a:ext cx="532110" cy="532110"/>
          </a:xfrm>
          <a:prstGeom prst="ellipse">
            <a:avLst/>
          </a:prstGeom>
          <a:solidFill>
            <a:schemeClr val="accent6"/>
          </a:solid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987">
                <a:solidFill>
                  <a:schemeClr val="lt1"/>
                </a:solidFill>
                <a:latin typeface="Calibri"/>
                <a:ea typeface="Calibri"/>
                <a:cs typeface="Calibri"/>
                <a:sym typeface="Calibri"/>
              </a:rPr>
              <a:t>?</a:t>
            </a:r>
            <a:endParaRPr sz="2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25"/>
          <p:cNvSpPr txBox="1"/>
          <p:nvPr/>
        </p:nvSpPr>
        <p:spPr>
          <a:xfrm>
            <a:off x="63785" y="294538"/>
            <a:ext cx="11844198" cy="103366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3400">
                <a:solidFill>
                  <a:schemeClr val="dk1"/>
                </a:solidFill>
                <a:latin typeface="Calibri"/>
                <a:ea typeface="Calibri"/>
                <a:cs typeface="Calibri"/>
                <a:sym typeface="Calibri"/>
              </a:rPr>
              <a:t>Gigerenzer et al., (2007) Statistical Literacy, practicing OB/GYNS</a:t>
            </a:r>
            <a:endParaRPr/>
          </a:p>
        </p:txBody>
      </p:sp>
      <p:sp>
        <p:nvSpPr>
          <p:cNvPr id="842" name="Google Shape;842;p25"/>
          <p:cNvSpPr txBox="1"/>
          <p:nvPr/>
        </p:nvSpPr>
        <p:spPr>
          <a:xfrm>
            <a:off x="103910" y="6452756"/>
            <a:ext cx="12088090" cy="90460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1200">
                <a:solidFill>
                  <a:srgbClr val="7F7F7F"/>
                </a:solidFill>
                <a:latin typeface="Calibri"/>
                <a:ea typeface="Calibri"/>
                <a:cs typeface="Calibri"/>
                <a:sym typeface="Calibri"/>
              </a:rPr>
              <a:t>Gigerenzer, G., Gaissmaier, W., Kurz-Milcke, E., Schwartz, L. M., &amp; Woloshin, S. (2007). Helping doctors and patients make sense of health statistics. </a:t>
            </a:r>
            <a:r>
              <a:rPr b="0" i="1" lang="en-US" sz="1200">
                <a:solidFill>
                  <a:srgbClr val="7F7F7F"/>
                </a:solidFill>
                <a:latin typeface="Calibri"/>
                <a:ea typeface="Calibri"/>
                <a:cs typeface="Calibri"/>
                <a:sym typeface="Calibri"/>
              </a:rPr>
              <a:t>Psychological science in the public interest</a:t>
            </a:r>
            <a:r>
              <a:rPr b="0" i="0" lang="en-US" sz="1200">
                <a:solidFill>
                  <a:srgbClr val="7F7F7F"/>
                </a:solidFill>
                <a:latin typeface="Calibri"/>
                <a:ea typeface="Calibri"/>
                <a:cs typeface="Calibri"/>
                <a:sym typeface="Calibri"/>
              </a:rPr>
              <a:t>, </a:t>
            </a:r>
            <a:r>
              <a:rPr b="0" i="1" lang="en-US" sz="1200">
                <a:solidFill>
                  <a:srgbClr val="7F7F7F"/>
                </a:solidFill>
                <a:latin typeface="Calibri"/>
                <a:ea typeface="Calibri"/>
                <a:cs typeface="Calibri"/>
                <a:sym typeface="Calibri"/>
              </a:rPr>
              <a:t>8</a:t>
            </a:r>
            <a:r>
              <a:rPr b="0" i="0" lang="en-US" sz="1200">
                <a:solidFill>
                  <a:srgbClr val="7F7F7F"/>
                </a:solidFill>
                <a:latin typeface="Calibri"/>
                <a:ea typeface="Calibri"/>
                <a:cs typeface="Calibri"/>
                <a:sym typeface="Calibri"/>
              </a:rPr>
              <a:t>(2), 53-96.</a:t>
            </a:r>
            <a:endParaRPr sz="1200">
              <a:solidFill>
                <a:srgbClr val="7F7F7F"/>
              </a:solidFill>
              <a:latin typeface="Calibri"/>
              <a:ea typeface="Calibri"/>
              <a:cs typeface="Calibri"/>
              <a:sym typeface="Calibri"/>
            </a:endParaRPr>
          </a:p>
        </p:txBody>
      </p:sp>
      <p:sp>
        <p:nvSpPr>
          <p:cNvPr id="843" name="Google Shape;843;p25"/>
          <p:cNvSpPr txBox="1"/>
          <p:nvPr/>
        </p:nvSpPr>
        <p:spPr>
          <a:xfrm>
            <a:off x="63784" y="1590741"/>
            <a:ext cx="7635833" cy="53860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Gave  160 practicing OB/GYNS the following info:</a:t>
            </a:r>
            <a:endParaRPr/>
          </a:p>
          <a:p>
            <a:pPr indent="0" lvl="0" marL="0" marR="0" rtl="0" algn="l">
              <a:spcBef>
                <a:spcPts val="600"/>
              </a:spcBef>
              <a:spcAft>
                <a:spcPts val="0"/>
              </a:spcAft>
              <a:buNone/>
            </a:pPr>
            <a:r>
              <a:t/>
            </a:r>
            <a:endParaRPr sz="900">
              <a:solidFill>
                <a:schemeClr val="dk1"/>
              </a:solidFill>
              <a:latin typeface="Calibri"/>
              <a:ea typeface="Calibri"/>
              <a:cs typeface="Calibri"/>
              <a:sym typeface="Calibri"/>
            </a:endParaRPr>
          </a:p>
          <a:p>
            <a:pPr indent="0" lvl="0" marL="0" marR="0" rtl="0" algn="l">
              <a:spcBef>
                <a:spcPts val="600"/>
              </a:spcBef>
              <a:spcAft>
                <a:spcPts val="0"/>
              </a:spcAft>
              <a:buNone/>
            </a:pPr>
            <a:r>
              <a:rPr lang="en-US" sz="2400">
                <a:solidFill>
                  <a:srgbClr val="1F3864"/>
                </a:solidFill>
                <a:latin typeface="Calibri"/>
                <a:ea typeface="Calibri"/>
                <a:cs typeface="Calibri"/>
                <a:sym typeface="Calibri"/>
              </a:rPr>
              <a:t>“Assume you conduct breast cancer screening using mammography in a certain region. You know the following information about the women in this region: </a:t>
            </a:r>
            <a:endParaRPr/>
          </a:p>
          <a:p>
            <a:pPr indent="-285750" lvl="0" marL="285750" marR="0" rtl="0" algn="l">
              <a:spcBef>
                <a:spcPts val="60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The probability that a woman has breast cancer is 1% (</a:t>
            </a:r>
            <a:r>
              <a:rPr i="1" lang="en-US" sz="2400">
                <a:solidFill>
                  <a:srgbClr val="1F3864"/>
                </a:solidFill>
                <a:latin typeface="Calibri"/>
                <a:ea typeface="Calibri"/>
                <a:cs typeface="Calibri"/>
                <a:sym typeface="Calibri"/>
              </a:rPr>
              <a:t>prevalence</a:t>
            </a:r>
            <a:r>
              <a:rPr lang="en-US" sz="2400">
                <a:solidFill>
                  <a:srgbClr val="1F3864"/>
                </a:solidFill>
                <a:latin typeface="Calibri"/>
                <a:ea typeface="Calibri"/>
                <a:cs typeface="Calibri"/>
                <a:sym typeface="Calibri"/>
              </a:rPr>
              <a:t>) </a:t>
            </a:r>
            <a:endParaRPr/>
          </a:p>
          <a:p>
            <a:pPr indent="-285750" lvl="0" marL="285750" marR="0" rtl="0" algn="l">
              <a:spcBef>
                <a:spcPts val="60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If a woman has breast cancer, the probability that she tests positive is 90% (</a:t>
            </a:r>
            <a:r>
              <a:rPr i="1" lang="en-US" sz="2400">
                <a:solidFill>
                  <a:srgbClr val="1F3864"/>
                </a:solidFill>
                <a:latin typeface="Calibri"/>
                <a:ea typeface="Calibri"/>
                <a:cs typeface="Calibri"/>
                <a:sym typeface="Calibri"/>
              </a:rPr>
              <a:t>sensitivity</a:t>
            </a:r>
            <a:r>
              <a:rPr lang="en-US" sz="2400">
                <a:solidFill>
                  <a:srgbClr val="1F3864"/>
                </a:solidFill>
                <a:latin typeface="Calibri"/>
                <a:ea typeface="Calibri"/>
                <a:cs typeface="Calibri"/>
                <a:sym typeface="Calibri"/>
              </a:rPr>
              <a:t>) </a:t>
            </a:r>
            <a:endParaRPr/>
          </a:p>
          <a:p>
            <a:pPr indent="-285750" lvl="0" marL="285750" marR="0" rtl="0" algn="l">
              <a:spcBef>
                <a:spcPts val="600"/>
              </a:spcBef>
              <a:spcAft>
                <a:spcPts val="0"/>
              </a:spcAft>
              <a:buClr>
                <a:srgbClr val="1F3864"/>
              </a:buClr>
              <a:buSzPts val="2400"/>
              <a:buFont typeface="Arial"/>
              <a:buChar char="•"/>
            </a:pPr>
            <a:r>
              <a:rPr lang="en-US" sz="2400">
                <a:solidFill>
                  <a:srgbClr val="1F3864"/>
                </a:solidFill>
                <a:latin typeface="Calibri"/>
                <a:ea typeface="Calibri"/>
                <a:cs typeface="Calibri"/>
                <a:sym typeface="Calibri"/>
              </a:rPr>
              <a:t>If a woman does not have breast cancer, the probability that she nevertheless tests positive is 9% (</a:t>
            </a:r>
            <a:r>
              <a:rPr i="1" lang="en-US" sz="2400">
                <a:solidFill>
                  <a:srgbClr val="1F3864"/>
                </a:solidFill>
                <a:latin typeface="Calibri"/>
                <a:ea typeface="Calibri"/>
                <a:cs typeface="Calibri"/>
                <a:sym typeface="Calibri"/>
              </a:rPr>
              <a:t>specificity</a:t>
            </a:r>
            <a:r>
              <a:rPr lang="en-US" sz="2400">
                <a:solidFill>
                  <a:srgbClr val="1F3864"/>
                </a:solidFill>
                <a:latin typeface="Calibri"/>
                <a:ea typeface="Calibri"/>
                <a:cs typeface="Calibri"/>
                <a:sym typeface="Calibri"/>
              </a:rPr>
              <a:t>)”</a:t>
            </a:r>
            <a:endParaRPr/>
          </a:p>
          <a:p>
            <a:pPr indent="-107950" lvl="0" marL="285750" marR="0" rtl="0" algn="l">
              <a:spcBef>
                <a:spcPts val="6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2800">
              <a:solidFill>
                <a:schemeClr val="dk1"/>
              </a:solidFill>
              <a:latin typeface="Calibri"/>
              <a:ea typeface="Calibri"/>
              <a:cs typeface="Calibri"/>
              <a:sym typeface="Calibri"/>
            </a:endParaRPr>
          </a:p>
        </p:txBody>
      </p:sp>
      <p:pic>
        <p:nvPicPr>
          <p:cNvPr descr="enter image description here" id="844" name="Google Shape;844;p25"/>
          <p:cNvPicPr preferRelativeResize="0"/>
          <p:nvPr/>
        </p:nvPicPr>
        <p:blipFill rotWithShape="1">
          <a:blip r:embed="rId3">
            <a:alphaModFix/>
          </a:blip>
          <a:srcRect b="0" l="0" r="0" t="0"/>
          <a:stretch/>
        </p:blipFill>
        <p:spPr>
          <a:xfrm>
            <a:off x="7380130" y="2803994"/>
            <a:ext cx="4639921" cy="2615340"/>
          </a:xfrm>
          <a:prstGeom prst="rect">
            <a:avLst/>
          </a:prstGeom>
          <a:noFill/>
          <a:ln>
            <a:noFill/>
          </a:ln>
        </p:spPr>
      </p:pic>
      <p:sp>
        <p:nvSpPr>
          <p:cNvPr id="845" name="Google Shape;845;p25"/>
          <p:cNvSpPr txBox="1"/>
          <p:nvPr/>
        </p:nvSpPr>
        <p:spPr>
          <a:xfrm>
            <a:off x="8650090" y="5538165"/>
            <a:ext cx="338357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BFBFBF"/>
                </a:solidFill>
                <a:latin typeface="Calibri"/>
                <a:ea typeface="Calibri"/>
                <a:cs typeface="Calibri"/>
                <a:sym typeface="Calibri"/>
              </a:rPr>
              <a:t>Image Credit: https://stats.stackexchange.com/questions/122225/what-is-the-best-way-to-remember-the-difference-between-sensitivity-specificity</a:t>
            </a:r>
            <a:endParaRPr/>
          </a:p>
        </p:txBody>
      </p:sp>
      <p:sp>
        <p:nvSpPr>
          <p:cNvPr id="846" name="Google Shape;846;p25"/>
          <p:cNvSpPr/>
          <p:nvPr/>
        </p:nvSpPr>
        <p:spPr>
          <a:xfrm>
            <a:off x="8882743" y="3646714"/>
            <a:ext cx="1001486" cy="4572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B050"/>
                </a:solidFill>
                <a:latin typeface="Calibri"/>
                <a:ea typeface="Calibri"/>
                <a:cs typeface="Calibri"/>
                <a:sym typeface="Calibri"/>
              </a:rPr>
              <a:t>90%</a:t>
            </a:r>
            <a:endParaRPr/>
          </a:p>
        </p:txBody>
      </p:sp>
      <p:sp>
        <p:nvSpPr>
          <p:cNvPr id="847" name="Google Shape;847;p25"/>
          <p:cNvSpPr/>
          <p:nvPr/>
        </p:nvSpPr>
        <p:spPr>
          <a:xfrm>
            <a:off x="8882743" y="4163425"/>
            <a:ext cx="1001486" cy="457200"/>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B050"/>
                </a:solidFill>
                <a:latin typeface="Calibri"/>
                <a:ea typeface="Calibri"/>
                <a:cs typeface="Calibri"/>
                <a:sym typeface="Calibri"/>
              </a:rPr>
              <a:t>9%</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26"/>
          <p:cNvSpPr txBox="1"/>
          <p:nvPr/>
        </p:nvSpPr>
        <p:spPr>
          <a:xfrm>
            <a:off x="124057" y="6334780"/>
            <a:ext cx="119438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a:solidFill>
                  <a:srgbClr val="7F7F7F"/>
                </a:solidFill>
                <a:latin typeface="Arial"/>
                <a:ea typeface="Arial"/>
                <a:cs typeface="Arial"/>
                <a:sym typeface="Arial"/>
              </a:rPr>
              <a:t>Gigerenzer, G., Gaissmaier, W., Kurz-Milcke, E., Schwartz, L. M., &amp; Woloshin, S. (2007). Helping doctors and patients make sense of health statistics. </a:t>
            </a:r>
            <a:r>
              <a:rPr b="0" i="1" lang="en-US" sz="1400">
                <a:solidFill>
                  <a:srgbClr val="7F7F7F"/>
                </a:solidFill>
                <a:latin typeface="Arial"/>
                <a:ea typeface="Arial"/>
                <a:cs typeface="Arial"/>
                <a:sym typeface="Arial"/>
              </a:rPr>
              <a:t>Psychological science in the public interest</a:t>
            </a:r>
            <a:r>
              <a:rPr b="0" i="0" lang="en-US" sz="1400">
                <a:solidFill>
                  <a:srgbClr val="7F7F7F"/>
                </a:solidFill>
                <a:latin typeface="Arial"/>
                <a:ea typeface="Arial"/>
                <a:cs typeface="Arial"/>
                <a:sym typeface="Arial"/>
              </a:rPr>
              <a:t>, </a:t>
            </a:r>
            <a:r>
              <a:rPr b="0" i="1" lang="en-US" sz="1400">
                <a:solidFill>
                  <a:srgbClr val="7F7F7F"/>
                </a:solidFill>
                <a:latin typeface="Arial"/>
                <a:ea typeface="Arial"/>
                <a:cs typeface="Arial"/>
                <a:sym typeface="Arial"/>
              </a:rPr>
              <a:t>8</a:t>
            </a:r>
            <a:r>
              <a:rPr b="0" i="0" lang="en-US" sz="1400">
                <a:solidFill>
                  <a:srgbClr val="7F7F7F"/>
                </a:solidFill>
                <a:latin typeface="Arial"/>
                <a:ea typeface="Arial"/>
                <a:cs typeface="Arial"/>
                <a:sym typeface="Arial"/>
              </a:rPr>
              <a:t>(2), 53-96.</a:t>
            </a:r>
            <a:endParaRPr sz="1400">
              <a:solidFill>
                <a:srgbClr val="7F7F7F"/>
              </a:solidFill>
              <a:latin typeface="Calibri"/>
              <a:ea typeface="Calibri"/>
              <a:cs typeface="Calibri"/>
              <a:sym typeface="Calibri"/>
            </a:endParaRPr>
          </a:p>
        </p:txBody>
      </p:sp>
      <p:sp>
        <p:nvSpPr>
          <p:cNvPr id="854" name="Google Shape;854;p26"/>
          <p:cNvSpPr txBox="1"/>
          <p:nvPr/>
        </p:nvSpPr>
        <p:spPr>
          <a:xfrm>
            <a:off x="124057" y="89211"/>
            <a:ext cx="5754376" cy="62786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t>
            </a:r>
            <a:r>
              <a:rPr lang="en-US" sz="2400">
                <a:solidFill>
                  <a:srgbClr val="1F3864"/>
                </a:solidFill>
                <a:latin typeface="Calibri"/>
                <a:ea typeface="Calibri"/>
                <a:cs typeface="Calibri"/>
                <a:sym typeface="Calibri"/>
              </a:rPr>
              <a:t>A woman tests positive. She wants to know from you whether that means that she has breast cancer for sure, or what the chances are. </a:t>
            </a:r>
            <a:r>
              <a:rPr i="1" lang="en-US" sz="2400">
                <a:solidFill>
                  <a:srgbClr val="1F3864"/>
                </a:solidFill>
                <a:latin typeface="Calibri"/>
                <a:ea typeface="Calibri"/>
                <a:cs typeface="Calibri"/>
                <a:sym typeface="Calibri"/>
              </a:rPr>
              <a:t>What is the best answer</a:t>
            </a:r>
            <a:r>
              <a:rPr lang="en-US" sz="2400">
                <a:solidFill>
                  <a:srgbClr val="1F3864"/>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rgbClr val="1F3864"/>
              </a:solidFill>
              <a:latin typeface="Calibri"/>
              <a:ea typeface="Calibri"/>
              <a:cs typeface="Calibri"/>
              <a:sym typeface="Calibri"/>
            </a:endParaRPr>
          </a:p>
          <a:p>
            <a:pPr indent="-342900" lvl="0" marL="342900" marR="0" rtl="0" algn="l">
              <a:spcBef>
                <a:spcPts val="0"/>
              </a:spcBef>
              <a:spcAft>
                <a:spcPts val="0"/>
              </a:spcAft>
              <a:buClr>
                <a:srgbClr val="1F3864"/>
              </a:buClr>
              <a:buSzPts val="2400"/>
              <a:buFont typeface="Calibri"/>
              <a:buAutoNum type="alphaUcPeriod"/>
            </a:pPr>
            <a:r>
              <a:rPr lang="en-US" sz="2400">
                <a:solidFill>
                  <a:srgbClr val="1F3864"/>
                </a:solidFill>
                <a:latin typeface="Calibri"/>
                <a:ea typeface="Calibri"/>
                <a:cs typeface="Calibri"/>
                <a:sym typeface="Calibri"/>
              </a:rPr>
              <a:t>The probability that she has breast cancer is about 81%. </a:t>
            </a:r>
            <a:endParaRPr/>
          </a:p>
          <a:p>
            <a:pPr indent="-190500" lvl="0" marL="342900" marR="0" rtl="0" algn="l">
              <a:spcBef>
                <a:spcPts val="0"/>
              </a:spcBef>
              <a:spcAft>
                <a:spcPts val="0"/>
              </a:spcAft>
              <a:buClr>
                <a:schemeClr val="dk1"/>
              </a:buClr>
              <a:buSzPts val="2400"/>
              <a:buFont typeface="Calibri"/>
              <a:buNone/>
            </a:pPr>
            <a:r>
              <a:t/>
            </a:r>
            <a:endParaRPr sz="2400">
              <a:solidFill>
                <a:srgbClr val="1F3864"/>
              </a:solidFill>
              <a:latin typeface="Calibri"/>
              <a:ea typeface="Calibri"/>
              <a:cs typeface="Calibri"/>
              <a:sym typeface="Calibri"/>
            </a:endParaRPr>
          </a:p>
          <a:p>
            <a:pPr indent="-342900" lvl="0" marL="342900" marR="0" rtl="0" algn="l">
              <a:spcBef>
                <a:spcPts val="0"/>
              </a:spcBef>
              <a:spcAft>
                <a:spcPts val="0"/>
              </a:spcAft>
              <a:buClr>
                <a:srgbClr val="1F3864"/>
              </a:buClr>
              <a:buSzPts val="2400"/>
              <a:buFont typeface="Calibri"/>
              <a:buAutoNum type="alphaUcPeriod"/>
            </a:pPr>
            <a:r>
              <a:rPr lang="en-US" sz="2400">
                <a:solidFill>
                  <a:srgbClr val="1F3864"/>
                </a:solidFill>
                <a:latin typeface="Calibri"/>
                <a:ea typeface="Calibri"/>
                <a:cs typeface="Calibri"/>
                <a:sym typeface="Calibri"/>
              </a:rPr>
              <a:t>Out of 10 women with a positive mammogram, about 9 have breast cancer</a:t>
            </a:r>
            <a:endParaRPr/>
          </a:p>
          <a:p>
            <a:pPr indent="-190500" lvl="0" marL="342900" marR="0" rtl="0" algn="l">
              <a:spcBef>
                <a:spcPts val="0"/>
              </a:spcBef>
              <a:spcAft>
                <a:spcPts val="0"/>
              </a:spcAft>
              <a:buClr>
                <a:schemeClr val="dk1"/>
              </a:buClr>
              <a:buSzPts val="2400"/>
              <a:buFont typeface="Calibri"/>
              <a:buNone/>
            </a:pPr>
            <a:r>
              <a:t/>
            </a:r>
            <a:endParaRPr sz="2400">
              <a:solidFill>
                <a:srgbClr val="1F3864"/>
              </a:solidFill>
              <a:latin typeface="Calibri"/>
              <a:ea typeface="Calibri"/>
              <a:cs typeface="Calibri"/>
              <a:sym typeface="Calibri"/>
            </a:endParaRPr>
          </a:p>
          <a:p>
            <a:pPr indent="-342900" lvl="0" marL="342900" marR="0" rtl="0" algn="l">
              <a:spcBef>
                <a:spcPts val="0"/>
              </a:spcBef>
              <a:spcAft>
                <a:spcPts val="0"/>
              </a:spcAft>
              <a:buClr>
                <a:srgbClr val="1F3864"/>
              </a:buClr>
              <a:buSzPts val="2400"/>
              <a:buFont typeface="Calibri"/>
              <a:buAutoNum type="alphaUcPeriod"/>
            </a:pPr>
            <a:r>
              <a:rPr lang="en-US" sz="2400">
                <a:solidFill>
                  <a:srgbClr val="1F3864"/>
                </a:solidFill>
                <a:latin typeface="Calibri"/>
                <a:ea typeface="Calibri"/>
                <a:cs typeface="Calibri"/>
                <a:sym typeface="Calibri"/>
              </a:rPr>
              <a:t>Out of 10 women with a positive mammogram, about 1 has breast cancer. </a:t>
            </a:r>
            <a:endParaRPr/>
          </a:p>
          <a:p>
            <a:pPr indent="-190500" lvl="0" marL="342900" marR="0" rtl="0" algn="l">
              <a:spcBef>
                <a:spcPts val="0"/>
              </a:spcBef>
              <a:spcAft>
                <a:spcPts val="0"/>
              </a:spcAft>
              <a:buClr>
                <a:schemeClr val="dk1"/>
              </a:buClr>
              <a:buSzPts val="2400"/>
              <a:buFont typeface="Calibri"/>
              <a:buNone/>
            </a:pPr>
            <a:r>
              <a:t/>
            </a:r>
            <a:endParaRPr sz="2400">
              <a:solidFill>
                <a:srgbClr val="1F3864"/>
              </a:solidFill>
              <a:latin typeface="Calibri"/>
              <a:ea typeface="Calibri"/>
              <a:cs typeface="Calibri"/>
              <a:sym typeface="Calibri"/>
            </a:endParaRPr>
          </a:p>
          <a:p>
            <a:pPr indent="-342900" lvl="0" marL="342900" marR="0" rtl="0" algn="l">
              <a:spcBef>
                <a:spcPts val="0"/>
              </a:spcBef>
              <a:spcAft>
                <a:spcPts val="0"/>
              </a:spcAft>
              <a:buClr>
                <a:srgbClr val="1F3864"/>
              </a:buClr>
              <a:buSzPts val="2400"/>
              <a:buFont typeface="Calibri"/>
              <a:buAutoNum type="alphaUcPeriod"/>
            </a:pPr>
            <a:r>
              <a:rPr lang="en-US" sz="2400">
                <a:solidFill>
                  <a:srgbClr val="1F3864"/>
                </a:solidFill>
                <a:latin typeface="Calibri"/>
                <a:ea typeface="Calibri"/>
                <a:cs typeface="Calibri"/>
                <a:sym typeface="Calibri"/>
              </a:rPr>
              <a:t>The probability that she has breast cancer is about 1%.”</a:t>
            </a:r>
            <a:endParaRPr/>
          </a:p>
        </p:txBody>
      </p:sp>
      <p:sp>
        <p:nvSpPr>
          <p:cNvPr id="855" name="Google Shape;855;p26"/>
          <p:cNvSpPr txBox="1"/>
          <p:nvPr/>
        </p:nvSpPr>
        <p:spPr>
          <a:xfrm>
            <a:off x="6615545" y="89211"/>
            <a:ext cx="5323609"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Calibri"/>
                <a:ea typeface="Calibri"/>
                <a:cs typeface="Calibri"/>
                <a:sym typeface="Calibri"/>
              </a:rPr>
              <a:t>Assessing Doctors’ Understanding of Prevalence Effects</a:t>
            </a:r>
            <a:endParaRPr/>
          </a:p>
        </p:txBody>
      </p:sp>
      <p:sp>
        <p:nvSpPr>
          <p:cNvPr id="856" name="Google Shape;856;p26"/>
          <p:cNvSpPr txBox="1"/>
          <p:nvPr/>
        </p:nvSpPr>
        <p:spPr>
          <a:xfrm>
            <a:off x="7543799" y="1943100"/>
            <a:ext cx="361603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F3864"/>
                </a:solidFill>
                <a:latin typeface="Calibri"/>
                <a:ea typeface="Calibri"/>
                <a:cs typeface="Calibri"/>
                <a:sym typeface="Calibri"/>
              </a:rPr>
              <a:t>Prevalence = 1%</a:t>
            </a:r>
            <a:endParaRPr/>
          </a:p>
          <a:p>
            <a:pPr indent="0" lvl="0" marL="0" marR="0" rtl="0" algn="l">
              <a:spcBef>
                <a:spcPts val="0"/>
              </a:spcBef>
              <a:spcAft>
                <a:spcPts val="0"/>
              </a:spcAft>
              <a:buNone/>
            </a:pPr>
            <a:r>
              <a:rPr lang="en-US" sz="1800">
                <a:solidFill>
                  <a:srgbClr val="1F3864"/>
                </a:solidFill>
                <a:latin typeface="Calibri"/>
                <a:ea typeface="Calibri"/>
                <a:cs typeface="Calibri"/>
                <a:sym typeface="Calibri"/>
              </a:rPr>
              <a:t>Sensitivity (true positives) = 90%</a:t>
            </a:r>
            <a:endParaRPr/>
          </a:p>
          <a:p>
            <a:pPr indent="0" lvl="0" marL="0" marR="0" rtl="0" algn="l">
              <a:spcBef>
                <a:spcPts val="0"/>
              </a:spcBef>
              <a:spcAft>
                <a:spcPts val="0"/>
              </a:spcAft>
              <a:buNone/>
            </a:pPr>
            <a:r>
              <a:rPr lang="en-US" sz="1800">
                <a:solidFill>
                  <a:srgbClr val="1F3864"/>
                </a:solidFill>
                <a:latin typeface="Calibri"/>
                <a:ea typeface="Calibri"/>
                <a:cs typeface="Calibri"/>
                <a:sym typeface="Calibri"/>
              </a:rPr>
              <a:t>False-positive rate = 9%</a:t>
            </a:r>
            <a:endParaRPr/>
          </a:p>
        </p:txBody>
      </p:sp>
      <p:pic>
        <p:nvPicPr>
          <p:cNvPr descr="A graph of a person&#10;&#10;Description automatically generated" id="857" name="Google Shape;857;p26"/>
          <p:cNvPicPr preferRelativeResize="0"/>
          <p:nvPr/>
        </p:nvPicPr>
        <p:blipFill rotWithShape="1">
          <a:blip r:embed="rId3">
            <a:alphaModFix/>
          </a:blip>
          <a:srcRect b="24776" l="10484" r="7356" t="0"/>
          <a:stretch/>
        </p:blipFill>
        <p:spPr>
          <a:xfrm>
            <a:off x="6847609" y="3010395"/>
            <a:ext cx="4918997" cy="3157514"/>
          </a:xfrm>
          <a:prstGeom prst="rect">
            <a:avLst/>
          </a:prstGeom>
          <a:noFill/>
          <a:ln>
            <a:noFill/>
          </a:ln>
        </p:spPr>
      </p:pic>
      <p:sp>
        <p:nvSpPr>
          <p:cNvPr id="858" name="Google Shape;858;p26"/>
          <p:cNvSpPr/>
          <p:nvPr/>
        </p:nvSpPr>
        <p:spPr>
          <a:xfrm>
            <a:off x="9557787" y="2990612"/>
            <a:ext cx="2080031" cy="32199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26"/>
          <p:cNvSpPr/>
          <p:nvPr/>
        </p:nvSpPr>
        <p:spPr>
          <a:xfrm>
            <a:off x="7682163" y="4925290"/>
            <a:ext cx="713691" cy="3776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0" name="Google Shape;860;p26"/>
          <p:cNvSpPr txBox="1"/>
          <p:nvPr/>
        </p:nvSpPr>
        <p:spPr>
          <a:xfrm>
            <a:off x="9678320" y="3033301"/>
            <a:ext cx="2023892"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B050"/>
                </a:solidFill>
                <a:latin typeface="Calibri"/>
                <a:ea typeface="Calibri"/>
                <a:cs typeface="Calibri"/>
                <a:sym typeface="Calibri"/>
              </a:rPr>
              <a:t>47% of doctors</a:t>
            </a:r>
            <a:endParaRPr/>
          </a:p>
          <a:p>
            <a:pPr indent="0" lvl="0" marL="0" marR="0" rtl="0" algn="l">
              <a:spcBef>
                <a:spcPts val="0"/>
              </a:spcBef>
              <a:spcAft>
                <a:spcPts val="0"/>
              </a:spcAft>
              <a:buNone/>
            </a:pPr>
            <a:r>
              <a:rPr lang="en-US" sz="1800">
                <a:solidFill>
                  <a:srgbClr val="00B050"/>
                </a:solidFill>
                <a:latin typeface="Calibri"/>
                <a:ea typeface="Calibri"/>
                <a:cs typeface="Calibri"/>
                <a:sym typeface="Calibri"/>
              </a:rPr>
              <a:t>13% of doctors</a:t>
            </a:r>
            <a:endParaRPr/>
          </a:p>
          <a:p>
            <a:pPr indent="0" lvl="0" marL="0" marR="0" rtl="0" algn="l">
              <a:spcBef>
                <a:spcPts val="0"/>
              </a:spcBef>
              <a:spcAft>
                <a:spcPts val="0"/>
              </a:spcAft>
              <a:buNone/>
            </a:pPr>
            <a:r>
              <a:t/>
            </a:r>
            <a:endParaRPr sz="18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1800">
              <a:solidFill>
                <a:srgbClr val="00B050"/>
              </a:solidFill>
              <a:latin typeface="Calibri"/>
              <a:ea typeface="Calibri"/>
              <a:cs typeface="Calibri"/>
              <a:sym typeface="Calibri"/>
            </a:endParaRPr>
          </a:p>
          <a:p>
            <a:pPr indent="0" lvl="0" marL="0" marR="0" rtl="0" algn="l">
              <a:spcBef>
                <a:spcPts val="0"/>
              </a:spcBef>
              <a:spcAft>
                <a:spcPts val="0"/>
              </a:spcAft>
              <a:buNone/>
            </a:pPr>
            <a:r>
              <a:rPr lang="en-US" sz="1800">
                <a:solidFill>
                  <a:srgbClr val="00B050"/>
                </a:solidFill>
                <a:latin typeface="Calibri"/>
                <a:ea typeface="Calibri"/>
                <a:cs typeface="Calibri"/>
                <a:sym typeface="Calibri"/>
              </a:rPr>
              <a:t>21% of doctors</a:t>
            </a:r>
            <a:endParaRPr/>
          </a:p>
          <a:p>
            <a:pPr indent="0" lvl="0" marL="0" marR="0" rtl="0" algn="l">
              <a:spcBef>
                <a:spcPts val="0"/>
              </a:spcBef>
              <a:spcAft>
                <a:spcPts val="0"/>
              </a:spcAft>
              <a:buNone/>
            </a:pPr>
            <a:r>
              <a:rPr lang="en-US" sz="1800">
                <a:solidFill>
                  <a:srgbClr val="00B050"/>
                </a:solidFill>
                <a:latin typeface="Calibri"/>
                <a:ea typeface="Calibri"/>
                <a:cs typeface="Calibri"/>
                <a:sym typeface="Calibri"/>
              </a:rPr>
              <a:t>19% of doctors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27"/>
          <p:cNvSpPr txBox="1"/>
          <p:nvPr/>
        </p:nvSpPr>
        <p:spPr>
          <a:xfrm>
            <a:off x="124057" y="6334780"/>
            <a:ext cx="119438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a:solidFill>
                  <a:srgbClr val="7F7F7F"/>
                </a:solidFill>
                <a:latin typeface="Arial"/>
                <a:ea typeface="Arial"/>
                <a:cs typeface="Arial"/>
                <a:sym typeface="Arial"/>
              </a:rPr>
              <a:t>Gigerenzer, G., Gaissmaier, W., Kurz-Milcke, E., Schwartz, L. M., &amp; Woloshin, S. (2007). Helping doctors and patients make sense of health statistics. </a:t>
            </a:r>
            <a:r>
              <a:rPr b="0" i="1" lang="en-US" sz="1400">
                <a:solidFill>
                  <a:srgbClr val="7F7F7F"/>
                </a:solidFill>
                <a:latin typeface="Arial"/>
                <a:ea typeface="Arial"/>
                <a:cs typeface="Arial"/>
                <a:sym typeface="Arial"/>
              </a:rPr>
              <a:t>Psychological science in the public interest</a:t>
            </a:r>
            <a:r>
              <a:rPr b="0" i="0" lang="en-US" sz="1400">
                <a:solidFill>
                  <a:srgbClr val="7F7F7F"/>
                </a:solidFill>
                <a:latin typeface="Arial"/>
                <a:ea typeface="Arial"/>
                <a:cs typeface="Arial"/>
                <a:sym typeface="Arial"/>
              </a:rPr>
              <a:t>, </a:t>
            </a:r>
            <a:r>
              <a:rPr b="0" i="1" lang="en-US" sz="1400">
                <a:solidFill>
                  <a:srgbClr val="7F7F7F"/>
                </a:solidFill>
                <a:latin typeface="Arial"/>
                <a:ea typeface="Arial"/>
                <a:cs typeface="Arial"/>
                <a:sym typeface="Arial"/>
              </a:rPr>
              <a:t>8</a:t>
            </a:r>
            <a:r>
              <a:rPr b="0" i="0" lang="en-US" sz="1400">
                <a:solidFill>
                  <a:srgbClr val="7F7F7F"/>
                </a:solidFill>
                <a:latin typeface="Arial"/>
                <a:ea typeface="Arial"/>
                <a:cs typeface="Arial"/>
                <a:sym typeface="Arial"/>
              </a:rPr>
              <a:t>(2), 53-96.</a:t>
            </a:r>
            <a:endParaRPr sz="1400">
              <a:solidFill>
                <a:srgbClr val="7F7F7F"/>
              </a:solidFill>
              <a:latin typeface="Calibri"/>
              <a:ea typeface="Calibri"/>
              <a:cs typeface="Calibri"/>
              <a:sym typeface="Calibri"/>
            </a:endParaRPr>
          </a:p>
        </p:txBody>
      </p:sp>
      <p:sp>
        <p:nvSpPr>
          <p:cNvPr id="867" name="Google Shape;867;p27"/>
          <p:cNvSpPr txBox="1"/>
          <p:nvPr/>
        </p:nvSpPr>
        <p:spPr>
          <a:xfrm>
            <a:off x="124057" y="1012954"/>
            <a:ext cx="6278136"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“Assume you conduct breast cancer screening using mammography in a certain region. You know the following information about the women in this region: </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Ten out of every 1,000 women have breast cancer </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Of these 10 women with breast cancer, 9 test positive </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Of the 990 women without cancer, about 89 nevertheless test positive”</a:t>
            </a:r>
            <a:endParaRPr/>
          </a:p>
        </p:txBody>
      </p:sp>
      <p:sp>
        <p:nvSpPr>
          <p:cNvPr id="868" name="Google Shape;868;p27"/>
          <p:cNvSpPr txBox="1"/>
          <p:nvPr/>
        </p:nvSpPr>
        <p:spPr>
          <a:xfrm>
            <a:off x="1122218" y="363682"/>
            <a:ext cx="1029739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chemeClr val="dk1"/>
                </a:solidFill>
                <a:latin typeface="Calibri"/>
                <a:ea typeface="Calibri"/>
                <a:cs typeface="Calibri"/>
                <a:sym typeface="Calibri"/>
              </a:rPr>
              <a:t>Training Doctors on Prevalence </a:t>
            </a:r>
            <a:endParaRPr/>
          </a:p>
        </p:txBody>
      </p:sp>
      <p:pic>
        <p:nvPicPr>
          <p:cNvPr descr="A graph of a person&#10;&#10;Description automatically generated" id="869" name="Google Shape;869;p27"/>
          <p:cNvPicPr preferRelativeResize="0"/>
          <p:nvPr/>
        </p:nvPicPr>
        <p:blipFill rotWithShape="1">
          <a:blip r:embed="rId3">
            <a:alphaModFix/>
          </a:blip>
          <a:srcRect b="24776" l="10484" r="7356" t="0"/>
          <a:stretch/>
        </p:blipFill>
        <p:spPr>
          <a:xfrm>
            <a:off x="6072099" y="2212514"/>
            <a:ext cx="5995843" cy="3848744"/>
          </a:xfrm>
          <a:prstGeom prst="rect">
            <a:avLst/>
          </a:prstGeom>
          <a:noFill/>
          <a:ln>
            <a:noFill/>
          </a:ln>
        </p:spPr>
      </p:pic>
      <p:sp>
        <p:nvSpPr>
          <p:cNvPr id="870" name="Google Shape;870;p27"/>
          <p:cNvSpPr/>
          <p:nvPr/>
        </p:nvSpPr>
        <p:spPr>
          <a:xfrm>
            <a:off x="6265718" y="4239491"/>
            <a:ext cx="5802224" cy="862446"/>
          </a:xfrm>
          <a:prstGeom prst="rect">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28"/>
          <p:cNvSpPr txBox="1"/>
          <p:nvPr>
            <p:ph type="title"/>
          </p:nvPr>
        </p:nvSpPr>
        <p:spPr>
          <a:xfrm>
            <a:off x="558799" y="365125"/>
            <a:ext cx="1129453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Know your audience – Agency</a:t>
            </a:r>
            <a:endParaRPr/>
          </a:p>
        </p:txBody>
      </p:sp>
      <p:sp>
        <p:nvSpPr>
          <p:cNvPr id="876" name="Google Shape;876;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Students</a:t>
            </a:r>
            <a:endParaRPr/>
          </a:p>
          <a:p>
            <a:pPr indent="-228600" lvl="0" marL="228600" rtl="0" algn="l">
              <a:lnSpc>
                <a:spcPct val="90000"/>
              </a:lnSpc>
              <a:spcBef>
                <a:spcPts val="1000"/>
              </a:spcBef>
              <a:spcAft>
                <a:spcPts val="0"/>
              </a:spcAft>
              <a:buClr>
                <a:schemeClr val="dk1"/>
              </a:buClr>
              <a:buSzPts val="2800"/>
              <a:buChar char="•"/>
            </a:pPr>
            <a:r>
              <a:rPr lang="en-US"/>
              <a:t>Teachers</a:t>
            </a:r>
            <a:endParaRPr/>
          </a:p>
          <a:p>
            <a:pPr indent="-228600" lvl="0" marL="228600" rtl="0" algn="l">
              <a:lnSpc>
                <a:spcPct val="90000"/>
              </a:lnSpc>
              <a:spcBef>
                <a:spcPts val="1000"/>
              </a:spcBef>
              <a:spcAft>
                <a:spcPts val="0"/>
              </a:spcAft>
              <a:buClr>
                <a:schemeClr val="dk1"/>
              </a:buClr>
              <a:buSzPts val="2800"/>
              <a:buChar char="•"/>
            </a:pPr>
            <a:r>
              <a:rPr lang="en-US"/>
              <a:t>Researchers</a:t>
            </a:r>
            <a:endParaRPr/>
          </a:p>
          <a:p>
            <a:pPr indent="-228600" lvl="0" marL="228600" rtl="0" algn="l">
              <a:lnSpc>
                <a:spcPct val="90000"/>
              </a:lnSpc>
              <a:spcBef>
                <a:spcPts val="1000"/>
              </a:spcBef>
              <a:spcAft>
                <a:spcPts val="0"/>
              </a:spcAft>
              <a:buClr>
                <a:schemeClr val="dk1"/>
              </a:buClr>
              <a:buSzPts val="2800"/>
              <a:buChar char="•"/>
            </a:pPr>
            <a:r>
              <a:rPr lang="en-US"/>
              <a:t>Others </a:t>
            </a:r>
            <a:r>
              <a:rPr lang="en-US" strike="sngStrike"/>
              <a:t>(doctors)</a:t>
            </a:r>
            <a:endParaRPr/>
          </a:p>
          <a:p>
            <a:pPr indent="-50800" lvl="0" marL="228600" rtl="0" algn="l">
              <a:lnSpc>
                <a:spcPct val="90000"/>
              </a:lnSpc>
              <a:spcBef>
                <a:spcPts val="1000"/>
              </a:spcBef>
              <a:spcAft>
                <a:spcPts val="0"/>
              </a:spcAft>
              <a:buClr>
                <a:schemeClr val="dk1"/>
              </a:buClr>
              <a:buSzPts val="2800"/>
              <a:buNone/>
            </a:pPr>
            <a:r>
              <a:t/>
            </a:r>
            <a:endParaRPr/>
          </a:p>
        </p:txBody>
      </p:sp>
      <p:sp>
        <p:nvSpPr>
          <p:cNvPr id="877" name="Google Shape;877;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a:t>Agency:</a:t>
            </a:r>
            <a:r>
              <a:rPr lang="en-US"/>
              <a:t> ability to act to effect change</a:t>
            </a:r>
            <a:endParaRPr/>
          </a:p>
          <a:p>
            <a:pPr indent="0" lvl="0" marL="0" rtl="0" algn="l">
              <a:lnSpc>
                <a:spcPct val="90000"/>
              </a:lnSpc>
              <a:spcBef>
                <a:spcPts val="1000"/>
              </a:spcBef>
              <a:spcAft>
                <a:spcPts val="0"/>
              </a:spcAft>
              <a:buClr>
                <a:schemeClr val="dk1"/>
              </a:buClr>
              <a:buSzPts val="2800"/>
              <a:buNone/>
            </a:pPr>
            <a:r>
              <a:rPr lang="en-US"/>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Agency: What can I control?</a:t>
            </a:r>
            <a:endParaRPr/>
          </a:p>
        </p:txBody>
      </p:sp>
      <p:sp>
        <p:nvSpPr>
          <p:cNvPr id="883" name="Google Shape;883;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Tl;dr: me, mostly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5297762" y="329184"/>
            <a:ext cx="6251110" cy="178308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600"/>
              <a:buFont typeface="Calibri"/>
              <a:buNone/>
            </a:pPr>
            <a:r>
              <a:rPr lang="en-US" sz="4600"/>
              <a:t>Dashboards are emerging as a new area in LA</a:t>
            </a:r>
            <a:endParaRPr/>
          </a:p>
        </p:txBody>
      </p:sp>
      <p:pic>
        <p:nvPicPr>
          <p:cNvPr descr="Light bulb on yellow background with sketched light beams and cord" id="113" name="Google Shape;113;p3"/>
          <p:cNvPicPr preferRelativeResize="0"/>
          <p:nvPr/>
        </p:nvPicPr>
        <p:blipFill rotWithShape="1">
          <a:blip r:embed="rId3">
            <a:alphaModFix/>
          </a:blip>
          <a:srcRect b="0" l="51246" r="6988"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114" name="Google Shape;114;p3"/>
          <p:cNvSpPr txBox="1"/>
          <p:nvPr>
            <p:ph idx="1" type="body"/>
          </p:nvPr>
        </p:nvSpPr>
        <p:spPr>
          <a:xfrm>
            <a:off x="5297762" y="2706624"/>
            <a:ext cx="6251110" cy="3483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a:t>Early work sometimes naïve </a:t>
            </a:r>
            <a:endParaRPr/>
          </a:p>
          <a:p>
            <a:pPr indent="-228600" lvl="1" marL="685800" rtl="0" algn="l">
              <a:lnSpc>
                <a:spcPct val="90000"/>
              </a:lnSpc>
              <a:spcBef>
                <a:spcPts val="500"/>
              </a:spcBef>
              <a:spcAft>
                <a:spcPts val="0"/>
              </a:spcAft>
              <a:buClr>
                <a:schemeClr val="dk1"/>
              </a:buClr>
              <a:buSzPts val="2200"/>
              <a:buChar char="•"/>
            </a:pPr>
            <a:r>
              <a:rPr lang="en-US" sz="2200"/>
              <a:t>how much data literacy the audience has</a:t>
            </a:r>
            <a:endParaRPr/>
          </a:p>
          <a:p>
            <a:pPr indent="-228600" lvl="1" marL="685800" rtl="0" algn="l">
              <a:lnSpc>
                <a:spcPct val="90000"/>
              </a:lnSpc>
              <a:spcBef>
                <a:spcPts val="500"/>
              </a:spcBef>
              <a:spcAft>
                <a:spcPts val="0"/>
              </a:spcAft>
              <a:buClr>
                <a:schemeClr val="dk1"/>
              </a:buClr>
              <a:buSzPts val="2200"/>
              <a:buChar char="•"/>
            </a:pPr>
            <a:r>
              <a:rPr lang="en-US" sz="2200"/>
              <a:t>how data visualization would affect motivation and behavior of the audience</a:t>
            </a:r>
            <a:endParaRPr/>
          </a:p>
          <a:p>
            <a:pPr indent="-88900" lvl="0" marL="228600" rtl="0" algn="l">
              <a:lnSpc>
                <a:spcPct val="90000"/>
              </a:lnSpc>
              <a:spcBef>
                <a:spcPts val="1000"/>
              </a:spcBef>
              <a:spcAft>
                <a:spcPts val="0"/>
              </a:spcAft>
              <a:buClr>
                <a:schemeClr val="dk1"/>
              </a:buClr>
              <a:buSzPts val="2200"/>
              <a:buNone/>
            </a:pPr>
            <a:r>
              <a:t/>
            </a:r>
            <a:endParaRPr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Agency: What can I control in my class?</a:t>
            </a:r>
            <a:endParaRPr/>
          </a:p>
        </p:txBody>
      </p:sp>
      <p:sp>
        <p:nvSpPr>
          <p:cNvPr id="889" name="Google Shape;889;p30"/>
          <p:cNvSpPr txBox="1"/>
          <p:nvPr>
            <p:ph idx="1" type="body"/>
          </p:nvPr>
        </p:nvSpPr>
        <p:spPr>
          <a:xfrm>
            <a:off x="839789" y="1681163"/>
            <a:ext cx="335745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Directly</a:t>
            </a:r>
            <a:endParaRPr/>
          </a:p>
        </p:txBody>
      </p:sp>
      <p:sp>
        <p:nvSpPr>
          <p:cNvPr id="890" name="Google Shape;890;p30"/>
          <p:cNvSpPr txBox="1"/>
          <p:nvPr>
            <p:ph idx="2" type="body"/>
          </p:nvPr>
        </p:nvSpPr>
        <p:spPr>
          <a:xfrm>
            <a:off x="839789" y="2505075"/>
            <a:ext cx="3357458" cy="368458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t>Setting Goals</a:t>
            </a:r>
            <a:endParaRPr/>
          </a:p>
          <a:p>
            <a:pPr indent="-228600" lvl="0" marL="228600" rtl="0" algn="l">
              <a:lnSpc>
                <a:spcPct val="90000"/>
              </a:lnSpc>
              <a:spcBef>
                <a:spcPts val="1000"/>
              </a:spcBef>
              <a:spcAft>
                <a:spcPts val="0"/>
              </a:spcAft>
              <a:buClr>
                <a:schemeClr val="dk1"/>
              </a:buClr>
              <a:buSzPts val="2000"/>
              <a:buChar char="•"/>
            </a:pPr>
            <a:r>
              <a:rPr lang="en-US" sz="2000"/>
              <a:t>What readings and assignments I do and how I approach them</a:t>
            </a:r>
            <a:endParaRPr/>
          </a:p>
          <a:p>
            <a:pPr indent="-228600" lvl="0" marL="228600" rtl="0" algn="l">
              <a:lnSpc>
                <a:spcPct val="90000"/>
              </a:lnSpc>
              <a:spcBef>
                <a:spcPts val="1000"/>
              </a:spcBef>
              <a:spcAft>
                <a:spcPts val="0"/>
              </a:spcAft>
              <a:buClr>
                <a:schemeClr val="dk1"/>
              </a:buClr>
              <a:buSzPts val="2000"/>
              <a:buChar char="•"/>
            </a:pPr>
            <a:r>
              <a:rPr lang="en-US" sz="2000"/>
              <a:t>Any additional effort I put in to learn more about the topic</a:t>
            </a:r>
            <a:endParaRPr/>
          </a:p>
          <a:p>
            <a:pPr indent="-228600" lvl="0" marL="228600" rtl="0" algn="l">
              <a:lnSpc>
                <a:spcPct val="90000"/>
              </a:lnSpc>
              <a:spcBef>
                <a:spcPts val="1000"/>
              </a:spcBef>
              <a:spcAft>
                <a:spcPts val="0"/>
              </a:spcAft>
              <a:buClr>
                <a:schemeClr val="dk1"/>
              </a:buClr>
              <a:buSzPts val="2000"/>
              <a:buChar char="•"/>
            </a:pPr>
            <a:r>
              <a:rPr lang="en-US" sz="2000"/>
              <a:t>How much effort I put into them</a:t>
            </a:r>
            <a:endParaRPr/>
          </a:p>
          <a:p>
            <a:pPr indent="-228600" lvl="0" marL="228600" rtl="0" algn="l">
              <a:lnSpc>
                <a:spcPct val="90000"/>
              </a:lnSpc>
              <a:spcBef>
                <a:spcPts val="1000"/>
              </a:spcBef>
              <a:spcAft>
                <a:spcPts val="0"/>
              </a:spcAft>
              <a:buClr>
                <a:schemeClr val="dk1"/>
              </a:buClr>
              <a:buSzPts val="2000"/>
              <a:buChar char="•"/>
            </a:pPr>
            <a:r>
              <a:rPr lang="en-US" sz="2000"/>
              <a:t>Reflecting on what is working/not; how I respond to feedback</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891" name="Google Shape;891;p30"/>
          <p:cNvSpPr txBox="1"/>
          <p:nvPr/>
        </p:nvSpPr>
        <p:spPr>
          <a:xfrm>
            <a:off x="4282360" y="1690688"/>
            <a:ext cx="3492367"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Indirectly</a:t>
            </a:r>
            <a:endParaRPr/>
          </a:p>
        </p:txBody>
      </p:sp>
      <p:sp>
        <p:nvSpPr>
          <p:cNvPr id="892" name="Google Shape;892;p30"/>
          <p:cNvSpPr txBox="1"/>
          <p:nvPr/>
        </p:nvSpPr>
        <p:spPr>
          <a:xfrm>
            <a:off x="4282360" y="2514599"/>
            <a:ext cx="3492367" cy="397827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much I interact with the teacher and other students</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the teacher feels I am doing my work and reflecting on the feedback</a:t>
            </a:r>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
        <p:nvSpPr>
          <p:cNvPr id="893" name="Google Shape;893;p30"/>
          <p:cNvSpPr txBox="1"/>
          <p:nvPr/>
        </p:nvSpPr>
        <p:spPr>
          <a:xfrm>
            <a:off x="7886329" y="1690688"/>
            <a:ext cx="3357458"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Not really</a:t>
            </a:r>
            <a:endParaRPr/>
          </a:p>
        </p:txBody>
      </p:sp>
      <p:sp>
        <p:nvSpPr>
          <p:cNvPr id="894" name="Google Shape;894;p30"/>
          <p:cNvSpPr txBox="1"/>
          <p:nvPr/>
        </p:nvSpPr>
        <p:spPr>
          <a:xfrm>
            <a:off x="7886328" y="2514600"/>
            <a:ext cx="3777847" cy="43434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reasonable the course assignments are</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my teacher has reasonable work/life contexts</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What feedback I get</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What resources are available in my school </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my prior knowledge connects to course materials</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natural disasters interact with the semester</a:t>
            </a:r>
            <a:endParaRPr/>
          </a:p>
        </p:txBody>
      </p:sp>
      <p:sp>
        <p:nvSpPr>
          <p:cNvPr id="895" name="Google Shape;895;p30"/>
          <p:cNvSpPr txBox="1"/>
          <p:nvPr/>
        </p:nvSpPr>
        <p:spPr>
          <a:xfrm>
            <a:off x="3057993" y="1123623"/>
            <a:ext cx="686850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C00000"/>
                </a:solidFill>
                <a:latin typeface="Courgette"/>
                <a:ea typeface="Courgette"/>
                <a:cs typeface="Courgette"/>
                <a:sym typeface="Courgette"/>
              </a:rPr>
              <a:t>…as an able-bodied, middle-class student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Agency: What can I control in my class?</a:t>
            </a:r>
            <a:endParaRPr/>
          </a:p>
        </p:txBody>
      </p:sp>
      <p:sp>
        <p:nvSpPr>
          <p:cNvPr id="901" name="Google Shape;901;p31"/>
          <p:cNvSpPr txBox="1"/>
          <p:nvPr>
            <p:ph idx="1" type="body"/>
          </p:nvPr>
        </p:nvSpPr>
        <p:spPr>
          <a:xfrm>
            <a:off x="734859" y="1396353"/>
            <a:ext cx="335745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Directly</a:t>
            </a:r>
            <a:endParaRPr/>
          </a:p>
        </p:txBody>
      </p:sp>
      <p:sp>
        <p:nvSpPr>
          <p:cNvPr id="902" name="Google Shape;902;p31"/>
          <p:cNvSpPr txBox="1"/>
          <p:nvPr>
            <p:ph idx="2" type="body"/>
          </p:nvPr>
        </p:nvSpPr>
        <p:spPr>
          <a:xfrm>
            <a:off x="734859" y="2220264"/>
            <a:ext cx="3442570" cy="4637736"/>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US" sz="2600"/>
              <a:t>What readings and activities are assigned</a:t>
            </a:r>
            <a:endParaRPr/>
          </a:p>
          <a:p>
            <a:pPr indent="-228600" lvl="0" marL="228600" rtl="0" algn="l">
              <a:lnSpc>
                <a:spcPct val="90000"/>
              </a:lnSpc>
              <a:spcBef>
                <a:spcPts val="1000"/>
              </a:spcBef>
              <a:spcAft>
                <a:spcPts val="0"/>
              </a:spcAft>
              <a:buClr>
                <a:schemeClr val="dk1"/>
              </a:buClr>
              <a:buSzPct val="100000"/>
              <a:buChar char="•"/>
            </a:pPr>
            <a:r>
              <a:rPr lang="en-US" sz="2600"/>
              <a:t>How assignments are structured</a:t>
            </a:r>
            <a:endParaRPr/>
          </a:p>
          <a:p>
            <a:pPr indent="-228600" lvl="0" marL="228600" rtl="0" algn="l">
              <a:lnSpc>
                <a:spcPct val="90000"/>
              </a:lnSpc>
              <a:spcBef>
                <a:spcPts val="1000"/>
              </a:spcBef>
              <a:spcAft>
                <a:spcPts val="0"/>
              </a:spcAft>
              <a:buClr>
                <a:schemeClr val="dk1"/>
              </a:buClr>
              <a:buSzPct val="100000"/>
              <a:buChar char="•"/>
            </a:pPr>
            <a:r>
              <a:rPr lang="en-US" sz="2600"/>
              <a:t>When discussion is encouraged and whether I encourage students to connect to their own interest</a:t>
            </a:r>
            <a:endParaRPr/>
          </a:p>
          <a:p>
            <a:pPr indent="-228600" lvl="0" marL="228600" rtl="0" algn="l">
              <a:lnSpc>
                <a:spcPct val="90000"/>
              </a:lnSpc>
              <a:spcBef>
                <a:spcPts val="1000"/>
              </a:spcBef>
              <a:spcAft>
                <a:spcPts val="0"/>
              </a:spcAft>
              <a:buClr>
                <a:schemeClr val="dk1"/>
              </a:buClr>
              <a:buSzPct val="100000"/>
              <a:buChar char="•"/>
            </a:pPr>
            <a:r>
              <a:rPr lang="en-US" sz="2600"/>
              <a:t>What feedback I provide and how I react to student feedback</a:t>
            </a:r>
            <a:endParaRPr/>
          </a:p>
          <a:p>
            <a:pPr indent="-228600" lvl="0" marL="228600" rtl="0" algn="l">
              <a:lnSpc>
                <a:spcPct val="90000"/>
              </a:lnSpc>
              <a:spcBef>
                <a:spcPts val="1000"/>
              </a:spcBef>
              <a:spcAft>
                <a:spcPts val="0"/>
              </a:spcAft>
              <a:buClr>
                <a:schemeClr val="dk1"/>
              </a:buClr>
              <a:buSzPct val="100000"/>
              <a:buChar char="•"/>
            </a:pPr>
            <a:r>
              <a:rPr lang="en-US" sz="2600"/>
              <a:t>How I enforce consequences</a:t>
            </a:r>
            <a:endParaRPr/>
          </a:p>
          <a:p>
            <a:pPr indent="-228600" lvl="0" marL="228600" rtl="0" algn="l">
              <a:lnSpc>
                <a:spcPct val="90000"/>
              </a:lnSpc>
              <a:spcBef>
                <a:spcPts val="1000"/>
              </a:spcBef>
              <a:spcAft>
                <a:spcPts val="0"/>
              </a:spcAft>
              <a:buClr>
                <a:schemeClr val="dk1"/>
              </a:buClr>
              <a:buSzPct val="100000"/>
              <a:buChar char="•"/>
            </a:pPr>
            <a:r>
              <a:rPr lang="en-US" sz="2600"/>
              <a:t>How much outside reading I do to improve my own knowledge and understanding</a:t>
            </a:r>
            <a:endParaRPr/>
          </a:p>
        </p:txBody>
      </p:sp>
      <p:sp>
        <p:nvSpPr>
          <p:cNvPr id="903" name="Google Shape;903;p31"/>
          <p:cNvSpPr txBox="1"/>
          <p:nvPr/>
        </p:nvSpPr>
        <p:spPr>
          <a:xfrm>
            <a:off x="4177430" y="1405878"/>
            <a:ext cx="3492367"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Indirectly</a:t>
            </a:r>
            <a:endParaRPr/>
          </a:p>
        </p:txBody>
      </p:sp>
      <p:sp>
        <p:nvSpPr>
          <p:cNvPr id="904" name="Google Shape;904;p31"/>
          <p:cNvSpPr txBox="1"/>
          <p:nvPr/>
        </p:nvSpPr>
        <p:spPr>
          <a:xfrm>
            <a:off x="4177430" y="2229790"/>
            <a:ext cx="3492367" cy="462821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students feel the reading and assignments are important</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students feel safe getting and providing feedback</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they feel supported and/or understand the consequences of disengagement</a:t>
            </a:r>
            <a:endParaRPr/>
          </a:p>
        </p:txBody>
      </p:sp>
      <p:sp>
        <p:nvSpPr>
          <p:cNvPr id="905" name="Google Shape;905;p31"/>
          <p:cNvSpPr txBox="1"/>
          <p:nvPr/>
        </p:nvSpPr>
        <p:spPr>
          <a:xfrm>
            <a:off x="7781399" y="1405878"/>
            <a:ext cx="3357458"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Not really</a:t>
            </a:r>
            <a:endParaRPr/>
          </a:p>
        </p:txBody>
      </p:sp>
      <p:sp>
        <p:nvSpPr>
          <p:cNvPr id="906" name="Google Shape;906;p31"/>
          <p:cNvSpPr txBox="1"/>
          <p:nvPr/>
        </p:nvSpPr>
        <p:spPr>
          <a:xfrm>
            <a:off x="7781398" y="2229790"/>
            <a:ext cx="3793568" cy="43940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my students and I have shared background knowledge at the start of the semester</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students read and do the assignments</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they accept the feedback</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or not they think the consequences are reasonable</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How natural disasters interact with the semester</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Anything outside of my class</a:t>
            </a:r>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
        <p:nvSpPr>
          <p:cNvPr id="907" name="Google Shape;907;p31"/>
          <p:cNvSpPr txBox="1"/>
          <p:nvPr/>
        </p:nvSpPr>
        <p:spPr>
          <a:xfrm>
            <a:off x="5918699" y="1128385"/>
            <a:ext cx="3935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C00000"/>
                </a:solidFill>
                <a:latin typeface="Courgette"/>
                <a:ea typeface="Courgette"/>
                <a:cs typeface="Courgette"/>
                <a:sym typeface="Courgette"/>
              </a:rPr>
              <a:t>…as a college professor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32"/>
          <p:cNvSpPr txBox="1"/>
          <p:nvPr>
            <p:ph type="title"/>
          </p:nvPr>
        </p:nvSpPr>
        <p:spPr>
          <a:xfrm>
            <a:off x="839788" y="365125"/>
            <a:ext cx="1135221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Agency: What can I control in a learning system?</a:t>
            </a:r>
            <a:endParaRPr/>
          </a:p>
        </p:txBody>
      </p:sp>
      <p:sp>
        <p:nvSpPr>
          <p:cNvPr id="914" name="Google Shape;914;p32"/>
          <p:cNvSpPr txBox="1"/>
          <p:nvPr>
            <p:ph idx="1" type="body"/>
          </p:nvPr>
        </p:nvSpPr>
        <p:spPr>
          <a:xfrm>
            <a:off x="734859" y="1396353"/>
            <a:ext cx="335745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Directly (sometimes)</a:t>
            </a:r>
            <a:endParaRPr/>
          </a:p>
        </p:txBody>
      </p:sp>
      <p:sp>
        <p:nvSpPr>
          <p:cNvPr id="915" name="Google Shape;915;p32"/>
          <p:cNvSpPr txBox="1"/>
          <p:nvPr>
            <p:ph idx="2" type="body"/>
          </p:nvPr>
        </p:nvSpPr>
        <p:spPr>
          <a:xfrm>
            <a:off x="734859" y="2220264"/>
            <a:ext cx="3442570" cy="4637736"/>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US" sz="2600"/>
              <a:t>What is in the learning system (sometimes)</a:t>
            </a:r>
            <a:endParaRPr/>
          </a:p>
          <a:p>
            <a:pPr indent="-228600" lvl="0" marL="228600" rtl="0" algn="l">
              <a:lnSpc>
                <a:spcPct val="90000"/>
              </a:lnSpc>
              <a:spcBef>
                <a:spcPts val="1000"/>
              </a:spcBef>
              <a:spcAft>
                <a:spcPts val="0"/>
              </a:spcAft>
              <a:buClr>
                <a:schemeClr val="dk1"/>
              </a:buClr>
              <a:buSzPct val="100000"/>
              <a:buChar char="•"/>
            </a:pPr>
            <a:r>
              <a:rPr lang="en-US" sz="2800"/>
              <a:t>Whether the data we display to teachers and students is related to things they have </a:t>
            </a:r>
            <a:r>
              <a:rPr b="1" lang="en-US" sz="2800"/>
              <a:t>control </a:t>
            </a:r>
            <a:r>
              <a:rPr lang="en-US" sz="2800"/>
              <a:t>over (sometimes)</a:t>
            </a:r>
            <a:endParaRPr/>
          </a:p>
          <a:p>
            <a:pPr indent="-228600" lvl="0" marL="228600" rtl="0" algn="l">
              <a:lnSpc>
                <a:spcPct val="90000"/>
              </a:lnSpc>
              <a:spcBef>
                <a:spcPts val="1000"/>
              </a:spcBef>
              <a:spcAft>
                <a:spcPts val="0"/>
              </a:spcAft>
              <a:buClr>
                <a:schemeClr val="dk1"/>
              </a:buClr>
              <a:buSzPct val="100000"/>
              <a:buChar char="•"/>
            </a:pPr>
            <a:r>
              <a:rPr lang="en-US"/>
              <a:t>Whether we display it in ways that align with motivational theories</a:t>
            </a:r>
            <a:endParaRPr sz="2800"/>
          </a:p>
          <a:p>
            <a:pPr indent="-75882" lvl="0" marL="228600" rtl="0" algn="l">
              <a:lnSpc>
                <a:spcPct val="90000"/>
              </a:lnSpc>
              <a:spcBef>
                <a:spcPts val="1000"/>
              </a:spcBef>
              <a:spcAft>
                <a:spcPts val="0"/>
              </a:spcAft>
              <a:buClr>
                <a:schemeClr val="dk1"/>
              </a:buClr>
              <a:buSzPct val="100000"/>
              <a:buNone/>
            </a:pPr>
            <a:r>
              <a:t/>
            </a:r>
            <a:endParaRPr sz="2600"/>
          </a:p>
          <a:p>
            <a:pPr indent="-75882" lvl="0" marL="228600" rtl="0" algn="l">
              <a:lnSpc>
                <a:spcPct val="90000"/>
              </a:lnSpc>
              <a:spcBef>
                <a:spcPts val="1000"/>
              </a:spcBef>
              <a:spcAft>
                <a:spcPts val="0"/>
              </a:spcAft>
              <a:buClr>
                <a:schemeClr val="dk1"/>
              </a:buClr>
              <a:buSzPct val="100000"/>
              <a:buNone/>
            </a:pPr>
            <a:r>
              <a:t/>
            </a:r>
            <a:endParaRPr sz="2600"/>
          </a:p>
        </p:txBody>
      </p:sp>
      <p:sp>
        <p:nvSpPr>
          <p:cNvPr id="916" name="Google Shape;916;p32"/>
          <p:cNvSpPr txBox="1"/>
          <p:nvPr/>
        </p:nvSpPr>
        <p:spPr>
          <a:xfrm>
            <a:off x="4177430" y="1405878"/>
            <a:ext cx="3492367"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Indirectly</a:t>
            </a:r>
            <a:endParaRPr/>
          </a:p>
        </p:txBody>
      </p:sp>
      <p:sp>
        <p:nvSpPr>
          <p:cNvPr id="917" name="Google Shape;917;p32"/>
          <p:cNvSpPr txBox="1"/>
          <p:nvPr/>
        </p:nvSpPr>
        <p:spPr>
          <a:xfrm>
            <a:off x="4177430" y="2229790"/>
            <a:ext cx="3492367" cy="4628210"/>
          </a:xfrm>
          <a:prstGeom prst="rect">
            <a:avLst/>
          </a:prstGeom>
          <a:noFill/>
          <a:ln>
            <a:noFill/>
          </a:ln>
        </p:spPr>
        <p:txBody>
          <a:bodyPr anchorCtr="0" anchor="t" bIns="45700" lIns="91425" spcFirstLastPara="1" rIns="91425" wrap="square" tIns="45700">
            <a:normAutofit/>
          </a:bodyPr>
          <a:lstStyle/>
          <a:p>
            <a:pPr indent="-101600" lvl="0" marL="228600" marR="0" rtl="0" algn="l">
              <a:lnSpc>
                <a:spcPct val="90000"/>
              </a:lnSpc>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
        <p:nvSpPr>
          <p:cNvPr id="918" name="Google Shape;918;p32"/>
          <p:cNvSpPr txBox="1"/>
          <p:nvPr/>
        </p:nvSpPr>
        <p:spPr>
          <a:xfrm>
            <a:off x="7781399" y="1405878"/>
            <a:ext cx="3357458" cy="8239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Not really</a:t>
            </a:r>
            <a:endParaRPr/>
          </a:p>
        </p:txBody>
      </p:sp>
      <p:sp>
        <p:nvSpPr>
          <p:cNvPr id="919" name="Google Shape;919;p32"/>
          <p:cNvSpPr txBox="1"/>
          <p:nvPr/>
        </p:nvSpPr>
        <p:spPr>
          <a:xfrm>
            <a:off x="7781398" y="2229790"/>
            <a:ext cx="3793568" cy="43940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 data literacy, prior knowledge, motivation, etc. of the students and teachers we are designing for.</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the data is used for good or for evil</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Most things happening in the classroom or the world</a:t>
            </a:r>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
        <p:nvSpPr>
          <p:cNvPr id="920" name="Google Shape;920;p32"/>
          <p:cNvSpPr txBox="1"/>
          <p:nvPr/>
        </p:nvSpPr>
        <p:spPr>
          <a:xfrm>
            <a:off x="5918699" y="1128385"/>
            <a:ext cx="543351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C00000"/>
                </a:solidFill>
                <a:latin typeface="Courgette"/>
                <a:ea typeface="Courgette"/>
                <a:cs typeface="Courgette"/>
                <a:sym typeface="Courgette"/>
              </a:rPr>
              <a:t>…as a data vis researcher</a:t>
            </a:r>
            <a:endParaRPr/>
          </a:p>
        </p:txBody>
      </p:sp>
      <p:sp>
        <p:nvSpPr>
          <p:cNvPr id="921" name="Google Shape;921;p32"/>
          <p:cNvSpPr txBox="1"/>
          <p:nvPr/>
        </p:nvSpPr>
        <p:spPr>
          <a:xfrm>
            <a:off x="4177429" y="2157285"/>
            <a:ext cx="3638054" cy="43940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the data is displayed in a way that can encourage improved data literacy</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Whether teachers feel like the </a:t>
            </a:r>
            <a:endParaRPr/>
          </a:p>
          <a:p>
            <a:pPr indent="-101600" lvl="0" marL="228600" marR="0" rtl="0" algn="l">
              <a:lnSpc>
                <a:spcPct val="90000"/>
              </a:lnSpc>
              <a:spcBef>
                <a:spcPts val="100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33"/>
          <p:cNvSpPr txBox="1"/>
          <p:nvPr>
            <p:ph type="title"/>
          </p:nvPr>
        </p:nvSpPr>
        <p:spPr>
          <a:xfrm>
            <a:off x="838200" y="6699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does this mean in for data vis design in learning analytics?</a:t>
            </a:r>
            <a:endParaRPr/>
          </a:p>
        </p:txBody>
      </p:sp>
      <p:sp>
        <p:nvSpPr>
          <p:cNvPr id="927" name="Google Shape;927;p33"/>
          <p:cNvSpPr txBox="1"/>
          <p:nvPr>
            <p:ph idx="1" type="body"/>
          </p:nvPr>
        </p:nvSpPr>
        <p:spPr>
          <a:xfrm>
            <a:off x="838200" y="213042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If a student sees that they have done poorly, will they know what to do to get better?</a:t>
            </a:r>
            <a:endParaRPr/>
          </a:p>
          <a:p>
            <a:pPr indent="-228600" lvl="0" marL="228600" rtl="0" algn="l">
              <a:lnSpc>
                <a:spcPct val="90000"/>
              </a:lnSpc>
              <a:spcBef>
                <a:spcPts val="1000"/>
              </a:spcBef>
              <a:spcAft>
                <a:spcPts val="0"/>
              </a:spcAft>
              <a:buClr>
                <a:schemeClr val="dk1"/>
              </a:buClr>
              <a:buSzPts val="2800"/>
              <a:buChar char="•"/>
            </a:pPr>
            <a:r>
              <a:rPr lang="en-US"/>
              <a:t>If a teacher sees that a student is doing poorly, what will they do with that information?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To summarize</a:t>
            </a:r>
            <a:endParaRPr/>
          </a:p>
        </p:txBody>
      </p:sp>
      <p:sp>
        <p:nvSpPr>
          <p:cNvPr id="933" name="Google Shape;93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We need to be careful that our data vis is targeted at the data literacy of our audience.  Research among people with strong STEM training in the US suggests that even people with a lot of education struggle with statistical interpretation.</a:t>
            </a:r>
            <a:endParaRPr/>
          </a:p>
          <a:p>
            <a:pPr indent="-228600" lvl="0" marL="228600" rtl="0" algn="l">
              <a:lnSpc>
                <a:spcPct val="90000"/>
              </a:lnSpc>
              <a:spcBef>
                <a:spcPts val="1000"/>
              </a:spcBef>
              <a:spcAft>
                <a:spcPts val="0"/>
              </a:spcAft>
              <a:buClr>
                <a:schemeClr val="dk1"/>
              </a:buClr>
              <a:buSzPts val="2800"/>
              <a:buChar char="•"/>
            </a:pPr>
            <a:r>
              <a:rPr lang="en-US"/>
              <a:t>We also need to pick data that is ACTIONABLE.  To do that, we need to understand what AGENCY our audience has over the learning experience.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8" name="Shape 938"/>
        <p:cNvGrpSpPr/>
        <p:nvPr/>
      </p:nvGrpSpPr>
      <p:grpSpPr>
        <a:xfrm>
          <a:off x="0" y="0"/>
          <a:ext cx="0" cy="0"/>
          <a:chOff x="0" y="0"/>
          <a:chExt cx="0" cy="0"/>
        </a:xfrm>
      </p:grpSpPr>
      <p:sp>
        <p:nvSpPr>
          <p:cNvPr id="939" name="Google Shape;939;p3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p35"/>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1" name="Google Shape;941;p35"/>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2" name="Google Shape;942;p35"/>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3" name="Google Shape;943;p35"/>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4" name="Google Shape;944;p35"/>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p35"/>
          <p:cNvSpPr txBox="1"/>
          <p:nvPr>
            <p:ph type="ctrTitle"/>
          </p:nvPr>
        </p:nvSpPr>
        <p:spPr>
          <a:xfrm>
            <a:off x="304800" y="586855"/>
            <a:ext cx="3363288" cy="476306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alibri"/>
              <a:buNone/>
            </a:pPr>
            <a:r>
              <a:rPr lang="en-US" sz="4000"/>
              <a:t>Intro to Data Vis for Learning Analytics</a:t>
            </a:r>
            <a:br>
              <a:rPr lang="en-US" sz="4000"/>
            </a:br>
            <a:br>
              <a:rPr lang="en-US" sz="4000"/>
            </a:br>
            <a:r>
              <a:rPr lang="en-US" sz="4000"/>
              <a:t>Video C:</a:t>
            </a:r>
            <a:br>
              <a:rPr lang="en-US" sz="4000"/>
            </a:br>
            <a:r>
              <a:rPr lang="en-US" sz="4000"/>
              <a:t>Example Dashboard </a:t>
            </a:r>
            <a:br>
              <a:rPr lang="en-US" sz="4000"/>
            </a:br>
            <a:r>
              <a:rPr lang="en-US" sz="4000"/>
              <a:t>(1</a:t>
            </a:r>
            <a:r>
              <a:rPr baseline="30000" lang="en-US" sz="4000"/>
              <a:t>st</a:t>
            </a:r>
            <a:r>
              <a:rPr lang="en-US" sz="4000"/>
              <a:t> Draft) </a:t>
            </a:r>
            <a:endParaRPr b="1" sz="4000">
              <a:solidFill>
                <a:srgbClr val="FFFFFF"/>
              </a:solidFill>
              <a:latin typeface="Calibri"/>
              <a:ea typeface="Calibri"/>
              <a:cs typeface="Calibri"/>
              <a:sym typeface="Calibri"/>
            </a:endParaRPr>
          </a:p>
        </p:txBody>
      </p:sp>
      <p:pic>
        <p:nvPicPr>
          <p:cNvPr id="946" name="Google Shape;946;p35"/>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947" name="Google Shape;947;p35"/>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graphicFrame>
        <p:nvGraphicFramePr>
          <p:cNvPr id="952" name="Google Shape;952;p36"/>
          <p:cNvGraphicFramePr/>
          <p:nvPr/>
        </p:nvGraphicFramePr>
        <p:xfrm>
          <a:off x="294861" y="1749287"/>
          <a:ext cx="5801139" cy="2625380"/>
        </p:xfrm>
        <a:graphic>
          <a:graphicData uri="http://schemas.openxmlformats.org/drawingml/2006/chart">
            <c:chart r:id="rId3"/>
          </a:graphicData>
        </a:graphic>
      </p:graphicFrame>
      <p:sp>
        <p:nvSpPr>
          <p:cNvPr id="953" name="Google Shape;953;p36"/>
          <p:cNvSpPr txBox="1"/>
          <p:nvPr/>
        </p:nvSpPr>
        <p:spPr>
          <a:xfrm>
            <a:off x="294861" y="455751"/>
            <a:ext cx="5612294"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Spring 2024</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Jan 30, 2024</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id="954" name="Google Shape;954;p36"/>
          <p:cNvPicPr preferRelativeResize="0"/>
          <p:nvPr/>
        </p:nvPicPr>
        <p:blipFill rotWithShape="1">
          <a:blip r:embed="rId4">
            <a:alphaModFix/>
          </a:blip>
          <a:srcRect b="0" l="0" r="0" t="0"/>
          <a:stretch/>
        </p:blipFill>
        <p:spPr>
          <a:xfrm>
            <a:off x="389283" y="4434877"/>
            <a:ext cx="5612294" cy="2396619"/>
          </a:xfrm>
          <a:prstGeom prst="rect">
            <a:avLst/>
          </a:prstGeom>
          <a:noFill/>
          <a:ln>
            <a:noFill/>
          </a:ln>
        </p:spPr>
      </p:pic>
      <p:graphicFrame>
        <p:nvGraphicFramePr>
          <p:cNvPr id="955" name="Google Shape;955;p36"/>
          <p:cNvGraphicFramePr/>
          <p:nvPr/>
        </p:nvGraphicFramePr>
        <p:xfrm>
          <a:off x="9170504" y="455751"/>
          <a:ext cx="3021496" cy="6455258"/>
        </p:xfrm>
        <a:graphic>
          <a:graphicData uri="http://schemas.openxmlformats.org/drawingml/2006/chart">
            <c:chart r:id="rId5"/>
          </a:graphicData>
        </a:graphic>
      </p:graphicFrame>
      <p:graphicFrame>
        <p:nvGraphicFramePr>
          <p:cNvPr id="956" name="Google Shape;956;p36"/>
          <p:cNvGraphicFramePr/>
          <p:nvPr/>
        </p:nvGraphicFramePr>
        <p:xfrm>
          <a:off x="6125820" y="159026"/>
          <a:ext cx="3202609" cy="6698974"/>
        </p:xfrm>
        <a:graphic>
          <a:graphicData uri="http://schemas.openxmlformats.org/drawingml/2006/chart">
            <c:chart r:id="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aphicFrame>
        <p:nvGraphicFramePr>
          <p:cNvPr id="961" name="Google Shape;961;p37"/>
          <p:cNvGraphicFramePr/>
          <p:nvPr/>
        </p:nvGraphicFramePr>
        <p:xfrm>
          <a:off x="294861" y="1749287"/>
          <a:ext cx="5801139" cy="2625380"/>
        </p:xfrm>
        <a:graphic>
          <a:graphicData uri="http://schemas.openxmlformats.org/drawingml/2006/chart">
            <c:chart r:id="rId3"/>
          </a:graphicData>
        </a:graphic>
      </p:graphicFrame>
      <p:graphicFrame>
        <p:nvGraphicFramePr>
          <p:cNvPr id="962" name="Google Shape;962;p37"/>
          <p:cNvGraphicFramePr/>
          <p:nvPr/>
        </p:nvGraphicFramePr>
        <p:xfrm>
          <a:off x="6125820" y="159026"/>
          <a:ext cx="3202609" cy="6698974"/>
        </p:xfrm>
        <a:graphic>
          <a:graphicData uri="http://schemas.openxmlformats.org/drawingml/2006/chart">
            <c:chart r:id="rId4"/>
          </a:graphicData>
        </a:graphic>
      </p:graphicFrame>
      <p:graphicFrame>
        <p:nvGraphicFramePr>
          <p:cNvPr id="963" name="Google Shape;963;p37"/>
          <p:cNvGraphicFramePr/>
          <p:nvPr/>
        </p:nvGraphicFramePr>
        <p:xfrm>
          <a:off x="9170504" y="455751"/>
          <a:ext cx="3021496" cy="6455258"/>
        </p:xfrm>
        <a:graphic>
          <a:graphicData uri="http://schemas.openxmlformats.org/drawingml/2006/chart">
            <c:chart r:id="rId5"/>
          </a:graphicData>
        </a:graphic>
      </p:graphicFrame>
      <p:sp>
        <p:nvSpPr>
          <p:cNvPr id="964" name="Google Shape;964;p37"/>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Feb 20, 2024</a:t>
            </a:r>
            <a:endParaRPr/>
          </a:p>
        </p:txBody>
      </p:sp>
      <p:pic>
        <p:nvPicPr>
          <p:cNvPr id="965" name="Google Shape;965;p37"/>
          <p:cNvPicPr preferRelativeResize="0"/>
          <p:nvPr/>
        </p:nvPicPr>
        <p:blipFill rotWithShape="1">
          <a:blip r:embed="rId6">
            <a:alphaModFix/>
          </a:blip>
          <a:srcRect b="0" l="0" r="0" t="0"/>
          <a:stretch/>
        </p:blipFill>
        <p:spPr>
          <a:xfrm>
            <a:off x="448730" y="4556516"/>
            <a:ext cx="5575115" cy="184573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graphicFrame>
        <p:nvGraphicFramePr>
          <p:cNvPr id="970" name="Google Shape;970;p38"/>
          <p:cNvGraphicFramePr/>
          <p:nvPr/>
        </p:nvGraphicFramePr>
        <p:xfrm>
          <a:off x="294861" y="1749287"/>
          <a:ext cx="5801139" cy="2625380"/>
        </p:xfrm>
        <a:graphic>
          <a:graphicData uri="http://schemas.openxmlformats.org/drawingml/2006/chart">
            <c:chart r:id="rId3"/>
          </a:graphicData>
        </a:graphic>
      </p:graphicFrame>
      <p:graphicFrame>
        <p:nvGraphicFramePr>
          <p:cNvPr id="971" name="Google Shape;971;p38"/>
          <p:cNvGraphicFramePr/>
          <p:nvPr/>
        </p:nvGraphicFramePr>
        <p:xfrm>
          <a:off x="9170504" y="455751"/>
          <a:ext cx="3021496" cy="6455258"/>
        </p:xfrm>
        <a:graphic>
          <a:graphicData uri="http://schemas.openxmlformats.org/drawingml/2006/chart">
            <c:chart r:id="rId4"/>
          </a:graphicData>
        </a:graphic>
      </p:graphicFrame>
      <p:sp>
        <p:nvSpPr>
          <p:cNvPr id="972" name="Google Shape;972;p38"/>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973" name="Google Shape;973;p38"/>
          <p:cNvGraphicFramePr/>
          <p:nvPr/>
        </p:nvGraphicFramePr>
        <p:xfrm>
          <a:off x="6031948" y="203568"/>
          <a:ext cx="3202609" cy="6698974"/>
        </p:xfrm>
        <a:graphic>
          <a:graphicData uri="http://schemas.openxmlformats.org/drawingml/2006/chart">
            <c:chart r:id="rId5"/>
          </a:graphicData>
        </a:graphic>
      </p:graphicFrame>
      <p:pic>
        <p:nvPicPr>
          <p:cNvPr id="974" name="Google Shape;974;p38"/>
          <p:cNvPicPr preferRelativeResize="0"/>
          <p:nvPr/>
        </p:nvPicPr>
        <p:blipFill rotWithShape="1">
          <a:blip r:embed="rId6">
            <a:alphaModFix/>
          </a:blip>
          <a:srcRect b="0" l="0" r="0" t="0"/>
          <a:stretch/>
        </p:blipFill>
        <p:spPr>
          <a:xfrm>
            <a:off x="429961" y="4442473"/>
            <a:ext cx="5477194" cy="23009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8" name="Shape 978"/>
        <p:cNvGrpSpPr/>
        <p:nvPr/>
      </p:nvGrpSpPr>
      <p:grpSpPr>
        <a:xfrm>
          <a:off x="0" y="0"/>
          <a:ext cx="0" cy="0"/>
          <a:chOff x="0" y="0"/>
          <a:chExt cx="0" cy="0"/>
        </a:xfrm>
      </p:grpSpPr>
      <p:sp>
        <p:nvSpPr>
          <p:cNvPr id="979" name="Google Shape;979;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Based on what you’ve seen</a:t>
            </a:r>
            <a:endParaRPr/>
          </a:p>
        </p:txBody>
      </p:sp>
      <p:sp>
        <p:nvSpPr>
          <p:cNvPr id="980" name="Google Shape;980;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Which students are struggling?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Dashboard Types in Learning Analytics</a:t>
            </a:r>
            <a:endParaRPr/>
          </a:p>
        </p:txBody>
      </p:sp>
      <p:sp>
        <p:nvSpPr>
          <p:cNvPr id="120" name="Google Shape;120;p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By Audience</a:t>
            </a:r>
            <a:endParaRPr/>
          </a:p>
        </p:txBody>
      </p:sp>
      <p:sp>
        <p:nvSpPr>
          <p:cNvPr id="121" name="Google Shape;121;p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For admin</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teachers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students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parents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guidance counselors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other stakeholders</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
        <p:nvSpPr>
          <p:cNvPr id="122" name="Google Shape;122;p4"/>
          <p:cNvSpPr txBox="1"/>
          <p:nvPr>
            <p:ph idx="3" type="body"/>
          </p:nvPr>
        </p:nvSpPr>
        <p:spPr>
          <a:xfrm>
            <a:off x="5265507" y="1681163"/>
            <a:ext cx="6353335"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By Features, Data Organization, Content</a:t>
            </a:r>
            <a:endParaRPr/>
          </a:p>
        </p:txBody>
      </p:sp>
      <p:sp>
        <p:nvSpPr>
          <p:cNvPr id="123" name="Google Shape;123;p4"/>
          <p:cNvSpPr txBox="1"/>
          <p:nvPr>
            <p:ph idx="4" type="body"/>
          </p:nvPr>
        </p:nvSpPr>
        <p:spPr>
          <a:xfrm>
            <a:off x="5253925" y="2505075"/>
            <a:ext cx="6434491"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Interactive vs. Not</a:t>
            </a:r>
            <a:endParaRPr/>
          </a:p>
          <a:p>
            <a:pPr indent="-228600" lvl="0" marL="228600" rtl="0" algn="l">
              <a:lnSpc>
                <a:spcPct val="90000"/>
              </a:lnSpc>
              <a:spcBef>
                <a:spcPts val="1000"/>
              </a:spcBef>
              <a:spcAft>
                <a:spcPts val="0"/>
              </a:spcAft>
              <a:buClr>
                <a:schemeClr val="dk1"/>
              </a:buClr>
              <a:buSzPts val="2800"/>
              <a:buChar char="•"/>
            </a:pPr>
            <a:r>
              <a:rPr lang="en-US"/>
              <a:t>Learning Analytics vs. Academic Analytics</a:t>
            </a:r>
            <a:endParaRPr/>
          </a:p>
          <a:p>
            <a:pPr indent="-228600" lvl="0" marL="228600" rtl="0" algn="l">
              <a:lnSpc>
                <a:spcPct val="90000"/>
              </a:lnSpc>
              <a:spcBef>
                <a:spcPts val="1000"/>
              </a:spcBef>
              <a:spcAft>
                <a:spcPts val="0"/>
              </a:spcAft>
              <a:buClr>
                <a:schemeClr val="dk1"/>
              </a:buClr>
              <a:buSzPts val="2800"/>
              <a:buChar char="•"/>
            </a:pPr>
            <a:r>
              <a:rPr lang="en-US"/>
              <a:t>Descriptive, Predictive, and/or Prescriptive</a:t>
            </a:r>
            <a:endParaRPr/>
          </a:p>
          <a:p>
            <a:pPr indent="-228600" lvl="1" marL="685800" rtl="0" algn="l">
              <a:lnSpc>
                <a:spcPct val="90000"/>
              </a:lnSpc>
              <a:spcBef>
                <a:spcPts val="500"/>
              </a:spcBef>
              <a:spcAft>
                <a:spcPts val="0"/>
              </a:spcAft>
              <a:buClr>
                <a:schemeClr val="dk1"/>
              </a:buClr>
              <a:buSzPts val="2400"/>
              <a:buChar char="•"/>
            </a:pPr>
            <a:r>
              <a:rPr lang="en-US"/>
              <a:t>e.g., Early Warning Systems (EWS)</a:t>
            </a:r>
            <a:endParaRPr/>
          </a:p>
          <a:p>
            <a:pPr indent="-228600" lvl="0" marL="228600" rtl="0" algn="l">
              <a:lnSpc>
                <a:spcPct val="90000"/>
              </a:lnSpc>
              <a:spcBef>
                <a:spcPts val="1000"/>
              </a:spcBef>
              <a:spcAft>
                <a:spcPts val="0"/>
              </a:spcAft>
              <a:buClr>
                <a:schemeClr val="dk1"/>
              </a:buClr>
              <a:buSzPts val="2800"/>
              <a:buChar char="•"/>
            </a:pPr>
            <a:r>
              <a:rPr lang="en-US"/>
              <a:t>Individual vs. Course (for teachers)</a:t>
            </a:r>
            <a:endParaRPr/>
          </a:p>
          <a:p>
            <a:pPr indent="-228600" lvl="0" marL="228600" rtl="0" algn="l">
              <a:lnSpc>
                <a:spcPct val="90000"/>
              </a:lnSpc>
              <a:spcBef>
                <a:spcPts val="1000"/>
              </a:spcBef>
              <a:spcAft>
                <a:spcPts val="0"/>
              </a:spcAft>
              <a:buClr>
                <a:schemeClr val="dk1"/>
              </a:buClr>
              <a:buSzPts val="2800"/>
              <a:buChar char="•"/>
            </a:pPr>
            <a:r>
              <a:rPr lang="en-US"/>
              <a:t>Individual vs. Collaborative (students)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aphicFrame>
        <p:nvGraphicFramePr>
          <p:cNvPr id="986" name="Google Shape;986;p40"/>
          <p:cNvGraphicFramePr/>
          <p:nvPr/>
        </p:nvGraphicFramePr>
        <p:xfrm>
          <a:off x="294861" y="1749287"/>
          <a:ext cx="5801139" cy="2625380"/>
        </p:xfrm>
        <a:graphic>
          <a:graphicData uri="http://schemas.openxmlformats.org/drawingml/2006/chart">
            <c:chart r:id="rId3"/>
          </a:graphicData>
        </a:graphic>
      </p:graphicFrame>
      <p:graphicFrame>
        <p:nvGraphicFramePr>
          <p:cNvPr id="987" name="Google Shape;987;p40"/>
          <p:cNvGraphicFramePr/>
          <p:nvPr/>
        </p:nvGraphicFramePr>
        <p:xfrm>
          <a:off x="9170504" y="455751"/>
          <a:ext cx="3021496" cy="6455258"/>
        </p:xfrm>
        <a:graphic>
          <a:graphicData uri="http://schemas.openxmlformats.org/drawingml/2006/chart">
            <c:chart r:id="rId4"/>
          </a:graphicData>
        </a:graphic>
      </p:graphicFrame>
      <p:sp>
        <p:nvSpPr>
          <p:cNvPr id="988" name="Google Shape;988;p40"/>
          <p:cNvSpPr txBox="1"/>
          <p:nvPr/>
        </p:nvSpPr>
        <p:spPr>
          <a:xfrm>
            <a:off x="294861" y="455751"/>
            <a:ext cx="5612294"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Spring 2024</a:t>
            </a:r>
            <a:endParaRPr/>
          </a:p>
          <a:p>
            <a:pPr indent="0" lvl="0" marL="0" marR="0" rtl="0" algn="ctr">
              <a:spcBef>
                <a:spcPts val="0"/>
              </a:spcBef>
              <a:spcAft>
                <a:spcPts val="0"/>
              </a:spcAft>
              <a:buNone/>
            </a:pPr>
            <a:r>
              <a:rPr lang="en-US" sz="1600">
                <a:solidFill>
                  <a:srgbClr val="FF791A"/>
                </a:solidFill>
                <a:latin typeface="Calibri"/>
                <a:ea typeface="Calibri"/>
                <a:cs typeface="Calibri"/>
                <a:sym typeface="Calibri"/>
              </a:rPr>
              <a:t>Jan 30, 2024</a:t>
            </a:r>
            <a:endParaRPr/>
          </a:p>
          <a:p>
            <a:pPr indent="0" lvl="0" marL="0" marR="0" rtl="0" algn="ctr">
              <a:spcBef>
                <a:spcPts val="0"/>
              </a:spcBef>
              <a:spcAft>
                <a:spcPts val="0"/>
              </a:spcAft>
              <a:buNone/>
            </a:pPr>
            <a:r>
              <a:t/>
            </a:r>
            <a:endParaRPr sz="2800">
              <a:solidFill>
                <a:schemeClr val="dk1"/>
              </a:solidFill>
              <a:latin typeface="Calibri"/>
              <a:ea typeface="Calibri"/>
              <a:cs typeface="Calibri"/>
              <a:sym typeface="Calibri"/>
            </a:endParaRPr>
          </a:p>
        </p:txBody>
      </p:sp>
      <p:pic>
        <p:nvPicPr>
          <p:cNvPr id="989" name="Google Shape;989;p40"/>
          <p:cNvPicPr preferRelativeResize="0"/>
          <p:nvPr/>
        </p:nvPicPr>
        <p:blipFill rotWithShape="1">
          <a:blip r:embed="rId5">
            <a:alphaModFix/>
          </a:blip>
          <a:srcRect b="0" l="0" r="0" t="0"/>
          <a:stretch/>
        </p:blipFill>
        <p:spPr>
          <a:xfrm>
            <a:off x="389283" y="4434877"/>
            <a:ext cx="5612294" cy="2396619"/>
          </a:xfrm>
          <a:prstGeom prst="rect">
            <a:avLst/>
          </a:prstGeom>
          <a:noFill/>
          <a:ln>
            <a:noFill/>
          </a:ln>
        </p:spPr>
      </p:pic>
      <p:graphicFrame>
        <p:nvGraphicFramePr>
          <p:cNvPr id="990" name="Google Shape;990;p40"/>
          <p:cNvGraphicFramePr/>
          <p:nvPr/>
        </p:nvGraphicFramePr>
        <p:xfrm>
          <a:off x="6125820" y="159026"/>
          <a:ext cx="3202609" cy="6698974"/>
        </p:xfrm>
        <a:graphic>
          <a:graphicData uri="http://schemas.openxmlformats.org/drawingml/2006/chart">
            <c:chart r:id="rId6"/>
          </a:graphicData>
        </a:graphic>
      </p:graphicFrame>
      <p:cxnSp>
        <p:nvCxnSpPr>
          <p:cNvPr id="991" name="Google Shape;991;p40"/>
          <p:cNvCxnSpPr/>
          <p:nvPr/>
        </p:nvCxnSpPr>
        <p:spPr>
          <a:xfrm rot="10800000">
            <a:off x="8468137" y="942575"/>
            <a:ext cx="0" cy="5685182"/>
          </a:xfrm>
          <a:prstGeom prst="straightConnector1">
            <a:avLst/>
          </a:prstGeom>
          <a:noFill/>
          <a:ln cap="flat" cmpd="sng" w="9525">
            <a:solidFill>
              <a:srgbClr val="FF791A"/>
            </a:solidFill>
            <a:prstDash val="solid"/>
            <a:miter lim="800000"/>
            <a:headEnd len="sm" w="sm" type="none"/>
            <a:tailEnd len="sm" w="sm" type="none"/>
          </a:ln>
        </p:spPr>
      </p:cxnSp>
      <p:cxnSp>
        <p:nvCxnSpPr>
          <p:cNvPr id="992" name="Google Shape;992;p40"/>
          <p:cNvCxnSpPr/>
          <p:nvPr/>
        </p:nvCxnSpPr>
        <p:spPr>
          <a:xfrm rot="10800000">
            <a:off x="11383617" y="942575"/>
            <a:ext cx="0" cy="5685182"/>
          </a:xfrm>
          <a:prstGeom prst="straightConnector1">
            <a:avLst/>
          </a:prstGeom>
          <a:noFill/>
          <a:ln cap="flat" cmpd="sng" w="9525">
            <a:solidFill>
              <a:srgbClr val="FF791A"/>
            </a:solidFill>
            <a:prstDash val="solid"/>
            <a:miter lim="800000"/>
            <a:headEnd len="sm" w="sm" type="none"/>
            <a:tailEnd len="sm" w="sm" type="none"/>
          </a:ln>
        </p:spPr>
      </p:cxnSp>
      <p:cxnSp>
        <p:nvCxnSpPr>
          <p:cNvPr id="993" name="Google Shape;993;p40"/>
          <p:cNvCxnSpPr/>
          <p:nvPr/>
        </p:nvCxnSpPr>
        <p:spPr>
          <a:xfrm rot="10800000">
            <a:off x="715617" y="3329608"/>
            <a:ext cx="5285960" cy="0"/>
          </a:xfrm>
          <a:prstGeom prst="straightConnector1">
            <a:avLst/>
          </a:prstGeom>
          <a:noFill/>
          <a:ln cap="flat" cmpd="sng" w="9525">
            <a:solidFill>
              <a:srgbClr val="FF791A"/>
            </a:solidFill>
            <a:prstDash val="solid"/>
            <a:miter lim="800000"/>
            <a:headEnd len="sm" w="sm" type="none"/>
            <a:tailEnd len="sm" w="sm" type="none"/>
          </a:ln>
        </p:spPr>
      </p:cxnSp>
      <p:sp>
        <p:nvSpPr>
          <p:cNvPr id="994" name="Google Shape;994;p40"/>
          <p:cNvSpPr/>
          <p:nvPr/>
        </p:nvSpPr>
        <p:spPr>
          <a:xfrm>
            <a:off x="9171233" y="1332982"/>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5" name="Google Shape;995;p40"/>
          <p:cNvSpPr/>
          <p:nvPr/>
        </p:nvSpPr>
        <p:spPr>
          <a:xfrm>
            <a:off x="6119196" y="1345094"/>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graphicFrame>
        <p:nvGraphicFramePr>
          <p:cNvPr id="1000" name="Google Shape;1000;p41"/>
          <p:cNvGraphicFramePr/>
          <p:nvPr/>
        </p:nvGraphicFramePr>
        <p:xfrm>
          <a:off x="294861" y="1749287"/>
          <a:ext cx="5801139" cy="2625380"/>
        </p:xfrm>
        <a:graphic>
          <a:graphicData uri="http://schemas.openxmlformats.org/drawingml/2006/chart">
            <c:chart r:id="rId3"/>
          </a:graphicData>
        </a:graphic>
      </p:graphicFrame>
      <p:graphicFrame>
        <p:nvGraphicFramePr>
          <p:cNvPr id="1001" name="Google Shape;1001;p41"/>
          <p:cNvGraphicFramePr/>
          <p:nvPr/>
        </p:nvGraphicFramePr>
        <p:xfrm>
          <a:off x="6125820" y="159026"/>
          <a:ext cx="3202609" cy="6698974"/>
        </p:xfrm>
        <a:graphic>
          <a:graphicData uri="http://schemas.openxmlformats.org/drawingml/2006/chart">
            <c:chart r:id="rId4"/>
          </a:graphicData>
        </a:graphic>
      </p:graphicFrame>
      <p:graphicFrame>
        <p:nvGraphicFramePr>
          <p:cNvPr id="1002" name="Google Shape;1002;p41"/>
          <p:cNvGraphicFramePr/>
          <p:nvPr/>
        </p:nvGraphicFramePr>
        <p:xfrm>
          <a:off x="9170504" y="455751"/>
          <a:ext cx="3021496" cy="6455258"/>
        </p:xfrm>
        <a:graphic>
          <a:graphicData uri="http://schemas.openxmlformats.org/drawingml/2006/chart">
            <c:chart r:id="rId5"/>
          </a:graphicData>
        </a:graphic>
      </p:graphicFrame>
      <p:sp>
        <p:nvSpPr>
          <p:cNvPr id="1003" name="Google Shape;1003;p41"/>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Feb 20, 2024</a:t>
            </a:r>
            <a:endParaRPr/>
          </a:p>
        </p:txBody>
      </p:sp>
      <p:cxnSp>
        <p:nvCxnSpPr>
          <p:cNvPr id="1004" name="Google Shape;1004;p41"/>
          <p:cNvCxnSpPr/>
          <p:nvPr/>
        </p:nvCxnSpPr>
        <p:spPr>
          <a:xfrm rot="10800000">
            <a:off x="8468137" y="942575"/>
            <a:ext cx="0" cy="5685182"/>
          </a:xfrm>
          <a:prstGeom prst="straightConnector1">
            <a:avLst/>
          </a:prstGeom>
          <a:noFill/>
          <a:ln cap="flat" cmpd="sng" w="9525">
            <a:solidFill>
              <a:srgbClr val="FF791A"/>
            </a:solidFill>
            <a:prstDash val="solid"/>
            <a:miter lim="800000"/>
            <a:headEnd len="sm" w="sm" type="none"/>
            <a:tailEnd len="sm" w="sm" type="none"/>
          </a:ln>
        </p:spPr>
      </p:cxnSp>
      <p:cxnSp>
        <p:nvCxnSpPr>
          <p:cNvPr id="1005" name="Google Shape;1005;p41"/>
          <p:cNvCxnSpPr/>
          <p:nvPr/>
        </p:nvCxnSpPr>
        <p:spPr>
          <a:xfrm rot="10800000">
            <a:off x="11383617" y="942575"/>
            <a:ext cx="0" cy="5685182"/>
          </a:xfrm>
          <a:prstGeom prst="straightConnector1">
            <a:avLst/>
          </a:prstGeom>
          <a:noFill/>
          <a:ln cap="flat" cmpd="sng" w="9525">
            <a:solidFill>
              <a:srgbClr val="FF791A"/>
            </a:solidFill>
            <a:prstDash val="solid"/>
            <a:miter lim="800000"/>
            <a:headEnd len="sm" w="sm" type="none"/>
            <a:tailEnd len="sm" w="sm" type="none"/>
          </a:ln>
        </p:spPr>
      </p:cxnSp>
      <p:cxnSp>
        <p:nvCxnSpPr>
          <p:cNvPr id="1006" name="Google Shape;1006;p41"/>
          <p:cNvCxnSpPr/>
          <p:nvPr/>
        </p:nvCxnSpPr>
        <p:spPr>
          <a:xfrm rot="10800000">
            <a:off x="715617" y="3329608"/>
            <a:ext cx="5285960" cy="0"/>
          </a:xfrm>
          <a:prstGeom prst="straightConnector1">
            <a:avLst/>
          </a:prstGeom>
          <a:noFill/>
          <a:ln cap="flat" cmpd="sng" w="9525">
            <a:solidFill>
              <a:srgbClr val="FF791A"/>
            </a:solidFill>
            <a:prstDash val="solid"/>
            <a:miter lim="800000"/>
            <a:headEnd len="sm" w="sm" type="none"/>
            <a:tailEnd len="sm" w="sm" type="none"/>
          </a:ln>
        </p:spPr>
      </p:cxnSp>
      <p:sp>
        <p:nvSpPr>
          <p:cNvPr id="1007" name="Google Shape;1007;p41"/>
          <p:cNvSpPr/>
          <p:nvPr/>
        </p:nvSpPr>
        <p:spPr>
          <a:xfrm>
            <a:off x="9171233" y="2332046"/>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p41"/>
          <p:cNvSpPr/>
          <p:nvPr/>
        </p:nvSpPr>
        <p:spPr>
          <a:xfrm>
            <a:off x="6119196" y="3334758"/>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9" name="Google Shape;1009;p41"/>
          <p:cNvSpPr/>
          <p:nvPr/>
        </p:nvSpPr>
        <p:spPr>
          <a:xfrm>
            <a:off x="6119196" y="1345094"/>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0" name="Google Shape;1010;p41"/>
          <p:cNvSpPr/>
          <p:nvPr/>
        </p:nvSpPr>
        <p:spPr>
          <a:xfrm>
            <a:off x="9171233" y="1324515"/>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1" name="Google Shape;1011;p41"/>
          <p:cNvSpPr/>
          <p:nvPr/>
        </p:nvSpPr>
        <p:spPr>
          <a:xfrm>
            <a:off x="6119196" y="2344158"/>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12" name="Google Shape;1012;p41"/>
          <p:cNvPicPr preferRelativeResize="0"/>
          <p:nvPr/>
        </p:nvPicPr>
        <p:blipFill rotWithShape="1">
          <a:blip r:embed="rId6">
            <a:alphaModFix/>
          </a:blip>
          <a:srcRect b="0" l="0" r="0" t="0"/>
          <a:stretch/>
        </p:blipFill>
        <p:spPr>
          <a:xfrm>
            <a:off x="448730" y="4556516"/>
            <a:ext cx="5575115" cy="18457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graphicFrame>
        <p:nvGraphicFramePr>
          <p:cNvPr id="1018" name="Google Shape;1018;p42"/>
          <p:cNvGraphicFramePr/>
          <p:nvPr/>
        </p:nvGraphicFramePr>
        <p:xfrm>
          <a:off x="6125084" y="178167"/>
          <a:ext cx="3202609" cy="6698974"/>
        </p:xfrm>
        <a:graphic>
          <a:graphicData uri="http://schemas.openxmlformats.org/drawingml/2006/chart">
            <c:chart r:id="rId3"/>
          </a:graphicData>
        </a:graphic>
      </p:graphicFrame>
      <p:graphicFrame>
        <p:nvGraphicFramePr>
          <p:cNvPr id="1019" name="Google Shape;1019;p42"/>
          <p:cNvGraphicFramePr/>
          <p:nvPr/>
        </p:nvGraphicFramePr>
        <p:xfrm>
          <a:off x="9170504" y="455751"/>
          <a:ext cx="3021496" cy="6455258"/>
        </p:xfrm>
        <a:graphic>
          <a:graphicData uri="http://schemas.openxmlformats.org/drawingml/2006/chart">
            <c:chart r:id="rId4"/>
          </a:graphicData>
        </a:graphic>
      </p:graphicFrame>
      <p:graphicFrame>
        <p:nvGraphicFramePr>
          <p:cNvPr id="1020" name="Google Shape;1020;p42"/>
          <p:cNvGraphicFramePr/>
          <p:nvPr/>
        </p:nvGraphicFramePr>
        <p:xfrm>
          <a:off x="294861" y="1749287"/>
          <a:ext cx="5801139" cy="2625380"/>
        </p:xfrm>
        <a:graphic>
          <a:graphicData uri="http://schemas.openxmlformats.org/drawingml/2006/chart">
            <c:chart r:id="rId5"/>
          </a:graphicData>
        </a:graphic>
      </p:graphicFrame>
      <p:sp>
        <p:nvSpPr>
          <p:cNvPr id="1021" name="Google Shape;1021;p42"/>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cxnSp>
        <p:nvCxnSpPr>
          <p:cNvPr id="1022" name="Google Shape;1022;p42"/>
          <p:cNvCxnSpPr/>
          <p:nvPr/>
        </p:nvCxnSpPr>
        <p:spPr>
          <a:xfrm rot="10800000">
            <a:off x="8468137" y="942575"/>
            <a:ext cx="0" cy="5685182"/>
          </a:xfrm>
          <a:prstGeom prst="straightConnector1">
            <a:avLst/>
          </a:prstGeom>
          <a:noFill/>
          <a:ln cap="flat" cmpd="sng" w="9525">
            <a:solidFill>
              <a:srgbClr val="FF791A"/>
            </a:solidFill>
            <a:prstDash val="solid"/>
            <a:miter lim="800000"/>
            <a:headEnd len="sm" w="sm" type="none"/>
            <a:tailEnd len="sm" w="sm" type="none"/>
          </a:ln>
        </p:spPr>
      </p:cxnSp>
      <p:cxnSp>
        <p:nvCxnSpPr>
          <p:cNvPr id="1023" name="Google Shape;1023;p42"/>
          <p:cNvCxnSpPr/>
          <p:nvPr/>
        </p:nvCxnSpPr>
        <p:spPr>
          <a:xfrm rot="10800000">
            <a:off x="715617" y="3329608"/>
            <a:ext cx="5285960" cy="0"/>
          </a:xfrm>
          <a:prstGeom prst="straightConnector1">
            <a:avLst/>
          </a:prstGeom>
          <a:noFill/>
          <a:ln cap="flat" cmpd="sng" w="9525">
            <a:solidFill>
              <a:srgbClr val="FF791A"/>
            </a:solidFill>
            <a:prstDash val="solid"/>
            <a:miter lim="800000"/>
            <a:headEnd len="sm" w="sm" type="none"/>
            <a:tailEnd len="sm" w="sm" type="none"/>
          </a:ln>
        </p:spPr>
      </p:cxnSp>
      <p:cxnSp>
        <p:nvCxnSpPr>
          <p:cNvPr id="1024" name="Google Shape;1024;p42"/>
          <p:cNvCxnSpPr/>
          <p:nvPr/>
        </p:nvCxnSpPr>
        <p:spPr>
          <a:xfrm rot="10800000">
            <a:off x="11383617" y="942575"/>
            <a:ext cx="0" cy="5685182"/>
          </a:xfrm>
          <a:prstGeom prst="straightConnector1">
            <a:avLst/>
          </a:prstGeom>
          <a:noFill/>
          <a:ln cap="flat" cmpd="sng" w="9525">
            <a:solidFill>
              <a:srgbClr val="FF791A"/>
            </a:solidFill>
            <a:prstDash val="solid"/>
            <a:miter lim="800000"/>
            <a:headEnd len="sm" w="sm" type="none"/>
            <a:tailEnd len="sm" w="sm" type="none"/>
          </a:ln>
        </p:spPr>
      </p:cxnSp>
      <p:sp>
        <p:nvSpPr>
          <p:cNvPr id="1025" name="Google Shape;1025;p42"/>
          <p:cNvSpPr/>
          <p:nvPr/>
        </p:nvSpPr>
        <p:spPr>
          <a:xfrm>
            <a:off x="6119196" y="1345094"/>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p42"/>
          <p:cNvSpPr/>
          <p:nvPr/>
        </p:nvSpPr>
        <p:spPr>
          <a:xfrm>
            <a:off x="9171233" y="1324515"/>
            <a:ext cx="851450" cy="168966"/>
          </a:xfrm>
          <a:prstGeom prst="rect">
            <a:avLst/>
          </a:prstGeom>
          <a:noFill/>
          <a:ln cap="flat" cmpd="sng" w="12700">
            <a:solidFill>
              <a:srgbClr val="FF791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27" name="Google Shape;1027;p42"/>
          <p:cNvPicPr preferRelativeResize="0"/>
          <p:nvPr/>
        </p:nvPicPr>
        <p:blipFill rotWithShape="1">
          <a:blip r:embed="rId6">
            <a:alphaModFix/>
          </a:blip>
          <a:srcRect b="0" l="0" r="0" t="0"/>
          <a:stretch/>
        </p:blipFill>
        <p:spPr>
          <a:xfrm>
            <a:off x="182963" y="4467873"/>
            <a:ext cx="5724192" cy="228005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Based on what you’ve seen</a:t>
            </a:r>
            <a:endParaRPr/>
          </a:p>
        </p:txBody>
      </p:sp>
      <p:sp>
        <p:nvSpPr>
          <p:cNvPr id="1033" name="Google Shape;1033;p43"/>
          <p:cNvSpPr txBox="1"/>
          <p:nvPr>
            <p:ph idx="1" type="body"/>
          </p:nvPr>
        </p:nvSpPr>
        <p:spPr>
          <a:xfrm>
            <a:off x="6223001" y="1893359"/>
            <a:ext cx="5266266"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What quizzes are students struggling on?</a:t>
            </a:r>
            <a:endParaRPr/>
          </a:p>
          <a:p>
            <a:pPr indent="-228600" lvl="1" marL="685800" rtl="0" algn="l">
              <a:lnSpc>
                <a:spcPct val="90000"/>
              </a:lnSpc>
              <a:spcBef>
                <a:spcPts val="500"/>
              </a:spcBef>
              <a:spcAft>
                <a:spcPts val="0"/>
              </a:spcAft>
              <a:buClr>
                <a:schemeClr val="dk1"/>
              </a:buClr>
              <a:buSzPct val="100000"/>
              <a:buChar char="•"/>
            </a:pPr>
            <a:r>
              <a:rPr lang="en-US"/>
              <a:t>Quiz 3 and quiz 8 are the lowest</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Which students are struggling?  (If struggling is &lt;70)</a:t>
            </a:r>
            <a:endParaRPr/>
          </a:p>
          <a:p>
            <a:pPr indent="-228600" lvl="1" marL="685800" rtl="0" algn="l">
              <a:lnSpc>
                <a:spcPct val="90000"/>
              </a:lnSpc>
              <a:spcBef>
                <a:spcPts val="500"/>
              </a:spcBef>
              <a:spcAft>
                <a:spcPts val="0"/>
              </a:spcAft>
              <a:buClr>
                <a:schemeClr val="dk1"/>
              </a:buClr>
              <a:buSzPct val="100000"/>
              <a:buChar char="•"/>
            </a:pPr>
            <a:r>
              <a:rPr lang="en-US"/>
              <a:t>Student 21</a:t>
            </a:r>
            <a:endParaRPr/>
          </a:p>
          <a:p>
            <a:pPr indent="-228600" lvl="1" marL="685800" rtl="0" algn="l">
              <a:lnSpc>
                <a:spcPct val="90000"/>
              </a:lnSpc>
              <a:spcBef>
                <a:spcPts val="500"/>
              </a:spcBef>
              <a:spcAft>
                <a:spcPts val="0"/>
              </a:spcAft>
              <a:buClr>
                <a:schemeClr val="dk1"/>
              </a:buClr>
              <a:buSzPct val="100000"/>
              <a:buChar char="•"/>
            </a:pPr>
            <a:r>
              <a:rPr lang="en-US"/>
              <a:t>Student 17</a:t>
            </a:r>
            <a:endParaRPr/>
          </a:p>
          <a:p>
            <a:pPr indent="-64135" lvl="0" marL="22860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US"/>
              <a:t>What should we make them do?</a:t>
            </a:r>
            <a:endParaRPr/>
          </a:p>
          <a:p>
            <a:pPr indent="-228600" lvl="1" marL="685800" rtl="0" algn="l">
              <a:lnSpc>
                <a:spcPct val="90000"/>
              </a:lnSpc>
              <a:spcBef>
                <a:spcPts val="500"/>
              </a:spcBef>
              <a:spcAft>
                <a:spcPts val="0"/>
              </a:spcAft>
              <a:buClr>
                <a:srgbClr val="C00000"/>
              </a:buClr>
              <a:buSzPct val="100000"/>
              <a:buChar char="•"/>
            </a:pPr>
            <a:r>
              <a:rPr lang="en-US">
                <a:solidFill>
                  <a:srgbClr val="C00000"/>
                </a:solidFill>
              </a:rPr>
              <a:t>This dashboard doesn’t tell us</a:t>
            </a:r>
            <a:endParaRPr/>
          </a:p>
        </p:txBody>
      </p:sp>
      <p:graphicFrame>
        <p:nvGraphicFramePr>
          <p:cNvPr id="1034" name="Google Shape;1034;p43"/>
          <p:cNvGraphicFramePr/>
          <p:nvPr/>
        </p:nvGraphicFramePr>
        <p:xfrm>
          <a:off x="838200" y="1967336"/>
          <a:ext cx="3000000" cy="3000000"/>
        </p:xfrm>
        <a:graphic>
          <a:graphicData uri="http://schemas.openxmlformats.org/drawingml/2006/table">
            <a:tbl>
              <a:tblPr>
                <a:noFill/>
                <a:tableStyleId>{C06263A9-1D02-4071-8863-661E829A3205}</a:tableStyleId>
              </a:tblPr>
              <a:tblGrid>
                <a:gridCol w="1263650"/>
                <a:gridCol w="1769525"/>
                <a:gridCol w="1972725"/>
              </a:tblGrid>
              <a:tr h="424400">
                <a:tc>
                  <a:txBody>
                    <a:bodyPr/>
                    <a:lstStyle/>
                    <a:p>
                      <a:pPr indent="0" lvl="0" marL="0" marR="0" rtl="0" algn="l">
                        <a:spcBef>
                          <a:spcPts val="0"/>
                        </a:spcBef>
                        <a:spcAft>
                          <a:spcPts val="0"/>
                        </a:spcAft>
                        <a:buNone/>
                      </a:pPr>
                      <a:r>
                        <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student 17</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student 21</a:t>
                      </a:r>
                      <a:endParaRPr b="0" i="0" sz="2800" u="none" cap="none" strike="noStrike">
                        <a:solidFill>
                          <a:srgbClr val="000000"/>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Quiz 1</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95</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85</a:t>
                      </a:r>
                      <a:endParaRPr b="0" i="0" sz="2800" u="none" cap="none" strike="noStrike">
                        <a:solidFill>
                          <a:srgbClr val="000000"/>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Quis 2</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93</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83</a:t>
                      </a:r>
                      <a:endParaRPr b="0" i="0" sz="2800" u="none" cap="none" strike="noStrike">
                        <a:solidFill>
                          <a:srgbClr val="000000"/>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Quiz 3</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solidFill>
                            <a:srgbClr val="FF791A"/>
                          </a:solidFill>
                          <a:latin typeface="Calibri"/>
                          <a:ea typeface="Calibri"/>
                          <a:cs typeface="Calibri"/>
                          <a:sym typeface="Calibri"/>
                        </a:rPr>
                        <a:t>45</a:t>
                      </a:r>
                      <a:endParaRPr b="0" i="0" sz="2800" u="none" cap="none" strike="noStrike">
                        <a:solidFill>
                          <a:srgbClr val="FF791A"/>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solidFill>
                            <a:srgbClr val="FF791A"/>
                          </a:solidFill>
                          <a:latin typeface="Calibri"/>
                          <a:ea typeface="Calibri"/>
                          <a:cs typeface="Calibri"/>
                          <a:sym typeface="Calibri"/>
                        </a:rPr>
                        <a:t>62</a:t>
                      </a:r>
                      <a:endParaRPr b="0" i="0" sz="2800" u="none" cap="none" strike="noStrike">
                        <a:solidFill>
                          <a:srgbClr val="FF791A"/>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Quiz 4</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91</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solidFill>
                            <a:srgbClr val="FF791A"/>
                          </a:solidFill>
                          <a:latin typeface="Calibri"/>
                          <a:ea typeface="Calibri"/>
                          <a:cs typeface="Calibri"/>
                          <a:sym typeface="Calibri"/>
                        </a:rPr>
                        <a:t>63</a:t>
                      </a:r>
                      <a:endParaRPr b="0" i="0" sz="2800" u="none" cap="none" strike="noStrike">
                        <a:solidFill>
                          <a:srgbClr val="FF791A"/>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Quiz 5</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85</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78</a:t>
                      </a:r>
                      <a:endParaRPr b="0" i="0" sz="2800" u="none" cap="none" strike="noStrike">
                        <a:solidFill>
                          <a:srgbClr val="000000"/>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Quiz 6 </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93</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solidFill>
                            <a:srgbClr val="FF791A"/>
                          </a:solidFill>
                          <a:latin typeface="Calibri"/>
                          <a:ea typeface="Calibri"/>
                          <a:cs typeface="Calibri"/>
                          <a:sym typeface="Calibri"/>
                        </a:rPr>
                        <a:t>65</a:t>
                      </a:r>
                      <a:endParaRPr b="0" i="0" sz="2800" u="none" cap="none" strike="noStrike">
                        <a:solidFill>
                          <a:srgbClr val="FF791A"/>
                        </a:solidFill>
                        <a:latin typeface="Calibri"/>
                        <a:ea typeface="Calibri"/>
                        <a:cs typeface="Calibri"/>
                        <a:sym typeface="Calibri"/>
                      </a:endParaRPr>
                    </a:p>
                  </a:txBody>
                  <a:tcPr marT="9525" marB="0" marR="9525" marL="9525" anchor="b"/>
                </a:tc>
              </a:tr>
              <a:tr h="424400">
                <a:tc>
                  <a:txBody>
                    <a:bodyPr/>
                    <a:lstStyle/>
                    <a:p>
                      <a:pPr indent="0" lvl="0" marL="0" marR="0" rtl="0" algn="l">
                        <a:spcBef>
                          <a:spcPts val="0"/>
                        </a:spcBef>
                        <a:spcAft>
                          <a:spcPts val="0"/>
                        </a:spcAft>
                        <a:buNone/>
                      </a:pPr>
                      <a:r>
                        <a:rPr lang="en-US" sz="2800" u="none" cap="none" strike="noStrike">
                          <a:latin typeface="Calibri"/>
                          <a:ea typeface="Calibri"/>
                          <a:cs typeface="Calibri"/>
                          <a:sym typeface="Calibri"/>
                        </a:rPr>
                        <a:t>Quiz 7</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latin typeface="Calibri"/>
                          <a:ea typeface="Calibri"/>
                          <a:cs typeface="Calibri"/>
                          <a:sym typeface="Calibri"/>
                        </a:rPr>
                        <a:t>84</a:t>
                      </a:r>
                      <a:endParaRPr b="0" i="0" sz="28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r">
                        <a:spcBef>
                          <a:spcPts val="0"/>
                        </a:spcBef>
                        <a:spcAft>
                          <a:spcPts val="0"/>
                        </a:spcAft>
                        <a:buNone/>
                      </a:pPr>
                      <a:r>
                        <a:rPr lang="en-US" sz="2800" u="none" cap="none" strike="noStrike">
                          <a:solidFill>
                            <a:srgbClr val="FF791A"/>
                          </a:solidFill>
                          <a:latin typeface="Calibri"/>
                          <a:ea typeface="Calibri"/>
                          <a:cs typeface="Calibri"/>
                          <a:sym typeface="Calibri"/>
                        </a:rPr>
                        <a:t>71</a:t>
                      </a:r>
                      <a:endParaRPr b="0" i="0" sz="2800" u="none" cap="none" strike="noStrike">
                        <a:solidFill>
                          <a:srgbClr val="FF791A"/>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9" name="Shape 1039"/>
        <p:cNvGrpSpPr/>
        <p:nvPr/>
      </p:nvGrpSpPr>
      <p:grpSpPr>
        <a:xfrm>
          <a:off x="0" y="0"/>
          <a:ext cx="0" cy="0"/>
          <a:chOff x="0" y="0"/>
          <a:chExt cx="0" cy="0"/>
        </a:xfrm>
      </p:grpSpPr>
      <p:sp>
        <p:nvSpPr>
          <p:cNvPr id="1040" name="Google Shape;1040;p4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1" name="Google Shape;1041;p44"/>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2" name="Google Shape;1042;p44"/>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3" name="Google Shape;1043;p44"/>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p44"/>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p44"/>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6" name="Google Shape;1046;p44"/>
          <p:cNvSpPr txBox="1"/>
          <p:nvPr>
            <p:ph type="ctrTitle"/>
          </p:nvPr>
        </p:nvSpPr>
        <p:spPr>
          <a:xfrm>
            <a:off x="466722" y="586855"/>
            <a:ext cx="3201366" cy="5095618"/>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Calibri"/>
              <a:buNone/>
            </a:pPr>
            <a:r>
              <a:rPr lang="en-US" sz="4000"/>
              <a:t>Intro to Data Vis for Learning Analytics</a:t>
            </a:r>
            <a:br>
              <a:rPr lang="en-US" sz="4000"/>
            </a:br>
            <a:br>
              <a:rPr lang="en-US" sz="4000"/>
            </a:br>
            <a:r>
              <a:rPr lang="en-US" sz="4000"/>
              <a:t>Video D:</a:t>
            </a:r>
            <a:br>
              <a:rPr lang="en-US" sz="4000"/>
            </a:br>
            <a:r>
              <a:rPr lang="en-US" sz="4000"/>
              <a:t>Visualization Sciences &amp; Cognitive Biases</a:t>
            </a:r>
            <a:endParaRPr b="1" sz="4000">
              <a:solidFill>
                <a:srgbClr val="FFFFFF"/>
              </a:solidFill>
              <a:latin typeface="Calibri"/>
              <a:ea typeface="Calibri"/>
              <a:cs typeface="Calibri"/>
              <a:sym typeface="Calibri"/>
            </a:endParaRPr>
          </a:p>
        </p:txBody>
      </p:sp>
      <p:pic>
        <p:nvPicPr>
          <p:cNvPr id="1047" name="Google Shape;1047;p44"/>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048" name="Google Shape;1048;p44"/>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45"/>
          <p:cNvSpPr txBox="1"/>
          <p:nvPr/>
        </p:nvSpPr>
        <p:spPr>
          <a:xfrm>
            <a:off x="194733" y="158345"/>
            <a:ext cx="116925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374151"/>
              </a:buClr>
              <a:buSzPts val="3700"/>
              <a:buFont typeface="Arial"/>
              <a:buNone/>
            </a:pPr>
            <a:r>
              <a:rPr b="1" i="0" lang="en-US" sz="3700">
                <a:solidFill>
                  <a:srgbClr val="374151"/>
                </a:solidFill>
                <a:latin typeface="Arial"/>
                <a:ea typeface="Arial"/>
                <a:cs typeface="Arial"/>
                <a:sym typeface="Arial"/>
              </a:rPr>
              <a:t>Video </a:t>
            </a:r>
            <a:r>
              <a:rPr b="1" lang="en-US" sz="3700">
                <a:solidFill>
                  <a:srgbClr val="374151"/>
                </a:solidFill>
              </a:rPr>
              <a:t>D</a:t>
            </a:r>
            <a:r>
              <a:rPr b="1" i="0" lang="en-US" sz="3700">
                <a:solidFill>
                  <a:srgbClr val="374151"/>
                </a:solidFill>
                <a:latin typeface="Arial"/>
                <a:ea typeface="Arial"/>
                <a:cs typeface="Arial"/>
                <a:sym typeface="Arial"/>
              </a:rPr>
              <a:t>: Visualization Sciences</a:t>
            </a:r>
            <a:endParaRPr/>
          </a:p>
          <a:p>
            <a:pPr indent="0" lvl="0" marL="0" marR="0" rtl="0" algn="l">
              <a:lnSpc>
                <a:spcPct val="120000"/>
              </a:lnSpc>
              <a:spcBef>
                <a:spcPts val="0"/>
              </a:spcBef>
              <a:spcAft>
                <a:spcPts val="0"/>
              </a:spcAft>
              <a:buClr>
                <a:srgbClr val="374151"/>
              </a:buClr>
              <a:buSzPts val="1800"/>
              <a:buFont typeface="Arial"/>
              <a:buNone/>
            </a:pPr>
            <a:r>
              <a:rPr b="1" i="0" lang="en-US" sz="1800">
                <a:solidFill>
                  <a:srgbClr val="374151"/>
                </a:solidFill>
                <a:latin typeface="Arial"/>
                <a:ea typeface="Arial"/>
                <a:cs typeface="Arial"/>
                <a:sym typeface="Arial"/>
              </a:rPr>
              <a:t>Objective:</a:t>
            </a:r>
            <a:r>
              <a:rPr b="0" i="0" lang="en-US" sz="1800">
                <a:solidFill>
                  <a:srgbClr val="374151"/>
                </a:solidFill>
                <a:latin typeface="Arial"/>
                <a:ea typeface="Arial"/>
                <a:cs typeface="Arial"/>
                <a:sym typeface="Arial"/>
              </a:rPr>
              <a:t> Explore various types of data visualizations applicable to learning analytics scenarios.</a:t>
            </a:r>
            <a:endParaRPr/>
          </a:p>
          <a:p>
            <a:pPr indent="0" lvl="0" marL="0" marR="0" rtl="0" algn="l">
              <a:lnSpc>
                <a:spcPct val="120000"/>
              </a:lnSpc>
              <a:spcBef>
                <a:spcPts val="0"/>
              </a:spcBef>
              <a:spcAft>
                <a:spcPts val="0"/>
              </a:spcAft>
              <a:buClr>
                <a:schemeClr val="dk1"/>
              </a:buClr>
              <a:buSzPts val="1600"/>
              <a:buFont typeface="Calibri"/>
              <a:buNone/>
            </a:pPr>
            <a:r>
              <a:t/>
            </a:r>
            <a:endParaRPr b="0" i="0" sz="1600">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Data Vis and Visualization Sciences–a shift in the field that Learning Analytics should follow</a:t>
            </a:r>
            <a:endParaRPr b="0" i="0" sz="1800">
              <a:solidFill>
                <a:srgbClr val="374151"/>
              </a:solidFill>
              <a:latin typeface="Arial"/>
              <a:ea typeface="Arial"/>
              <a:cs typeface="Arial"/>
              <a:sym typeface="Arial"/>
            </a:endParaRPr>
          </a:p>
          <a:p>
            <a:pPr indent="-209550" lvl="1" marL="788670" marR="0" rtl="0" algn="l">
              <a:lnSpc>
                <a:spcPct val="120000"/>
              </a:lnSpc>
              <a:spcBef>
                <a:spcPts val="0"/>
              </a:spcBef>
              <a:spcAft>
                <a:spcPts val="0"/>
              </a:spcAft>
              <a:buClr>
                <a:schemeClr val="dk1"/>
              </a:buClr>
              <a:buSzPts val="1200"/>
              <a:buFont typeface="Arial"/>
              <a:buNone/>
            </a:pPr>
            <a:r>
              <a:t/>
            </a:r>
            <a:endParaRPr b="0" i="0" sz="12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Cognitive Biases</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What biases affect even people with high data literacy?</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Other biases? </a:t>
            </a:r>
            <a:endParaRPr/>
          </a:p>
          <a:p>
            <a:pPr indent="-209550" lvl="1" marL="788670" marR="0" rtl="0" algn="l">
              <a:lnSpc>
                <a:spcPct val="120000"/>
              </a:lnSpc>
              <a:spcBef>
                <a:spcPts val="0"/>
              </a:spcBef>
              <a:spcAft>
                <a:spcPts val="0"/>
              </a:spcAft>
              <a:buClr>
                <a:schemeClr val="dk1"/>
              </a:buClr>
              <a:buSzPts val="1200"/>
              <a:buFont typeface="Arial"/>
              <a:buNone/>
            </a:pPr>
            <a:r>
              <a:t/>
            </a:r>
            <a:endParaRPr b="1" i="0" sz="12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lang="en-US" sz="1800">
                <a:solidFill>
                  <a:srgbClr val="374151"/>
                </a:solidFill>
                <a:latin typeface="Arial"/>
                <a:ea typeface="Arial"/>
                <a:cs typeface="Arial"/>
                <a:sym typeface="Arial"/>
              </a:rPr>
              <a:t> </a:t>
            </a:r>
            <a:r>
              <a:rPr b="1" i="0" lang="en-US" sz="1800">
                <a:solidFill>
                  <a:srgbClr val="374151"/>
                </a:solidFill>
                <a:latin typeface="Arial"/>
                <a:ea typeface="Arial"/>
                <a:cs typeface="Arial"/>
                <a:sym typeface="Arial"/>
              </a:rPr>
              <a:t>Examples</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What is actionable and reasonable in this dashboard?</a:t>
            </a:r>
            <a:endParaRPr b="0" i="0" sz="1800" u="none" cap="none" strike="noStrike">
              <a:solidFill>
                <a:srgbClr val="37415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Overviews on Dashboard Research</a:t>
            </a:r>
            <a:endParaRPr/>
          </a:p>
        </p:txBody>
      </p:sp>
      <p:sp>
        <p:nvSpPr>
          <p:cNvPr id="1059" name="Google Shape;1059;p46"/>
          <p:cNvSpPr txBox="1"/>
          <p:nvPr>
            <p:ph idx="1" type="body"/>
          </p:nvPr>
        </p:nvSpPr>
        <p:spPr>
          <a:xfrm>
            <a:off x="838200" y="1565564"/>
            <a:ext cx="10515600" cy="4927311"/>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dk1"/>
              </a:buClr>
              <a:buSzPct val="100000"/>
              <a:buChar char="•"/>
            </a:pPr>
            <a:r>
              <a:rPr lang="en-US"/>
              <a:t>Vieira, C., Parsons, P., &amp; Byrd, V. (2018). Visual learning analytics of educational data: A systematic literature review and research agenda. </a:t>
            </a:r>
            <a:r>
              <a:rPr i="1" lang="en-US"/>
              <a:t>Computers &amp; Education, </a:t>
            </a:r>
            <a:r>
              <a:rPr lang="en-US"/>
              <a:t>122, 119-135. </a:t>
            </a:r>
            <a:endParaRPr/>
          </a:p>
          <a:p>
            <a:pPr indent="-228600" lvl="0" marL="228600" rtl="0" algn="l">
              <a:lnSpc>
                <a:spcPct val="120000"/>
              </a:lnSpc>
              <a:spcBef>
                <a:spcPts val="1000"/>
              </a:spcBef>
              <a:spcAft>
                <a:spcPts val="0"/>
              </a:spcAft>
              <a:buClr>
                <a:schemeClr val="dk1"/>
              </a:buClr>
              <a:buSzPct val="100000"/>
              <a:buChar char="•"/>
            </a:pPr>
            <a:r>
              <a:rPr lang="en-US"/>
              <a:t>Valle, N., Antonenko, P., Dawson, K., &amp; Huggins‐Manley, A. C. (2021). Staying on target: A systematic literature review on learner‐facing learning analytics dashboards. </a:t>
            </a:r>
            <a:r>
              <a:rPr i="1" lang="en-US"/>
              <a:t>British Journal of Educational Technology</a:t>
            </a:r>
            <a:r>
              <a:rPr lang="en-US"/>
              <a:t>, 52(4), 1724-1748.</a:t>
            </a:r>
            <a:endParaRPr/>
          </a:p>
          <a:p>
            <a:pPr indent="-228600" lvl="0" marL="228600" rtl="0" algn="l">
              <a:lnSpc>
                <a:spcPct val="120000"/>
              </a:lnSpc>
              <a:spcBef>
                <a:spcPts val="1000"/>
              </a:spcBef>
              <a:spcAft>
                <a:spcPts val="0"/>
              </a:spcAft>
              <a:buClr>
                <a:schemeClr val="dk1"/>
              </a:buClr>
              <a:buSzPct val="100000"/>
              <a:buChar char="•"/>
            </a:pPr>
            <a:r>
              <a:rPr lang="en-US"/>
              <a:t>Bodily, R., &amp; Verbert, K. (2017). Review of research on student-facing learning analytics dashboards and educational recommender systems. </a:t>
            </a:r>
            <a:r>
              <a:rPr i="1" lang="en-US"/>
              <a:t>IEEE Transactions on Learning Technologies</a:t>
            </a:r>
            <a:r>
              <a:rPr lang="en-US"/>
              <a:t>, 10(4), 405–418.</a:t>
            </a:r>
            <a:endParaRPr/>
          </a:p>
          <a:p>
            <a:pPr indent="-228600" lvl="0" marL="228600" rtl="0" algn="l">
              <a:lnSpc>
                <a:spcPct val="120000"/>
              </a:lnSpc>
              <a:spcBef>
                <a:spcPts val="1000"/>
              </a:spcBef>
              <a:spcAft>
                <a:spcPts val="0"/>
              </a:spcAft>
              <a:buClr>
                <a:schemeClr val="dk1"/>
              </a:buClr>
              <a:buSzPct val="100000"/>
              <a:buChar char="•"/>
            </a:pPr>
            <a:r>
              <a:rPr lang="en-US"/>
              <a:t>Verbert, K., Ochoa, X., De Croon, R., Dourado, R. A., &amp; De Laet, T. (2020). Learning analytics dashboards: The past, the present and the future. </a:t>
            </a:r>
            <a:r>
              <a:rPr i="1" lang="en-US"/>
              <a:t>Proceedings of the 10</a:t>
            </a:r>
            <a:r>
              <a:rPr baseline="30000" i="1" lang="en-US"/>
              <a:t>th</a:t>
            </a:r>
            <a:r>
              <a:rPr i="1" lang="en-US"/>
              <a:t> International Conference on Learning Analytics &amp; Knowledge </a:t>
            </a:r>
            <a:r>
              <a:rPr lang="en-US"/>
              <a:t>(pp. 35-40).</a:t>
            </a:r>
            <a:endParaRPr/>
          </a:p>
          <a:p>
            <a:pPr indent="-228600" lvl="0" marL="228600" rtl="0" algn="l">
              <a:lnSpc>
                <a:spcPct val="120000"/>
              </a:lnSpc>
              <a:spcBef>
                <a:spcPts val="1000"/>
              </a:spcBef>
              <a:spcAft>
                <a:spcPts val="0"/>
              </a:spcAft>
              <a:buClr>
                <a:schemeClr val="dk1"/>
              </a:buClr>
              <a:buSzPct val="100000"/>
              <a:buChar char="•"/>
            </a:pPr>
            <a:r>
              <a:rPr lang="en-US"/>
              <a:t>Teasley, S. D., Kay, M., Elkins, S., &amp; Hammond, J. (2021). User-centered design for a student-facing dashboard grounded in learning theory. </a:t>
            </a:r>
            <a:r>
              <a:rPr i="1" lang="en-US"/>
              <a:t>Visualizations &amp; Dashboards for Learning Analytics</a:t>
            </a:r>
            <a:r>
              <a:rPr lang="en-US"/>
              <a:t>, 191-212.</a:t>
            </a:r>
            <a:endParaRPr/>
          </a:p>
          <a:p>
            <a:pPr indent="-228600" lvl="0" marL="228600" rtl="0" algn="l">
              <a:lnSpc>
                <a:spcPct val="120000"/>
              </a:lnSpc>
              <a:spcBef>
                <a:spcPts val="1000"/>
              </a:spcBef>
              <a:spcAft>
                <a:spcPts val="0"/>
              </a:spcAft>
              <a:buClr>
                <a:schemeClr val="dk1"/>
              </a:buClr>
              <a:buSzPct val="100000"/>
              <a:buChar char="•"/>
            </a:pPr>
            <a:r>
              <a:rPr lang="en-US"/>
              <a:t>Schwendimann, B. A., Rodriguez-Triana, M. J., Vozniuk, A., Prieto, L. P., Boroujeni, M. S., Holzer, A., ... &amp; Dillenbourg, P. (2016). Perceiving learning at a glance: A systematic literature review of learning dashboard research. </a:t>
            </a:r>
            <a:r>
              <a:rPr i="1" lang="en-US"/>
              <a:t>IEEE Transactions on Learning Technologies</a:t>
            </a:r>
            <a:r>
              <a:rPr lang="en-US"/>
              <a:t>, 10(1), 30-41.</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pic>
        <p:nvPicPr>
          <p:cNvPr descr="The Big Book of Dashboards: Visualizing... by Wexler, Steve" id="1064" name="Google Shape;1064;p47"/>
          <p:cNvPicPr preferRelativeResize="0"/>
          <p:nvPr/>
        </p:nvPicPr>
        <p:blipFill rotWithShape="1">
          <a:blip r:embed="rId3">
            <a:alphaModFix/>
          </a:blip>
          <a:srcRect b="0" l="0" r="0" t="0"/>
          <a:stretch/>
        </p:blipFill>
        <p:spPr>
          <a:xfrm>
            <a:off x="774411" y="584199"/>
            <a:ext cx="2658533" cy="2658533"/>
          </a:xfrm>
          <a:prstGeom prst="rect">
            <a:avLst/>
          </a:prstGeom>
          <a:noFill/>
          <a:ln>
            <a:noFill/>
          </a:ln>
        </p:spPr>
      </p:pic>
      <p:pic>
        <p:nvPicPr>
          <p:cNvPr descr="Steve Wexler (@DataRevelations) / X" id="1065" name="Google Shape;1065;p47"/>
          <p:cNvPicPr preferRelativeResize="0"/>
          <p:nvPr/>
        </p:nvPicPr>
        <p:blipFill rotWithShape="1">
          <a:blip r:embed="rId4">
            <a:alphaModFix/>
          </a:blip>
          <a:srcRect b="0" l="0" r="0" t="0"/>
          <a:stretch/>
        </p:blipFill>
        <p:spPr>
          <a:xfrm>
            <a:off x="385234" y="2731561"/>
            <a:ext cx="1363132" cy="1363132"/>
          </a:xfrm>
          <a:prstGeom prst="rect">
            <a:avLst/>
          </a:prstGeom>
          <a:noFill/>
          <a:ln>
            <a:noFill/>
          </a:ln>
        </p:spPr>
      </p:pic>
      <p:pic>
        <p:nvPicPr>
          <p:cNvPr descr="The Visual Display of Quantitative... by Edward R. Tufte" id="1066" name="Google Shape;1066;p47"/>
          <p:cNvPicPr preferRelativeResize="0"/>
          <p:nvPr/>
        </p:nvPicPr>
        <p:blipFill rotWithShape="1">
          <a:blip r:embed="rId5">
            <a:alphaModFix/>
          </a:blip>
          <a:srcRect b="0" l="0" r="0" t="0"/>
          <a:stretch/>
        </p:blipFill>
        <p:spPr>
          <a:xfrm>
            <a:off x="4345342" y="634580"/>
            <a:ext cx="2334859" cy="2801830"/>
          </a:xfrm>
          <a:prstGeom prst="rect">
            <a:avLst/>
          </a:prstGeom>
          <a:noFill/>
          <a:ln>
            <a:noFill/>
          </a:ln>
        </p:spPr>
      </p:pic>
      <p:pic>
        <p:nvPicPr>
          <p:cNvPr descr="Information Dashboard Design : The Effective Visual Communication of Data  by Stephen Few (2006, Trade Paperback) for sale online | eBay" id="1067" name="Google Shape;1067;p47"/>
          <p:cNvPicPr preferRelativeResize="0"/>
          <p:nvPr/>
        </p:nvPicPr>
        <p:blipFill rotWithShape="1">
          <a:blip r:embed="rId6">
            <a:alphaModFix/>
          </a:blip>
          <a:srcRect b="0" l="0" r="0" t="0"/>
          <a:stretch/>
        </p:blipFill>
        <p:spPr>
          <a:xfrm>
            <a:off x="1874810" y="3906302"/>
            <a:ext cx="1543701" cy="1819628"/>
          </a:xfrm>
          <a:prstGeom prst="rect">
            <a:avLst/>
          </a:prstGeom>
          <a:noFill/>
          <a:ln>
            <a:noFill/>
          </a:ln>
        </p:spPr>
      </p:pic>
      <p:pic>
        <p:nvPicPr>
          <p:cNvPr descr="Edward Tufte" id="1068" name="Google Shape;1068;p47"/>
          <p:cNvPicPr preferRelativeResize="0"/>
          <p:nvPr/>
        </p:nvPicPr>
        <p:blipFill rotWithShape="1">
          <a:blip r:embed="rId7">
            <a:alphaModFix/>
          </a:blip>
          <a:srcRect b="0" l="0" r="0" t="0"/>
          <a:stretch/>
        </p:blipFill>
        <p:spPr>
          <a:xfrm>
            <a:off x="3733799" y="3043765"/>
            <a:ext cx="1087413" cy="1293283"/>
          </a:xfrm>
          <a:prstGeom prst="rect">
            <a:avLst/>
          </a:prstGeom>
          <a:noFill/>
          <a:ln>
            <a:noFill/>
          </a:ln>
        </p:spPr>
      </p:pic>
      <p:pic>
        <p:nvPicPr>
          <p:cNvPr descr="Stephen Few | Design Principles FTW" id="1069" name="Google Shape;1069;p47"/>
          <p:cNvPicPr preferRelativeResize="0"/>
          <p:nvPr/>
        </p:nvPicPr>
        <p:blipFill rotWithShape="1">
          <a:blip r:embed="rId8">
            <a:alphaModFix/>
          </a:blip>
          <a:srcRect b="0" l="0" r="0" t="0"/>
          <a:stretch/>
        </p:blipFill>
        <p:spPr>
          <a:xfrm>
            <a:off x="2686047" y="5223837"/>
            <a:ext cx="1354856" cy="1354856"/>
          </a:xfrm>
          <a:prstGeom prst="rect">
            <a:avLst/>
          </a:prstGeom>
          <a:noFill/>
          <a:ln>
            <a:noFill/>
          </a:ln>
        </p:spPr>
      </p:pic>
      <p:pic>
        <p:nvPicPr>
          <p:cNvPr descr="Book page preview 1 of 6. Click to open preview." id="1070" name="Google Shape;1070;p47"/>
          <p:cNvPicPr preferRelativeResize="0"/>
          <p:nvPr/>
        </p:nvPicPr>
        <p:blipFill rotWithShape="1">
          <a:blip r:embed="rId9">
            <a:alphaModFix/>
          </a:blip>
          <a:srcRect b="0" l="0" r="0" t="0"/>
          <a:stretch/>
        </p:blipFill>
        <p:spPr>
          <a:xfrm>
            <a:off x="7811058" y="484179"/>
            <a:ext cx="2882343" cy="3610514"/>
          </a:xfrm>
          <a:prstGeom prst="rect">
            <a:avLst/>
          </a:prstGeom>
          <a:noFill/>
          <a:ln>
            <a:noFill/>
          </a:ln>
        </p:spPr>
      </p:pic>
      <p:pic>
        <p:nvPicPr>
          <p:cNvPr descr="Cole Nussbaumer Knaflic | LinkedIn" id="1071" name="Google Shape;1071;p47"/>
          <p:cNvPicPr preferRelativeResize="0"/>
          <p:nvPr/>
        </p:nvPicPr>
        <p:blipFill rotWithShape="1">
          <a:blip r:embed="rId10">
            <a:alphaModFix/>
          </a:blip>
          <a:srcRect b="0" l="17288" r="16446" t="0"/>
          <a:stretch/>
        </p:blipFill>
        <p:spPr>
          <a:xfrm>
            <a:off x="7018822" y="3242732"/>
            <a:ext cx="1893533" cy="1968500"/>
          </a:xfrm>
          <a:prstGeom prst="rect">
            <a:avLst/>
          </a:prstGeom>
          <a:noFill/>
          <a:ln>
            <a:noFill/>
          </a:ln>
        </p:spPr>
      </p:pic>
      <p:sp>
        <p:nvSpPr>
          <p:cNvPr id="1072" name="Google Shape;1072;p47"/>
          <p:cNvSpPr txBox="1"/>
          <p:nvPr/>
        </p:nvSpPr>
        <p:spPr>
          <a:xfrm>
            <a:off x="8912355" y="4098964"/>
            <a:ext cx="25197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Cole Nussbaum Knaflic</a:t>
            </a:r>
            <a:endParaRPr b="1" sz="1800">
              <a:solidFill>
                <a:schemeClr val="dk1"/>
              </a:solidFill>
              <a:latin typeface="Calibri"/>
              <a:ea typeface="Calibri"/>
              <a:cs typeface="Calibri"/>
              <a:sym typeface="Calibri"/>
            </a:endParaRPr>
          </a:p>
        </p:txBody>
      </p:sp>
      <p:sp>
        <p:nvSpPr>
          <p:cNvPr id="1073" name="Google Shape;1073;p47"/>
          <p:cNvSpPr txBox="1"/>
          <p:nvPr/>
        </p:nvSpPr>
        <p:spPr>
          <a:xfrm>
            <a:off x="4821211" y="3436409"/>
            <a:ext cx="25197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Edward Tufte</a:t>
            </a:r>
            <a:endParaRPr/>
          </a:p>
        </p:txBody>
      </p:sp>
      <p:sp>
        <p:nvSpPr>
          <p:cNvPr id="1074" name="Google Shape;1074;p47"/>
          <p:cNvSpPr txBox="1"/>
          <p:nvPr/>
        </p:nvSpPr>
        <p:spPr>
          <a:xfrm>
            <a:off x="1146091" y="5675805"/>
            <a:ext cx="15399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Stephen Few</a:t>
            </a:r>
            <a:endParaRPr/>
          </a:p>
        </p:txBody>
      </p:sp>
      <p:sp>
        <p:nvSpPr>
          <p:cNvPr id="1075" name="Google Shape;1075;p47"/>
          <p:cNvSpPr txBox="1"/>
          <p:nvPr/>
        </p:nvSpPr>
        <p:spPr>
          <a:xfrm>
            <a:off x="1723773" y="3251743"/>
            <a:ext cx="15399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Steve Wexler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pic>
        <p:nvPicPr>
          <p:cNvPr descr="A screenshot of a computer&#10;&#10;Description automatically generated" id="1080" name="Google Shape;1080;p48"/>
          <p:cNvPicPr preferRelativeResize="0"/>
          <p:nvPr/>
        </p:nvPicPr>
        <p:blipFill rotWithShape="1">
          <a:blip r:embed="rId3">
            <a:alphaModFix/>
          </a:blip>
          <a:srcRect b="0" l="0" r="0" t="0"/>
          <a:stretch/>
        </p:blipFill>
        <p:spPr>
          <a:xfrm>
            <a:off x="948267" y="533399"/>
            <a:ext cx="8966108" cy="536786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sp>
        <p:nvSpPr>
          <p:cNvPr id="1085" name="Google Shape;1085;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Tufte’s Data Visualization Principles</a:t>
            </a:r>
            <a:endParaRPr/>
          </a:p>
        </p:txBody>
      </p:sp>
      <p:sp>
        <p:nvSpPr>
          <p:cNvPr id="1086" name="Google Shape;1086;p49"/>
          <p:cNvSpPr txBox="1"/>
          <p:nvPr>
            <p:ph idx="1" type="body"/>
          </p:nvPr>
        </p:nvSpPr>
        <p:spPr>
          <a:xfrm>
            <a:off x="838200" y="1456267"/>
            <a:ext cx="10515600" cy="4927600"/>
          </a:xfrm>
          <a:prstGeom prst="rect">
            <a:avLst/>
          </a:prstGeom>
          <a:noFill/>
          <a:ln>
            <a:noFill/>
          </a:ln>
        </p:spPr>
        <p:txBody>
          <a:bodyPr anchorCtr="0" anchor="t" bIns="45700" lIns="91425" spcFirstLastPara="1" rIns="91425" wrap="square" tIns="45700">
            <a:normAutofit fontScale="77500" lnSpcReduction="20000"/>
          </a:bodyPr>
          <a:lstStyle/>
          <a:p>
            <a:pPr indent="-514350" lvl="0" marL="514350" rtl="0" algn="l">
              <a:lnSpc>
                <a:spcPct val="120000"/>
              </a:lnSpc>
              <a:spcBef>
                <a:spcPts val="0"/>
              </a:spcBef>
              <a:spcAft>
                <a:spcPts val="0"/>
              </a:spcAft>
              <a:buClr>
                <a:schemeClr val="dk1"/>
              </a:buClr>
              <a:buSzPct val="100000"/>
              <a:buFont typeface="Calibri"/>
              <a:buAutoNum type="arabicPeriod"/>
            </a:pPr>
            <a:r>
              <a:rPr lang="en-US"/>
              <a:t>The representation of numbers, as physically measured on the surface of the graphic itself, should be directly </a:t>
            </a:r>
            <a:r>
              <a:rPr b="1" lang="en-US"/>
              <a:t>proportional </a:t>
            </a:r>
            <a:r>
              <a:rPr lang="en-US"/>
              <a:t>to the numerical quantities measured.</a:t>
            </a:r>
            <a:endParaRPr/>
          </a:p>
          <a:p>
            <a:pPr indent="-514350" lvl="0" marL="514350" rtl="0" algn="l">
              <a:lnSpc>
                <a:spcPct val="120000"/>
              </a:lnSpc>
              <a:spcBef>
                <a:spcPts val="1000"/>
              </a:spcBef>
              <a:spcAft>
                <a:spcPts val="0"/>
              </a:spcAft>
              <a:buClr>
                <a:schemeClr val="dk1"/>
              </a:buClr>
              <a:buSzPct val="100000"/>
              <a:buFont typeface="Calibri"/>
              <a:buAutoNum type="arabicPeriod"/>
            </a:pPr>
            <a:r>
              <a:rPr b="0" i="0" lang="en-US">
                <a:latin typeface="Arial"/>
                <a:ea typeface="Arial"/>
                <a:cs typeface="Arial"/>
                <a:sym typeface="Arial"/>
              </a:rPr>
              <a:t>Clear, detailed, and thorough </a:t>
            </a:r>
            <a:r>
              <a:rPr b="1" i="0" lang="en-US">
                <a:latin typeface="Arial"/>
                <a:ea typeface="Arial"/>
                <a:cs typeface="Arial"/>
                <a:sym typeface="Arial"/>
              </a:rPr>
              <a:t>labeling </a:t>
            </a:r>
            <a:r>
              <a:rPr b="0" i="0" lang="en-US">
                <a:latin typeface="Arial"/>
                <a:ea typeface="Arial"/>
                <a:cs typeface="Arial"/>
                <a:sym typeface="Arial"/>
              </a:rPr>
              <a:t>should be used to defeat graphical distortion and ambiguity. Write out explanations of the data on the graphic itself. Label important events in the data.</a:t>
            </a:r>
            <a:endParaRPr/>
          </a:p>
          <a:p>
            <a:pPr indent="-514350" lvl="0" marL="514350" rtl="0" algn="l">
              <a:lnSpc>
                <a:spcPct val="120000"/>
              </a:lnSpc>
              <a:spcBef>
                <a:spcPts val="1000"/>
              </a:spcBef>
              <a:spcAft>
                <a:spcPts val="0"/>
              </a:spcAft>
              <a:buClr>
                <a:schemeClr val="dk1"/>
              </a:buClr>
              <a:buSzPct val="100000"/>
              <a:buFont typeface="Calibri"/>
              <a:buAutoNum type="arabicPeriod"/>
            </a:pPr>
            <a:r>
              <a:rPr b="0" i="0" lang="en-US">
                <a:latin typeface="Arial"/>
                <a:ea typeface="Arial"/>
                <a:cs typeface="Arial"/>
                <a:sym typeface="Arial"/>
              </a:rPr>
              <a:t>Show </a:t>
            </a:r>
            <a:r>
              <a:rPr b="1" i="0" lang="en-US">
                <a:latin typeface="Arial"/>
                <a:ea typeface="Arial"/>
                <a:cs typeface="Arial"/>
                <a:sym typeface="Arial"/>
              </a:rPr>
              <a:t>data variation</a:t>
            </a:r>
            <a:r>
              <a:rPr b="0" i="0" lang="en-US">
                <a:latin typeface="Arial"/>
                <a:ea typeface="Arial"/>
                <a:cs typeface="Arial"/>
                <a:sym typeface="Arial"/>
              </a:rPr>
              <a:t>, not design variation. </a:t>
            </a:r>
            <a:endParaRPr>
              <a:latin typeface="Arial"/>
              <a:ea typeface="Arial"/>
              <a:cs typeface="Arial"/>
              <a:sym typeface="Arial"/>
            </a:endParaRPr>
          </a:p>
          <a:p>
            <a:pPr indent="-514350" lvl="0" marL="514350" rtl="0" algn="l">
              <a:lnSpc>
                <a:spcPct val="120000"/>
              </a:lnSpc>
              <a:spcBef>
                <a:spcPts val="1000"/>
              </a:spcBef>
              <a:spcAft>
                <a:spcPts val="0"/>
              </a:spcAft>
              <a:buClr>
                <a:schemeClr val="dk1"/>
              </a:buClr>
              <a:buSzPct val="100000"/>
              <a:buFont typeface="Calibri"/>
              <a:buAutoNum type="arabicPeriod"/>
            </a:pPr>
            <a:r>
              <a:rPr b="0" i="0" lang="en-US">
                <a:latin typeface="Arial"/>
                <a:ea typeface="Arial"/>
                <a:cs typeface="Arial"/>
                <a:sym typeface="Arial"/>
              </a:rPr>
              <a:t>In time-series displays of money, deflated and </a:t>
            </a:r>
            <a:r>
              <a:rPr b="1" i="0" lang="en-US">
                <a:latin typeface="Arial"/>
                <a:ea typeface="Arial"/>
                <a:cs typeface="Arial"/>
                <a:sym typeface="Arial"/>
              </a:rPr>
              <a:t>standardized units </a:t>
            </a:r>
            <a:r>
              <a:rPr b="0" i="0" lang="en-US">
                <a:latin typeface="Arial"/>
                <a:ea typeface="Arial"/>
                <a:cs typeface="Arial"/>
                <a:sym typeface="Arial"/>
              </a:rPr>
              <a:t>of monetary measurement are nearly always better than nominal units. </a:t>
            </a:r>
            <a:endParaRPr/>
          </a:p>
          <a:p>
            <a:pPr indent="-514350" lvl="0" marL="514350" rtl="0" algn="l">
              <a:lnSpc>
                <a:spcPct val="120000"/>
              </a:lnSpc>
              <a:spcBef>
                <a:spcPts val="1000"/>
              </a:spcBef>
              <a:spcAft>
                <a:spcPts val="0"/>
              </a:spcAft>
              <a:buClr>
                <a:schemeClr val="dk1"/>
              </a:buClr>
              <a:buSzPct val="100000"/>
              <a:buFont typeface="Calibri"/>
              <a:buAutoNum type="arabicPeriod"/>
            </a:pPr>
            <a:r>
              <a:rPr b="0" i="0" lang="en-US">
                <a:latin typeface="Arial"/>
                <a:ea typeface="Arial"/>
                <a:cs typeface="Arial"/>
                <a:sym typeface="Arial"/>
              </a:rPr>
              <a:t>The number of information-carrying (variable) dimensions depicted should not exceed </a:t>
            </a:r>
            <a:r>
              <a:rPr b="1" i="0" lang="en-US">
                <a:latin typeface="Arial"/>
                <a:ea typeface="Arial"/>
                <a:cs typeface="Arial"/>
                <a:sym typeface="Arial"/>
              </a:rPr>
              <a:t>the number of dimensions </a:t>
            </a:r>
            <a:r>
              <a:rPr b="0" i="0" lang="en-US">
                <a:latin typeface="Arial"/>
                <a:ea typeface="Arial"/>
                <a:cs typeface="Arial"/>
                <a:sym typeface="Arial"/>
              </a:rPr>
              <a:t>in the data. </a:t>
            </a:r>
            <a:endParaRPr/>
          </a:p>
          <a:p>
            <a:pPr indent="-514350" lvl="0" marL="514350" rtl="0" algn="l">
              <a:lnSpc>
                <a:spcPct val="120000"/>
              </a:lnSpc>
              <a:spcBef>
                <a:spcPts val="1000"/>
              </a:spcBef>
              <a:spcAft>
                <a:spcPts val="0"/>
              </a:spcAft>
              <a:buClr>
                <a:schemeClr val="dk1"/>
              </a:buClr>
              <a:buSzPct val="100000"/>
              <a:buFont typeface="Calibri"/>
              <a:buAutoNum type="arabicPeriod"/>
            </a:pPr>
            <a:r>
              <a:rPr b="0" i="0" lang="en-US">
                <a:latin typeface="Arial"/>
                <a:ea typeface="Arial"/>
                <a:cs typeface="Arial"/>
                <a:sym typeface="Arial"/>
              </a:rPr>
              <a:t>Graphics must not quote data out </a:t>
            </a:r>
            <a:r>
              <a:rPr b="1" i="0" lang="en-US">
                <a:latin typeface="Arial"/>
                <a:ea typeface="Arial"/>
                <a:cs typeface="Arial"/>
                <a:sym typeface="Arial"/>
              </a:rPr>
              <a:t>of context</a:t>
            </a:r>
            <a:r>
              <a:rPr b="0" i="0" lang="en-US">
                <a:latin typeface="Arial"/>
                <a:ea typeface="Arial"/>
                <a:cs typeface="Arial"/>
                <a:sym typeface="Arial"/>
              </a:rPr>
              <a:t>.</a:t>
            </a: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Dashboard Types in Learning Analytics</a:t>
            </a:r>
            <a:endParaRPr/>
          </a:p>
        </p:txBody>
      </p:sp>
      <p:sp>
        <p:nvSpPr>
          <p:cNvPr id="129" name="Google Shape;129;p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By Audience</a:t>
            </a:r>
            <a:endParaRPr/>
          </a:p>
        </p:txBody>
      </p:sp>
      <p:sp>
        <p:nvSpPr>
          <p:cNvPr id="130" name="Google Shape;130;p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For admin</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u="sng"/>
              <a:t>For teachers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students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parents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guidance counselors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For other stakeholders</a:t>
            </a: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
        <p:nvSpPr>
          <p:cNvPr id="131" name="Google Shape;131;p5"/>
          <p:cNvSpPr txBox="1"/>
          <p:nvPr>
            <p:ph idx="3" type="body"/>
          </p:nvPr>
        </p:nvSpPr>
        <p:spPr>
          <a:xfrm>
            <a:off x="5265507" y="1681163"/>
            <a:ext cx="6353335"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By Features, Data Organization, Content</a:t>
            </a:r>
            <a:endParaRPr/>
          </a:p>
        </p:txBody>
      </p:sp>
      <p:sp>
        <p:nvSpPr>
          <p:cNvPr id="132" name="Google Shape;132;p5"/>
          <p:cNvSpPr txBox="1"/>
          <p:nvPr>
            <p:ph idx="4" type="body"/>
          </p:nvPr>
        </p:nvSpPr>
        <p:spPr>
          <a:xfrm>
            <a:off x="5253925" y="2505075"/>
            <a:ext cx="6434491" cy="368458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t>Interactive</a:t>
            </a:r>
            <a:r>
              <a:rPr lang="en-US"/>
              <a:t> vs. Not</a:t>
            </a:r>
            <a:endParaRPr/>
          </a:p>
          <a:p>
            <a:pPr indent="-228600" lvl="0" marL="228600" rtl="0" algn="l">
              <a:lnSpc>
                <a:spcPct val="90000"/>
              </a:lnSpc>
              <a:spcBef>
                <a:spcPts val="1000"/>
              </a:spcBef>
              <a:spcAft>
                <a:spcPts val="0"/>
              </a:spcAft>
              <a:buClr>
                <a:schemeClr val="dk1"/>
              </a:buClr>
              <a:buSzPts val="2800"/>
              <a:buChar char="•"/>
            </a:pPr>
            <a:r>
              <a:rPr lang="en-US" u="sng"/>
              <a:t>Learning Analytics</a:t>
            </a:r>
            <a:r>
              <a:rPr lang="en-US"/>
              <a:t> vs. Academic Analytics</a:t>
            </a:r>
            <a:endParaRPr/>
          </a:p>
          <a:p>
            <a:pPr indent="-228600" lvl="0" marL="228600" rtl="0" algn="l">
              <a:lnSpc>
                <a:spcPct val="90000"/>
              </a:lnSpc>
              <a:spcBef>
                <a:spcPts val="1000"/>
              </a:spcBef>
              <a:spcAft>
                <a:spcPts val="0"/>
              </a:spcAft>
              <a:buClr>
                <a:schemeClr val="dk1"/>
              </a:buClr>
              <a:buSzPts val="2800"/>
              <a:buChar char="•"/>
            </a:pPr>
            <a:r>
              <a:rPr lang="en-US" u="sng"/>
              <a:t>Descriptive, Predictive, and/or Prescriptive</a:t>
            </a:r>
            <a:endParaRPr/>
          </a:p>
          <a:p>
            <a:pPr indent="-228600" lvl="1" marL="685800" rtl="0" algn="l">
              <a:lnSpc>
                <a:spcPct val="90000"/>
              </a:lnSpc>
              <a:spcBef>
                <a:spcPts val="500"/>
              </a:spcBef>
              <a:spcAft>
                <a:spcPts val="0"/>
              </a:spcAft>
              <a:buClr>
                <a:schemeClr val="dk1"/>
              </a:buClr>
              <a:buSzPts val="2400"/>
              <a:buChar char="•"/>
            </a:pPr>
            <a:r>
              <a:rPr lang="en-US"/>
              <a:t>e.g., Early Warning Systems (EWS)</a:t>
            </a:r>
            <a:endParaRPr/>
          </a:p>
          <a:p>
            <a:pPr indent="-228600" lvl="0" marL="228600" rtl="0" algn="l">
              <a:lnSpc>
                <a:spcPct val="90000"/>
              </a:lnSpc>
              <a:spcBef>
                <a:spcPts val="1000"/>
              </a:spcBef>
              <a:spcAft>
                <a:spcPts val="0"/>
              </a:spcAft>
              <a:buClr>
                <a:schemeClr val="dk1"/>
              </a:buClr>
              <a:buSzPts val="2800"/>
              <a:buChar char="•"/>
            </a:pPr>
            <a:r>
              <a:rPr lang="en-US"/>
              <a:t>Individual vs. </a:t>
            </a:r>
            <a:r>
              <a:rPr lang="en-US" u="sng"/>
              <a:t>Course</a:t>
            </a:r>
            <a:r>
              <a:rPr lang="en-US"/>
              <a:t> (for teachers)</a:t>
            </a:r>
            <a:endParaRPr/>
          </a:p>
          <a:p>
            <a:pPr indent="-228600" lvl="0" marL="228600" rtl="0" algn="l">
              <a:lnSpc>
                <a:spcPct val="90000"/>
              </a:lnSpc>
              <a:spcBef>
                <a:spcPts val="1000"/>
              </a:spcBef>
              <a:spcAft>
                <a:spcPts val="0"/>
              </a:spcAft>
              <a:buClr>
                <a:schemeClr val="dk1"/>
              </a:buClr>
              <a:buSzPts val="2800"/>
              <a:buChar char="•"/>
            </a:pPr>
            <a:r>
              <a:rPr lang="en-US"/>
              <a:t>Individual vs. Collaborative (students)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Data-Ink Ratio (Tufte) vs. Accessibility</a:t>
            </a:r>
            <a:endParaRPr/>
          </a:p>
        </p:txBody>
      </p:sp>
      <p:graphicFrame>
        <p:nvGraphicFramePr>
          <p:cNvPr id="1092" name="Google Shape;1092;p50"/>
          <p:cNvGraphicFramePr/>
          <p:nvPr/>
        </p:nvGraphicFramePr>
        <p:xfrm>
          <a:off x="59258" y="2012421"/>
          <a:ext cx="2878675" cy="1625600"/>
        </p:xfrm>
        <a:graphic>
          <a:graphicData uri="http://schemas.openxmlformats.org/drawingml/2006/chart">
            <c:chart r:id="rId3"/>
          </a:graphicData>
        </a:graphic>
      </p:graphicFrame>
      <p:graphicFrame>
        <p:nvGraphicFramePr>
          <p:cNvPr id="1093" name="Google Shape;1093;p50"/>
          <p:cNvGraphicFramePr/>
          <p:nvPr/>
        </p:nvGraphicFramePr>
        <p:xfrm>
          <a:off x="59258" y="3987800"/>
          <a:ext cx="2878675" cy="1625600"/>
        </p:xfrm>
        <a:graphic>
          <a:graphicData uri="http://schemas.openxmlformats.org/drawingml/2006/chart">
            <c:chart r:id="rId4"/>
          </a:graphicData>
        </a:graphic>
      </p:graphicFrame>
      <p:graphicFrame>
        <p:nvGraphicFramePr>
          <p:cNvPr id="1094" name="Google Shape;1094;p50"/>
          <p:cNvGraphicFramePr/>
          <p:nvPr/>
        </p:nvGraphicFramePr>
        <p:xfrm>
          <a:off x="2844788" y="1600200"/>
          <a:ext cx="2048937" cy="4580466"/>
        </p:xfrm>
        <a:graphic>
          <a:graphicData uri="http://schemas.openxmlformats.org/drawingml/2006/chart">
            <c:chart r:id="rId5"/>
          </a:graphicData>
        </a:graphic>
      </p:graphicFrame>
      <p:graphicFrame>
        <p:nvGraphicFramePr>
          <p:cNvPr id="1095" name="Google Shape;1095;p50"/>
          <p:cNvGraphicFramePr/>
          <p:nvPr/>
        </p:nvGraphicFramePr>
        <p:xfrm>
          <a:off x="8085669" y="1600200"/>
          <a:ext cx="2048937" cy="4580466"/>
        </p:xfrm>
        <a:graphic>
          <a:graphicData uri="http://schemas.openxmlformats.org/drawingml/2006/chart">
            <c:chart r:id="rId6"/>
          </a:graphicData>
        </a:graphic>
      </p:graphicFrame>
      <p:graphicFrame>
        <p:nvGraphicFramePr>
          <p:cNvPr id="1096" name="Google Shape;1096;p50"/>
          <p:cNvGraphicFramePr/>
          <p:nvPr/>
        </p:nvGraphicFramePr>
        <p:xfrm>
          <a:off x="5494863" y="1600200"/>
          <a:ext cx="2048937" cy="4580466"/>
        </p:xfrm>
        <a:graphic>
          <a:graphicData uri="http://schemas.openxmlformats.org/drawingml/2006/chart">
            <c:chart r:id="rId7"/>
          </a:graphicData>
        </a:graphic>
      </p:graphicFrame>
      <p:cxnSp>
        <p:nvCxnSpPr>
          <p:cNvPr id="1097" name="Google Shape;1097;p50"/>
          <p:cNvCxnSpPr/>
          <p:nvPr/>
        </p:nvCxnSpPr>
        <p:spPr>
          <a:xfrm>
            <a:off x="8542867" y="2799820"/>
            <a:ext cx="1456266" cy="0"/>
          </a:xfrm>
          <a:prstGeom prst="straightConnector1">
            <a:avLst/>
          </a:prstGeom>
          <a:noFill/>
          <a:ln cap="flat" cmpd="sng" w="38100">
            <a:solidFill>
              <a:srgbClr val="FF791A"/>
            </a:solidFill>
            <a:prstDash val="solid"/>
            <a:miter lim="800000"/>
            <a:headEnd len="sm" w="sm" type="none"/>
            <a:tailEnd len="sm" w="sm" type="none"/>
          </a:ln>
        </p:spPr>
      </p:cxnSp>
      <p:sp>
        <p:nvSpPr>
          <p:cNvPr id="1098" name="Google Shape;1098;p50"/>
          <p:cNvSpPr txBox="1"/>
          <p:nvPr/>
        </p:nvSpPr>
        <p:spPr>
          <a:xfrm>
            <a:off x="330200" y="6112933"/>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a:t>
            </a:r>
            <a:endParaRPr/>
          </a:p>
        </p:txBody>
      </p:sp>
      <p:sp>
        <p:nvSpPr>
          <p:cNvPr id="1099" name="Google Shape;1099;p50"/>
          <p:cNvSpPr txBox="1"/>
          <p:nvPr/>
        </p:nvSpPr>
        <p:spPr>
          <a:xfrm>
            <a:off x="2954861" y="6123543"/>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B:</a:t>
            </a:r>
            <a:endParaRPr/>
          </a:p>
        </p:txBody>
      </p:sp>
      <p:sp>
        <p:nvSpPr>
          <p:cNvPr id="1100" name="Google Shape;1100;p50"/>
          <p:cNvSpPr txBox="1"/>
          <p:nvPr/>
        </p:nvSpPr>
        <p:spPr>
          <a:xfrm>
            <a:off x="5655728" y="6132009"/>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C:</a:t>
            </a:r>
            <a:endParaRPr/>
          </a:p>
        </p:txBody>
      </p:sp>
      <p:sp>
        <p:nvSpPr>
          <p:cNvPr id="1101" name="Google Shape;1101;p50"/>
          <p:cNvSpPr txBox="1"/>
          <p:nvPr/>
        </p:nvSpPr>
        <p:spPr>
          <a:xfrm>
            <a:off x="8144938" y="6132009"/>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C00000"/>
              </a:buClr>
              <a:buSzPts val="4400"/>
              <a:buFont typeface="Calibri"/>
              <a:buNone/>
            </a:pPr>
            <a:r>
              <a:rPr lang="en-US">
                <a:solidFill>
                  <a:srgbClr val="C00000"/>
                </a:solidFill>
              </a:rPr>
              <a:t>Data-Ink Ratio </a:t>
            </a:r>
            <a:r>
              <a:rPr lang="en-US"/>
              <a:t>(Tufte) vs. Accessibility</a:t>
            </a:r>
            <a:endParaRPr/>
          </a:p>
        </p:txBody>
      </p:sp>
      <p:graphicFrame>
        <p:nvGraphicFramePr>
          <p:cNvPr id="1107" name="Google Shape;1107;p51"/>
          <p:cNvGraphicFramePr/>
          <p:nvPr/>
        </p:nvGraphicFramePr>
        <p:xfrm>
          <a:off x="59258" y="2012421"/>
          <a:ext cx="2878675" cy="1625600"/>
        </p:xfrm>
        <a:graphic>
          <a:graphicData uri="http://schemas.openxmlformats.org/drawingml/2006/chart">
            <c:chart r:id="rId3"/>
          </a:graphicData>
        </a:graphic>
      </p:graphicFrame>
      <p:graphicFrame>
        <p:nvGraphicFramePr>
          <p:cNvPr id="1108" name="Google Shape;1108;p51"/>
          <p:cNvGraphicFramePr/>
          <p:nvPr/>
        </p:nvGraphicFramePr>
        <p:xfrm>
          <a:off x="59258" y="3987800"/>
          <a:ext cx="2878675" cy="1625600"/>
        </p:xfrm>
        <a:graphic>
          <a:graphicData uri="http://schemas.openxmlformats.org/drawingml/2006/chart">
            <c:chart r:id="rId4"/>
          </a:graphicData>
        </a:graphic>
      </p:graphicFrame>
      <p:graphicFrame>
        <p:nvGraphicFramePr>
          <p:cNvPr id="1109" name="Google Shape;1109;p51"/>
          <p:cNvGraphicFramePr/>
          <p:nvPr/>
        </p:nvGraphicFramePr>
        <p:xfrm>
          <a:off x="2844788" y="1600200"/>
          <a:ext cx="2048937" cy="4580466"/>
        </p:xfrm>
        <a:graphic>
          <a:graphicData uri="http://schemas.openxmlformats.org/drawingml/2006/chart">
            <c:chart r:id="rId5"/>
          </a:graphicData>
        </a:graphic>
      </p:graphicFrame>
      <p:graphicFrame>
        <p:nvGraphicFramePr>
          <p:cNvPr id="1110" name="Google Shape;1110;p51"/>
          <p:cNvGraphicFramePr/>
          <p:nvPr/>
        </p:nvGraphicFramePr>
        <p:xfrm>
          <a:off x="8085669" y="1600200"/>
          <a:ext cx="2048937" cy="4580466"/>
        </p:xfrm>
        <a:graphic>
          <a:graphicData uri="http://schemas.openxmlformats.org/drawingml/2006/chart">
            <c:chart r:id="rId6"/>
          </a:graphicData>
        </a:graphic>
      </p:graphicFrame>
      <p:graphicFrame>
        <p:nvGraphicFramePr>
          <p:cNvPr id="1111" name="Google Shape;1111;p51"/>
          <p:cNvGraphicFramePr/>
          <p:nvPr/>
        </p:nvGraphicFramePr>
        <p:xfrm>
          <a:off x="5494863" y="1600200"/>
          <a:ext cx="2048937" cy="4580466"/>
        </p:xfrm>
        <a:graphic>
          <a:graphicData uri="http://schemas.openxmlformats.org/drawingml/2006/chart">
            <c:chart r:id="rId7"/>
          </a:graphicData>
        </a:graphic>
      </p:graphicFrame>
      <p:cxnSp>
        <p:nvCxnSpPr>
          <p:cNvPr id="1112" name="Google Shape;1112;p51"/>
          <p:cNvCxnSpPr/>
          <p:nvPr/>
        </p:nvCxnSpPr>
        <p:spPr>
          <a:xfrm>
            <a:off x="8542867" y="2799820"/>
            <a:ext cx="1456266" cy="0"/>
          </a:xfrm>
          <a:prstGeom prst="straightConnector1">
            <a:avLst/>
          </a:prstGeom>
          <a:noFill/>
          <a:ln cap="flat" cmpd="sng" w="38100">
            <a:solidFill>
              <a:srgbClr val="845A50"/>
            </a:solidFill>
            <a:prstDash val="solid"/>
            <a:miter lim="800000"/>
            <a:headEnd len="sm" w="sm" type="none"/>
            <a:tailEnd len="sm" w="sm" type="none"/>
          </a:ln>
        </p:spPr>
      </p:cxnSp>
      <p:sp>
        <p:nvSpPr>
          <p:cNvPr id="1113" name="Google Shape;1113;p51"/>
          <p:cNvSpPr txBox="1"/>
          <p:nvPr/>
        </p:nvSpPr>
        <p:spPr>
          <a:xfrm>
            <a:off x="330200" y="6112933"/>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a:t>
            </a:r>
            <a:endParaRPr/>
          </a:p>
        </p:txBody>
      </p:sp>
      <p:sp>
        <p:nvSpPr>
          <p:cNvPr id="1114" name="Google Shape;1114;p51"/>
          <p:cNvSpPr txBox="1"/>
          <p:nvPr/>
        </p:nvSpPr>
        <p:spPr>
          <a:xfrm>
            <a:off x="2954861" y="6123543"/>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B:</a:t>
            </a:r>
            <a:endParaRPr/>
          </a:p>
        </p:txBody>
      </p:sp>
      <p:sp>
        <p:nvSpPr>
          <p:cNvPr id="1115" name="Google Shape;1115;p51"/>
          <p:cNvSpPr txBox="1"/>
          <p:nvPr/>
        </p:nvSpPr>
        <p:spPr>
          <a:xfrm>
            <a:off x="5655728" y="6132009"/>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C:</a:t>
            </a:r>
            <a:endParaRPr/>
          </a:p>
        </p:txBody>
      </p:sp>
      <p:sp>
        <p:nvSpPr>
          <p:cNvPr id="1116" name="Google Shape;1116;p51"/>
          <p:cNvSpPr txBox="1"/>
          <p:nvPr/>
        </p:nvSpPr>
        <p:spPr>
          <a:xfrm>
            <a:off x="8144938" y="6132009"/>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D:</a:t>
            </a:r>
            <a:endParaRPr/>
          </a:p>
        </p:txBody>
      </p:sp>
      <p:sp>
        <p:nvSpPr>
          <p:cNvPr id="1117" name="Google Shape;1117;p51"/>
          <p:cNvSpPr/>
          <p:nvPr/>
        </p:nvSpPr>
        <p:spPr>
          <a:xfrm>
            <a:off x="2523067" y="1490133"/>
            <a:ext cx="2514600" cy="5080000"/>
          </a:xfrm>
          <a:prstGeom prst="roundRect">
            <a:avLst>
              <a:gd fmla="val 16667" name="adj"/>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1" name="Shape 1121"/>
        <p:cNvGrpSpPr/>
        <p:nvPr/>
      </p:nvGrpSpPr>
      <p:grpSpPr>
        <a:xfrm>
          <a:off x="0" y="0"/>
          <a:ext cx="0" cy="0"/>
          <a:chOff x="0" y="0"/>
          <a:chExt cx="0" cy="0"/>
        </a:xfrm>
      </p:grpSpPr>
      <p:sp>
        <p:nvSpPr>
          <p:cNvPr id="1122" name="Google Shape;112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Data-Ink Ratio (Tufte) vs. </a:t>
            </a:r>
            <a:r>
              <a:rPr lang="en-US">
                <a:solidFill>
                  <a:srgbClr val="C00000"/>
                </a:solidFill>
              </a:rPr>
              <a:t>Accessibility</a:t>
            </a:r>
            <a:endParaRPr/>
          </a:p>
        </p:txBody>
      </p:sp>
      <p:graphicFrame>
        <p:nvGraphicFramePr>
          <p:cNvPr id="1123" name="Google Shape;1123;p52"/>
          <p:cNvGraphicFramePr/>
          <p:nvPr/>
        </p:nvGraphicFramePr>
        <p:xfrm>
          <a:off x="2844788" y="1600200"/>
          <a:ext cx="2048937" cy="4580466"/>
        </p:xfrm>
        <a:graphic>
          <a:graphicData uri="http://schemas.openxmlformats.org/drawingml/2006/chart">
            <c:chart r:id="rId3"/>
          </a:graphicData>
        </a:graphic>
      </p:graphicFrame>
      <p:graphicFrame>
        <p:nvGraphicFramePr>
          <p:cNvPr id="1124" name="Google Shape;1124;p52"/>
          <p:cNvGraphicFramePr/>
          <p:nvPr/>
        </p:nvGraphicFramePr>
        <p:xfrm>
          <a:off x="8085669" y="1600200"/>
          <a:ext cx="2048937" cy="4580466"/>
        </p:xfrm>
        <a:graphic>
          <a:graphicData uri="http://schemas.openxmlformats.org/drawingml/2006/chart">
            <c:chart r:id="rId4"/>
          </a:graphicData>
        </a:graphic>
      </p:graphicFrame>
      <p:graphicFrame>
        <p:nvGraphicFramePr>
          <p:cNvPr id="1125" name="Google Shape;1125;p52"/>
          <p:cNvGraphicFramePr/>
          <p:nvPr/>
        </p:nvGraphicFramePr>
        <p:xfrm>
          <a:off x="5494863" y="1600200"/>
          <a:ext cx="2048937" cy="4580466"/>
        </p:xfrm>
        <a:graphic>
          <a:graphicData uri="http://schemas.openxmlformats.org/drawingml/2006/chart">
            <c:chart r:id="rId5"/>
          </a:graphicData>
        </a:graphic>
      </p:graphicFrame>
      <p:cxnSp>
        <p:nvCxnSpPr>
          <p:cNvPr id="1126" name="Google Shape;1126;p52"/>
          <p:cNvCxnSpPr/>
          <p:nvPr/>
        </p:nvCxnSpPr>
        <p:spPr>
          <a:xfrm>
            <a:off x="8542867" y="2799820"/>
            <a:ext cx="1456266" cy="0"/>
          </a:xfrm>
          <a:prstGeom prst="straightConnector1">
            <a:avLst/>
          </a:prstGeom>
          <a:noFill/>
          <a:ln cap="flat" cmpd="sng" w="38100">
            <a:solidFill>
              <a:srgbClr val="FF791A"/>
            </a:solidFill>
            <a:prstDash val="solid"/>
            <a:miter lim="800000"/>
            <a:headEnd len="sm" w="sm" type="none"/>
            <a:tailEnd len="sm" w="sm" type="none"/>
          </a:ln>
        </p:spPr>
      </p:cxnSp>
      <p:sp>
        <p:nvSpPr>
          <p:cNvPr id="1127" name="Google Shape;1127;p52"/>
          <p:cNvSpPr txBox="1"/>
          <p:nvPr/>
        </p:nvSpPr>
        <p:spPr>
          <a:xfrm>
            <a:off x="330200" y="6112933"/>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a:t>
            </a:r>
            <a:endParaRPr/>
          </a:p>
        </p:txBody>
      </p:sp>
      <p:sp>
        <p:nvSpPr>
          <p:cNvPr id="1128" name="Google Shape;1128;p52"/>
          <p:cNvSpPr txBox="1"/>
          <p:nvPr/>
        </p:nvSpPr>
        <p:spPr>
          <a:xfrm>
            <a:off x="2954861" y="6123543"/>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B:</a:t>
            </a:r>
            <a:endParaRPr/>
          </a:p>
        </p:txBody>
      </p:sp>
      <p:sp>
        <p:nvSpPr>
          <p:cNvPr id="1129" name="Google Shape;1129;p52"/>
          <p:cNvSpPr txBox="1"/>
          <p:nvPr/>
        </p:nvSpPr>
        <p:spPr>
          <a:xfrm>
            <a:off x="5655728" y="6132009"/>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C:</a:t>
            </a:r>
            <a:endParaRPr/>
          </a:p>
        </p:txBody>
      </p:sp>
      <p:sp>
        <p:nvSpPr>
          <p:cNvPr id="1130" name="Google Shape;1130;p52"/>
          <p:cNvSpPr txBox="1"/>
          <p:nvPr/>
        </p:nvSpPr>
        <p:spPr>
          <a:xfrm>
            <a:off x="8144938" y="6132009"/>
            <a:ext cx="22690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D:</a:t>
            </a:r>
            <a:endParaRPr/>
          </a:p>
        </p:txBody>
      </p:sp>
      <p:sp>
        <p:nvSpPr>
          <p:cNvPr id="1131" name="Google Shape;1131;p52"/>
          <p:cNvSpPr/>
          <p:nvPr/>
        </p:nvSpPr>
        <p:spPr>
          <a:xfrm>
            <a:off x="5384797" y="1447800"/>
            <a:ext cx="4876803" cy="5080000"/>
          </a:xfrm>
          <a:prstGeom prst="roundRect">
            <a:avLst>
              <a:gd fmla="val 8921" name="adj"/>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1132" name="Google Shape;1132;p52"/>
          <p:cNvGraphicFramePr/>
          <p:nvPr/>
        </p:nvGraphicFramePr>
        <p:xfrm>
          <a:off x="59258" y="2012421"/>
          <a:ext cx="2878675" cy="1625600"/>
        </p:xfrm>
        <a:graphic>
          <a:graphicData uri="http://schemas.openxmlformats.org/drawingml/2006/chart">
            <c:chart r:id="rId6"/>
          </a:graphicData>
        </a:graphic>
      </p:graphicFrame>
      <p:graphicFrame>
        <p:nvGraphicFramePr>
          <p:cNvPr id="1133" name="Google Shape;1133;p52"/>
          <p:cNvGraphicFramePr/>
          <p:nvPr/>
        </p:nvGraphicFramePr>
        <p:xfrm>
          <a:off x="59258" y="3987800"/>
          <a:ext cx="2878675" cy="1625600"/>
        </p:xfrm>
        <a:graphic>
          <a:graphicData uri="http://schemas.openxmlformats.org/drawingml/2006/chart">
            <c:chart r:id="rId7"/>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pic>
        <p:nvPicPr>
          <p:cNvPr descr="A set of symbols of different lines&#10;&#10;Description automatically generated with medium confidence" id="1138" name="Google Shape;1138;p53"/>
          <p:cNvPicPr preferRelativeResize="0"/>
          <p:nvPr/>
        </p:nvPicPr>
        <p:blipFill rotWithShape="1">
          <a:blip r:embed="rId3">
            <a:alphaModFix/>
          </a:blip>
          <a:srcRect b="0" l="0" r="0" t="0"/>
          <a:stretch/>
        </p:blipFill>
        <p:spPr>
          <a:xfrm>
            <a:off x="1159934" y="265690"/>
            <a:ext cx="9121451" cy="6198191"/>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pic>
        <p:nvPicPr>
          <p:cNvPr descr="A diagram of a diagram of a function&#10;&#10;Description automatically generated with medium confidence" id="1143" name="Google Shape;1143;p54"/>
          <p:cNvPicPr preferRelativeResize="0"/>
          <p:nvPr/>
        </p:nvPicPr>
        <p:blipFill rotWithShape="1">
          <a:blip r:embed="rId3">
            <a:alphaModFix/>
          </a:blip>
          <a:srcRect b="0" l="0" r="0" t="0"/>
          <a:stretch/>
        </p:blipFill>
        <p:spPr>
          <a:xfrm>
            <a:off x="1532466" y="479425"/>
            <a:ext cx="7865533" cy="5899150"/>
          </a:xfrm>
          <a:prstGeom prst="rect">
            <a:avLst/>
          </a:prstGeom>
          <a:noFill/>
          <a:ln>
            <a:noFill/>
          </a:ln>
        </p:spPr>
      </p:pic>
      <p:sp>
        <p:nvSpPr>
          <p:cNvPr id="1144" name="Google Shape;1144;p54"/>
          <p:cNvSpPr txBox="1"/>
          <p:nvPr/>
        </p:nvSpPr>
        <p:spPr>
          <a:xfrm>
            <a:off x="143933" y="6550223"/>
            <a:ext cx="1190413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7F7F7F"/>
                </a:solidFill>
                <a:latin typeface="Calibri"/>
                <a:ea typeface="Calibri"/>
                <a:cs typeface="Calibri"/>
                <a:sym typeface="Calibri"/>
              </a:rPr>
              <a:t>Image credit: David Heeger https://www.cns.nyu.edu/~david/courses/perception/lecturenotes/psychophysics/psychophysics.html</a:t>
            </a:r>
            <a:endParaRPr sz="1400">
              <a:solidFill>
                <a:srgbClr val="7F7F7F"/>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55"/>
          <p:cNvSpPr txBox="1"/>
          <p:nvPr>
            <p:ph type="title"/>
          </p:nvPr>
        </p:nvSpPr>
        <p:spPr>
          <a:xfrm>
            <a:off x="182880" y="365125"/>
            <a:ext cx="11718388"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US" sz="3600"/>
              <a:t>(Neurotypical) Human Perception is (Mainly) Logarithmic</a:t>
            </a:r>
            <a:endParaRPr/>
          </a:p>
        </p:txBody>
      </p:sp>
      <p:sp>
        <p:nvSpPr>
          <p:cNvPr id="1150" name="Google Shape;1150;p55"/>
          <p:cNvSpPr txBox="1"/>
          <p:nvPr>
            <p:ph idx="1" type="body"/>
          </p:nvPr>
        </p:nvSpPr>
        <p:spPr>
          <a:xfrm>
            <a:off x="660400" y="1547446"/>
            <a:ext cx="10795000" cy="4629517"/>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US"/>
              <a:t>Examples:</a:t>
            </a:r>
            <a:endParaRPr/>
          </a:p>
          <a:p>
            <a:pPr indent="-228600" lvl="1" marL="685800" rtl="0" algn="l">
              <a:lnSpc>
                <a:spcPct val="90000"/>
              </a:lnSpc>
              <a:spcBef>
                <a:spcPts val="500"/>
              </a:spcBef>
              <a:spcAft>
                <a:spcPts val="0"/>
              </a:spcAft>
              <a:buClr>
                <a:schemeClr val="dk1"/>
              </a:buClr>
              <a:buSzPct val="100000"/>
              <a:buChar char="•"/>
            </a:pPr>
            <a:r>
              <a:rPr b="1" lang="en-US"/>
              <a:t>Neurological response rates</a:t>
            </a:r>
            <a:r>
              <a:rPr lang="en-US"/>
              <a:t> appear logarithmic</a:t>
            </a:r>
            <a:endParaRPr/>
          </a:p>
          <a:p>
            <a:pPr indent="-228600" lvl="1" marL="685800" rtl="0" algn="l">
              <a:lnSpc>
                <a:spcPct val="90000"/>
              </a:lnSpc>
              <a:spcBef>
                <a:spcPts val="500"/>
              </a:spcBef>
              <a:spcAft>
                <a:spcPts val="0"/>
              </a:spcAft>
              <a:buClr>
                <a:schemeClr val="dk1"/>
              </a:buClr>
              <a:buSzPct val="100000"/>
              <a:buChar char="•"/>
            </a:pPr>
            <a:r>
              <a:rPr lang="en-US"/>
              <a:t>Human </a:t>
            </a:r>
            <a:r>
              <a:rPr b="1" lang="en-US"/>
              <a:t>auditory perception </a:t>
            </a:r>
            <a:r>
              <a:rPr lang="en-US"/>
              <a:t>of </a:t>
            </a:r>
            <a:endParaRPr/>
          </a:p>
          <a:p>
            <a:pPr indent="-228600" lvl="2" marL="1143000" rtl="0" algn="l">
              <a:lnSpc>
                <a:spcPct val="90000"/>
              </a:lnSpc>
              <a:spcBef>
                <a:spcPts val="500"/>
              </a:spcBef>
              <a:spcAft>
                <a:spcPts val="0"/>
              </a:spcAft>
              <a:buClr>
                <a:schemeClr val="dk1"/>
              </a:buClr>
              <a:buSzPct val="100000"/>
              <a:buChar char="•"/>
            </a:pPr>
            <a:r>
              <a:rPr lang="en-US"/>
              <a:t>frequency range of hearing is logarithmic (Hz. Vs Barks scales)</a:t>
            </a:r>
            <a:endParaRPr/>
          </a:p>
          <a:p>
            <a:pPr indent="-228600" lvl="2" marL="1143000" rtl="0" algn="l">
              <a:lnSpc>
                <a:spcPct val="90000"/>
              </a:lnSpc>
              <a:spcBef>
                <a:spcPts val="500"/>
              </a:spcBef>
              <a:spcAft>
                <a:spcPts val="0"/>
              </a:spcAft>
              <a:buClr>
                <a:schemeClr val="dk1"/>
              </a:buClr>
              <a:buSzPct val="100000"/>
              <a:buChar char="•"/>
            </a:pPr>
            <a:r>
              <a:rPr lang="en-US"/>
              <a:t>loudness is somewhat logarithmic</a:t>
            </a:r>
            <a:endParaRPr/>
          </a:p>
          <a:p>
            <a:pPr indent="-228600" lvl="3" marL="1600200" rtl="0" algn="l">
              <a:lnSpc>
                <a:spcPct val="90000"/>
              </a:lnSpc>
              <a:spcBef>
                <a:spcPts val="500"/>
              </a:spcBef>
              <a:spcAft>
                <a:spcPts val="0"/>
              </a:spcAft>
              <a:buClr>
                <a:schemeClr val="dk1"/>
              </a:buClr>
              <a:buSzPct val="100000"/>
              <a:buChar char="•"/>
            </a:pPr>
            <a:r>
              <a:rPr lang="en-US"/>
              <a:t>Intensity is logarithmic</a:t>
            </a:r>
            <a:endParaRPr/>
          </a:p>
          <a:p>
            <a:pPr indent="-228600" lvl="3" marL="1600200" rtl="0" algn="l">
              <a:lnSpc>
                <a:spcPct val="90000"/>
              </a:lnSpc>
              <a:spcBef>
                <a:spcPts val="500"/>
              </a:spcBef>
              <a:spcAft>
                <a:spcPts val="0"/>
              </a:spcAft>
              <a:buClr>
                <a:schemeClr val="dk1"/>
              </a:buClr>
              <a:buSzPct val="100000"/>
              <a:buChar char="•"/>
            </a:pPr>
            <a:r>
              <a:rPr lang="en-US"/>
              <a:t>Amplitude less so</a:t>
            </a:r>
            <a:endParaRPr/>
          </a:p>
          <a:p>
            <a:pPr indent="-228600" lvl="1" marL="685800" rtl="0" algn="l">
              <a:lnSpc>
                <a:spcPct val="90000"/>
              </a:lnSpc>
              <a:spcBef>
                <a:spcPts val="500"/>
              </a:spcBef>
              <a:spcAft>
                <a:spcPts val="0"/>
              </a:spcAft>
              <a:buClr>
                <a:schemeClr val="dk1"/>
              </a:buClr>
              <a:buSzPct val="100000"/>
              <a:buChar char="•"/>
            </a:pPr>
            <a:r>
              <a:rPr b="1" lang="en-US"/>
              <a:t>Luminosity in vison </a:t>
            </a:r>
            <a:r>
              <a:rPr lang="en-US"/>
              <a:t>research is logarithmic</a:t>
            </a:r>
            <a:endParaRPr/>
          </a:p>
          <a:p>
            <a:pPr indent="-228600" lvl="1" marL="685800" rtl="0" algn="l">
              <a:lnSpc>
                <a:spcPct val="90000"/>
              </a:lnSpc>
              <a:spcBef>
                <a:spcPts val="500"/>
              </a:spcBef>
              <a:spcAft>
                <a:spcPts val="0"/>
              </a:spcAft>
              <a:buClr>
                <a:schemeClr val="dk1"/>
              </a:buClr>
              <a:buSzPct val="100000"/>
              <a:buChar char="•"/>
            </a:pPr>
            <a:r>
              <a:rPr b="1" lang="en-US"/>
              <a:t>Numerical cognition </a:t>
            </a:r>
            <a:r>
              <a:rPr lang="en-US"/>
              <a:t>(distance, magnitude, etc.) is logarithmic</a:t>
            </a:r>
            <a:endParaRPr/>
          </a:p>
          <a:p>
            <a:pPr indent="-228600" lvl="1" marL="685800" rtl="0" algn="l">
              <a:lnSpc>
                <a:spcPct val="90000"/>
              </a:lnSpc>
              <a:spcBef>
                <a:spcPts val="500"/>
              </a:spcBef>
              <a:spcAft>
                <a:spcPts val="0"/>
              </a:spcAft>
              <a:buClr>
                <a:schemeClr val="dk1"/>
              </a:buClr>
              <a:buSzPct val="100000"/>
              <a:buChar char="•"/>
            </a:pPr>
            <a:r>
              <a:rPr lang="en-US"/>
              <a:t>Perception of </a:t>
            </a:r>
            <a:r>
              <a:rPr b="1" lang="en-US"/>
              <a:t>heaviness</a:t>
            </a:r>
            <a:r>
              <a:rPr lang="en-US"/>
              <a:t> is logarithmic</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US"/>
              <a:t>See also </a:t>
            </a:r>
            <a:r>
              <a:rPr i="1" lang="en-US"/>
              <a:t>Stephen’s Power Law</a:t>
            </a:r>
            <a:endParaRPr/>
          </a:p>
          <a:p>
            <a:pPr indent="0" lvl="0" marL="0" rtl="0" algn="l">
              <a:lnSpc>
                <a:spcPct val="90000"/>
              </a:lnSpc>
              <a:spcBef>
                <a:spcPts val="1000"/>
              </a:spcBef>
              <a:spcAft>
                <a:spcPts val="0"/>
              </a:spcAft>
              <a:buClr>
                <a:schemeClr val="dk1"/>
              </a:buClr>
              <a:buSzPct val="100000"/>
              <a:buNone/>
            </a:pPr>
            <a:r>
              <a:rPr lang="en-US"/>
              <a:t>Emerging research shows this does not always hold for Autistics</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sp>
        <p:nvSpPr>
          <p:cNvPr id="1155" name="Google Shape;1155;p56"/>
          <p:cNvSpPr txBox="1"/>
          <p:nvPr/>
        </p:nvSpPr>
        <p:spPr>
          <a:xfrm>
            <a:off x="1485314" y="6457890"/>
            <a:ext cx="85426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Harrison, L., Yang, F., Franconeri, S., &amp; Chang, R. (2014). Ranking visualizations of correlation using weber's law. IEEE transactions on visualization and computer graphics, 20(12), 1943-1952.</a:t>
            </a:r>
            <a:endParaRPr/>
          </a:p>
        </p:txBody>
      </p:sp>
      <p:pic>
        <p:nvPicPr>
          <p:cNvPr id="1156" name="Google Shape;1156;p56"/>
          <p:cNvPicPr preferRelativeResize="0"/>
          <p:nvPr/>
        </p:nvPicPr>
        <p:blipFill rotWithShape="1">
          <a:blip r:embed="rId3">
            <a:alphaModFix/>
          </a:blip>
          <a:srcRect b="0" l="0" r="0" t="0"/>
          <a:stretch/>
        </p:blipFill>
        <p:spPr>
          <a:xfrm>
            <a:off x="838200" y="249724"/>
            <a:ext cx="4414281" cy="6038737"/>
          </a:xfrm>
          <a:prstGeom prst="rect">
            <a:avLst/>
          </a:prstGeom>
          <a:noFill/>
          <a:ln>
            <a:noFill/>
          </a:ln>
        </p:spPr>
      </p:pic>
      <p:pic>
        <p:nvPicPr>
          <p:cNvPr id="1157" name="Google Shape;1157;p56"/>
          <p:cNvPicPr preferRelativeResize="0"/>
          <p:nvPr/>
        </p:nvPicPr>
        <p:blipFill rotWithShape="1">
          <a:blip r:embed="rId4">
            <a:alphaModFix/>
          </a:blip>
          <a:srcRect b="0" l="0" r="0" t="0"/>
          <a:stretch/>
        </p:blipFill>
        <p:spPr>
          <a:xfrm>
            <a:off x="5983914" y="170122"/>
            <a:ext cx="6140096" cy="6333486"/>
          </a:xfrm>
          <a:prstGeom prst="rect">
            <a:avLst/>
          </a:prstGeom>
          <a:noFill/>
          <a:ln>
            <a:noFill/>
          </a:ln>
        </p:spPr>
      </p:pic>
      <p:pic>
        <p:nvPicPr>
          <p:cNvPr descr="Lane Harrison" id="1158" name="Google Shape;1158;p56"/>
          <p:cNvPicPr preferRelativeResize="0"/>
          <p:nvPr/>
        </p:nvPicPr>
        <p:blipFill rotWithShape="1">
          <a:blip r:embed="rId5">
            <a:alphaModFix/>
          </a:blip>
          <a:srcRect b="0" l="0" r="0" t="0"/>
          <a:stretch/>
        </p:blipFill>
        <p:spPr>
          <a:xfrm>
            <a:off x="166263" y="6102485"/>
            <a:ext cx="671937" cy="710809"/>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p57"/>
          <p:cNvSpPr txBox="1"/>
          <p:nvPr/>
        </p:nvSpPr>
        <p:spPr>
          <a:xfrm>
            <a:off x="1485314" y="6457890"/>
            <a:ext cx="85426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Harrison, L., Yang, F., Franconeri, S., &amp; Chang, R. (2014). Ranking visualizations of correlation using weber's law. IEEE transactions on visualization and computer graphics, 20(12), 1943-1952.</a:t>
            </a:r>
            <a:endParaRPr/>
          </a:p>
        </p:txBody>
      </p:sp>
      <p:pic>
        <p:nvPicPr>
          <p:cNvPr id="1164" name="Google Shape;1164;p57"/>
          <p:cNvPicPr preferRelativeResize="0"/>
          <p:nvPr/>
        </p:nvPicPr>
        <p:blipFill rotWithShape="1">
          <a:blip r:embed="rId3">
            <a:alphaModFix/>
          </a:blip>
          <a:srcRect b="0" l="0" r="0" t="0"/>
          <a:stretch/>
        </p:blipFill>
        <p:spPr>
          <a:xfrm>
            <a:off x="838200" y="249724"/>
            <a:ext cx="4414281" cy="6038737"/>
          </a:xfrm>
          <a:prstGeom prst="rect">
            <a:avLst/>
          </a:prstGeom>
          <a:noFill/>
          <a:ln>
            <a:noFill/>
          </a:ln>
        </p:spPr>
      </p:pic>
      <p:pic>
        <p:nvPicPr>
          <p:cNvPr id="1165" name="Google Shape;1165;p57"/>
          <p:cNvPicPr preferRelativeResize="0"/>
          <p:nvPr/>
        </p:nvPicPr>
        <p:blipFill rotWithShape="1">
          <a:blip r:embed="rId4">
            <a:alphaModFix/>
          </a:blip>
          <a:srcRect b="0" l="0" r="0" t="0"/>
          <a:stretch/>
        </p:blipFill>
        <p:spPr>
          <a:xfrm>
            <a:off x="5983914" y="170122"/>
            <a:ext cx="6140096" cy="6333486"/>
          </a:xfrm>
          <a:prstGeom prst="rect">
            <a:avLst/>
          </a:prstGeom>
          <a:noFill/>
          <a:ln>
            <a:noFill/>
          </a:ln>
        </p:spPr>
      </p:pic>
      <p:pic>
        <p:nvPicPr>
          <p:cNvPr descr="Lane Harrison" id="1166" name="Google Shape;1166;p57"/>
          <p:cNvPicPr preferRelativeResize="0"/>
          <p:nvPr/>
        </p:nvPicPr>
        <p:blipFill rotWithShape="1">
          <a:blip r:embed="rId5">
            <a:alphaModFix/>
          </a:blip>
          <a:srcRect b="0" l="0" r="0" t="0"/>
          <a:stretch/>
        </p:blipFill>
        <p:spPr>
          <a:xfrm>
            <a:off x="166263" y="6102485"/>
            <a:ext cx="671937" cy="710809"/>
          </a:xfrm>
          <a:prstGeom prst="rect">
            <a:avLst/>
          </a:prstGeom>
          <a:noFill/>
          <a:ln>
            <a:noFill/>
          </a:ln>
        </p:spPr>
      </p:pic>
      <p:sp>
        <p:nvSpPr>
          <p:cNvPr id="1167" name="Google Shape;1167;p57"/>
          <p:cNvSpPr/>
          <p:nvPr/>
        </p:nvSpPr>
        <p:spPr>
          <a:xfrm>
            <a:off x="999067" y="262467"/>
            <a:ext cx="4402666" cy="719666"/>
          </a:xfrm>
          <a:prstGeom prst="roundRect">
            <a:avLst>
              <a:gd fmla="val 16667"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8" name="Google Shape;1168;p57"/>
          <p:cNvSpPr/>
          <p:nvPr/>
        </p:nvSpPr>
        <p:spPr>
          <a:xfrm>
            <a:off x="6722532" y="209706"/>
            <a:ext cx="2418321" cy="1212694"/>
          </a:xfrm>
          <a:prstGeom prst="roundRect">
            <a:avLst>
              <a:gd fmla="val 16667"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58"/>
          <p:cNvSpPr txBox="1"/>
          <p:nvPr/>
        </p:nvSpPr>
        <p:spPr>
          <a:xfrm>
            <a:off x="1485314" y="6457890"/>
            <a:ext cx="85426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0">
                <a:solidFill>
                  <a:srgbClr val="7F7F7F"/>
                </a:solidFill>
                <a:latin typeface="Calibri"/>
                <a:ea typeface="Calibri"/>
                <a:cs typeface="Calibri"/>
                <a:sym typeface="Calibri"/>
              </a:rPr>
              <a:t>Harrison, L., Yang, F., Franconeri, S., &amp; Chang, R. (2014). Ranking visualizations of correlation using weber's law. IEEE transactions on visualization and computer graphics, 20(12), 1943-1952.</a:t>
            </a:r>
            <a:endParaRPr/>
          </a:p>
        </p:txBody>
      </p:sp>
      <p:pic>
        <p:nvPicPr>
          <p:cNvPr id="1174" name="Google Shape;1174;p58"/>
          <p:cNvPicPr preferRelativeResize="0"/>
          <p:nvPr/>
        </p:nvPicPr>
        <p:blipFill rotWithShape="1">
          <a:blip r:embed="rId3">
            <a:alphaModFix/>
          </a:blip>
          <a:srcRect b="0" l="0" r="0" t="0"/>
          <a:stretch/>
        </p:blipFill>
        <p:spPr>
          <a:xfrm>
            <a:off x="838200" y="249724"/>
            <a:ext cx="4414281" cy="6038737"/>
          </a:xfrm>
          <a:prstGeom prst="rect">
            <a:avLst/>
          </a:prstGeom>
          <a:noFill/>
          <a:ln>
            <a:noFill/>
          </a:ln>
        </p:spPr>
      </p:pic>
      <p:pic>
        <p:nvPicPr>
          <p:cNvPr id="1175" name="Google Shape;1175;p58"/>
          <p:cNvPicPr preferRelativeResize="0"/>
          <p:nvPr/>
        </p:nvPicPr>
        <p:blipFill rotWithShape="1">
          <a:blip r:embed="rId4">
            <a:alphaModFix/>
          </a:blip>
          <a:srcRect b="0" l="0" r="0" t="0"/>
          <a:stretch/>
        </p:blipFill>
        <p:spPr>
          <a:xfrm>
            <a:off x="5983914" y="170122"/>
            <a:ext cx="6140096" cy="6333486"/>
          </a:xfrm>
          <a:prstGeom prst="rect">
            <a:avLst/>
          </a:prstGeom>
          <a:noFill/>
          <a:ln>
            <a:noFill/>
          </a:ln>
        </p:spPr>
      </p:pic>
      <p:pic>
        <p:nvPicPr>
          <p:cNvPr descr="Lane Harrison" id="1176" name="Google Shape;1176;p58"/>
          <p:cNvPicPr preferRelativeResize="0"/>
          <p:nvPr/>
        </p:nvPicPr>
        <p:blipFill rotWithShape="1">
          <a:blip r:embed="rId5">
            <a:alphaModFix/>
          </a:blip>
          <a:srcRect b="0" l="0" r="0" t="0"/>
          <a:stretch/>
        </p:blipFill>
        <p:spPr>
          <a:xfrm>
            <a:off x="166263" y="6102485"/>
            <a:ext cx="671937" cy="710809"/>
          </a:xfrm>
          <a:prstGeom prst="rect">
            <a:avLst/>
          </a:prstGeom>
          <a:noFill/>
          <a:ln>
            <a:noFill/>
          </a:ln>
        </p:spPr>
      </p:pic>
      <p:sp>
        <p:nvSpPr>
          <p:cNvPr id="1177" name="Google Shape;1177;p58"/>
          <p:cNvSpPr/>
          <p:nvPr/>
        </p:nvSpPr>
        <p:spPr>
          <a:xfrm>
            <a:off x="973667" y="939801"/>
            <a:ext cx="4402666" cy="719666"/>
          </a:xfrm>
          <a:prstGeom prst="roundRect">
            <a:avLst>
              <a:gd fmla="val 16667"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8" name="Google Shape;1178;p58"/>
          <p:cNvSpPr/>
          <p:nvPr/>
        </p:nvSpPr>
        <p:spPr>
          <a:xfrm>
            <a:off x="9053962" y="192730"/>
            <a:ext cx="2418321" cy="1212694"/>
          </a:xfrm>
          <a:prstGeom prst="roundRect">
            <a:avLst>
              <a:gd fmla="val 16667"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3" name="Shape 1183"/>
        <p:cNvGrpSpPr/>
        <p:nvPr/>
      </p:nvGrpSpPr>
      <p:grpSpPr>
        <a:xfrm>
          <a:off x="0" y="0"/>
          <a:ext cx="0" cy="0"/>
          <a:chOff x="0" y="0"/>
          <a:chExt cx="0" cy="0"/>
        </a:xfrm>
      </p:grpSpPr>
      <p:sp>
        <p:nvSpPr>
          <p:cNvPr id="1184" name="Google Shape;1184;p5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5" name="Google Shape;1185;p59"/>
          <p:cNvSpPr txBox="1"/>
          <p:nvPr>
            <p:ph type="title"/>
          </p:nvPr>
        </p:nvSpPr>
        <p:spPr>
          <a:xfrm>
            <a:off x="841248" y="256032"/>
            <a:ext cx="10506456" cy="10149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Charts that are good for exploring data</a:t>
            </a:r>
            <a:endParaRPr/>
          </a:p>
        </p:txBody>
      </p:sp>
      <p:sp>
        <p:nvSpPr>
          <p:cNvPr id="1186" name="Google Shape;1186;p59"/>
          <p:cNvSpPr/>
          <p:nvPr/>
        </p:nvSpPr>
        <p:spPr>
          <a:xfrm>
            <a:off x="865953" y="1634502"/>
            <a:ext cx="10451592"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7" name="Google Shape;1187;p59"/>
          <p:cNvSpPr/>
          <p:nvPr/>
        </p:nvSpPr>
        <p:spPr>
          <a:xfrm flipH="1" rot="10800000">
            <a:off x="841248" y="1538176"/>
            <a:ext cx="1873457" cy="1098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88" name="Google Shape;1188;p59"/>
          <p:cNvPicPr preferRelativeResize="0"/>
          <p:nvPr/>
        </p:nvPicPr>
        <p:blipFill rotWithShape="1">
          <a:blip r:embed="rId3">
            <a:alphaModFix/>
          </a:blip>
          <a:srcRect b="87731" l="14674" r="0" t="0"/>
          <a:stretch/>
        </p:blipFill>
        <p:spPr>
          <a:xfrm>
            <a:off x="4867756" y="5021314"/>
            <a:ext cx="6600213" cy="1298260"/>
          </a:xfrm>
          <a:prstGeom prst="rect">
            <a:avLst/>
          </a:prstGeom>
          <a:noFill/>
          <a:ln>
            <a:noFill/>
          </a:ln>
        </p:spPr>
      </p:pic>
      <p:graphicFrame>
        <p:nvGraphicFramePr>
          <p:cNvPr id="1189" name="Google Shape;1189;p59"/>
          <p:cNvGraphicFramePr/>
          <p:nvPr/>
        </p:nvGraphicFramePr>
        <p:xfrm>
          <a:off x="4867758" y="2362942"/>
          <a:ext cx="6600213" cy="1697764"/>
        </p:xfrm>
        <a:graphic>
          <a:graphicData uri="http://schemas.openxmlformats.org/drawingml/2006/chart">
            <c:chart r:id="rId4"/>
          </a:graphicData>
        </a:graphic>
      </p:graphicFrame>
      <p:sp>
        <p:nvSpPr>
          <p:cNvPr id="1190" name="Google Shape;1190;p59"/>
          <p:cNvSpPr txBox="1"/>
          <p:nvPr/>
        </p:nvSpPr>
        <p:spPr>
          <a:xfrm>
            <a:off x="4867756" y="1888870"/>
            <a:ext cx="1286565" cy="3924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8">
                <a:solidFill>
                  <a:schemeClr val="dk1"/>
                </a:solidFill>
                <a:latin typeface="Calibri"/>
                <a:ea typeface="Calibri"/>
                <a:cs typeface="Calibri"/>
                <a:sym typeface="Calibri"/>
              </a:rPr>
              <a:t>Line Chart</a:t>
            </a:r>
            <a:endParaRPr sz="1800">
              <a:solidFill>
                <a:schemeClr val="dk1"/>
              </a:solidFill>
              <a:latin typeface="Calibri"/>
              <a:ea typeface="Calibri"/>
              <a:cs typeface="Calibri"/>
              <a:sym typeface="Calibri"/>
            </a:endParaRPr>
          </a:p>
        </p:txBody>
      </p:sp>
      <p:pic>
        <p:nvPicPr>
          <p:cNvPr descr="Understanding Boxplots: How to Read and Interpret a Boxplot | Built In" id="1191" name="Google Shape;1191;p59"/>
          <p:cNvPicPr preferRelativeResize="0"/>
          <p:nvPr/>
        </p:nvPicPr>
        <p:blipFill rotWithShape="1">
          <a:blip r:embed="rId5">
            <a:alphaModFix/>
          </a:blip>
          <a:srcRect b="0" l="0" r="0" t="0"/>
          <a:stretch/>
        </p:blipFill>
        <p:spPr>
          <a:xfrm>
            <a:off x="769476" y="2228904"/>
            <a:ext cx="2355980" cy="2355979"/>
          </a:xfrm>
          <a:prstGeom prst="rect">
            <a:avLst/>
          </a:prstGeom>
          <a:noFill/>
          <a:ln>
            <a:noFill/>
          </a:ln>
        </p:spPr>
      </p:pic>
      <p:sp>
        <p:nvSpPr>
          <p:cNvPr id="1192" name="Google Shape;1192;p59"/>
          <p:cNvSpPr txBox="1"/>
          <p:nvPr/>
        </p:nvSpPr>
        <p:spPr>
          <a:xfrm>
            <a:off x="4800019" y="4671328"/>
            <a:ext cx="1286565" cy="3924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8">
                <a:solidFill>
                  <a:schemeClr val="dk1"/>
                </a:solidFill>
                <a:latin typeface="Calibri"/>
                <a:ea typeface="Calibri"/>
                <a:cs typeface="Calibri"/>
                <a:sym typeface="Calibri"/>
              </a:rPr>
              <a:t>Scatterplot</a:t>
            </a:r>
            <a:endParaRPr sz="1800">
              <a:solidFill>
                <a:schemeClr val="dk1"/>
              </a:solidFill>
              <a:latin typeface="Calibri"/>
              <a:ea typeface="Calibri"/>
              <a:cs typeface="Calibri"/>
              <a:sym typeface="Calibri"/>
            </a:endParaRPr>
          </a:p>
        </p:txBody>
      </p:sp>
      <p:sp>
        <p:nvSpPr>
          <p:cNvPr id="1193" name="Google Shape;1193;p59"/>
          <p:cNvSpPr txBox="1"/>
          <p:nvPr/>
        </p:nvSpPr>
        <p:spPr>
          <a:xfrm>
            <a:off x="188802" y="1786606"/>
            <a:ext cx="1286565" cy="3924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8">
                <a:solidFill>
                  <a:schemeClr val="dk1"/>
                </a:solidFill>
                <a:latin typeface="Calibri"/>
                <a:ea typeface="Calibri"/>
                <a:cs typeface="Calibri"/>
                <a:sym typeface="Calibri"/>
              </a:rPr>
              <a:t>Box Plot</a:t>
            </a:r>
            <a:endParaRPr sz="1800">
              <a:solidFill>
                <a:schemeClr val="dk1"/>
              </a:solidFill>
              <a:latin typeface="Calibri"/>
              <a:ea typeface="Calibri"/>
              <a:cs typeface="Calibri"/>
              <a:sym typeface="Calibri"/>
            </a:endParaRPr>
          </a:p>
        </p:txBody>
      </p:sp>
      <p:sp>
        <p:nvSpPr>
          <p:cNvPr id="1194" name="Google Shape;1194;p59"/>
          <p:cNvSpPr txBox="1"/>
          <p:nvPr/>
        </p:nvSpPr>
        <p:spPr>
          <a:xfrm>
            <a:off x="201014" y="2011476"/>
            <a:ext cx="3238905" cy="26164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60">
                <a:solidFill>
                  <a:srgbClr val="555555"/>
                </a:solidFill>
                <a:latin typeface="Calibri"/>
                <a:ea typeface="Calibri"/>
                <a:cs typeface="Calibri"/>
                <a:sym typeface="Calibri"/>
              </a:rPr>
              <a:t>Image Credit: https://builtin.com/data-science/boxplot</a:t>
            </a:r>
            <a:endParaRPr sz="1000">
              <a:solidFill>
                <a:srgbClr val="A5A5A5"/>
              </a:solidFill>
              <a:latin typeface="Calibri"/>
              <a:ea typeface="Calibri"/>
              <a:cs typeface="Calibri"/>
              <a:sym typeface="Calibri"/>
            </a:endParaRPr>
          </a:p>
        </p:txBody>
      </p:sp>
      <p:pic>
        <p:nvPicPr>
          <p:cNvPr descr="A Complete Guide to Histograms | Tutorial by Chartio" id="1195" name="Google Shape;1195;p59"/>
          <p:cNvPicPr preferRelativeResize="0"/>
          <p:nvPr/>
        </p:nvPicPr>
        <p:blipFill rotWithShape="1">
          <a:blip r:embed="rId6">
            <a:alphaModFix/>
          </a:blip>
          <a:srcRect b="0" l="0" r="0" t="0"/>
          <a:stretch/>
        </p:blipFill>
        <p:spPr>
          <a:xfrm>
            <a:off x="674312" y="5254950"/>
            <a:ext cx="2534800" cy="1424916"/>
          </a:xfrm>
          <a:prstGeom prst="rect">
            <a:avLst/>
          </a:prstGeom>
          <a:noFill/>
          <a:ln>
            <a:noFill/>
          </a:ln>
        </p:spPr>
      </p:pic>
      <p:sp>
        <p:nvSpPr>
          <p:cNvPr id="1196" name="Google Shape;1196;p59"/>
          <p:cNvSpPr txBox="1"/>
          <p:nvPr/>
        </p:nvSpPr>
        <p:spPr>
          <a:xfrm>
            <a:off x="194917" y="4628850"/>
            <a:ext cx="1286565" cy="3924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8">
                <a:solidFill>
                  <a:schemeClr val="dk1"/>
                </a:solidFill>
                <a:latin typeface="Calibri"/>
                <a:ea typeface="Calibri"/>
                <a:cs typeface="Calibri"/>
                <a:sym typeface="Calibri"/>
              </a:rPr>
              <a:t>Histogram</a:t>
            </a:r>
            <a:endParaRPr sz="1800">
              <a:solidFill>
                <a:schemeClr val="dk1"/>
              </a:solidFill>
              <a:latin typeface="Calibri"/>
              <a:ea typeface="Calibri"/>
              <a:cs typeface="Calibri"/>
              <a:sym typeface="Calibri"/>
            </a:endParaRPr>
          </a:p>
        </p:txBody>
      </p:sp>
      <p:sp>
        <p:nvSpPr>
          <p:cNvPr id="1197" name="Google Shape;1197;p59"/>
          <p:cNvSpPr txBox="1"/>
          <p:nvPr/>
        </p:nvSpPr>
        <p:spPr>
          <a:xfrm>
            <a:off x="194917" y="4862486"/>
            <a:ext cx="4436350" cy="2554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60">
                <a:solidFill>
                  <a:srgbClr val="555555"/>
                </a:solidFill>
                <a:latin typeface="Calibri"/>
                <a:ea typeface="Calibri"/>
                <a:cs typeface="Calibri"/>
                <a:sym typeface="Calibri"/>
              </a:rPr>
              <a:t>Image Credit: https://chartio.com/learn/charts/histogram-complete-guide/</a:t>
            </a:r>
            <a:endParaRPr sz="1000">
              <a:solidFill>
                <a:srgbClr val="A5A5A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4553732" y="174391"/>
            <a:ext cx="6798541" cy="16756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Good Dashboards Required a Multidisciplinary Approach</a:t>
            </a:r>
            <a:endParaRPr/>
          </a:p>
        </p:txBody>
      </p:sp>
      <p:pic>
        <p:nvPicPr>
          <p:cNvPr descr="Abstract background of data" id="138" name="Google Shape;138;p6"/>
          <p:cNvPicPr preferRelativeResize="0"/>
          <p:nvPr/>
        </p:nvPicPr>
        <p:blipFill rotWithShape="1">
          <a:blip r:embed="rId3">
            <a:alphaModFix/>
          </a:blip>
          <a:srcRect b="0" l="28581" r="36999" t="0"/>
          <a:stretch/>
        </p:blipFill>
        <p:spPr>
          <a:xfrm>
            <a:off x="1" y="10"/>
            <a:ext cx="4196496" cy="6857990"/>
          </a:xfrm>
          <a:prstGeom prst="rect">
            <a:avLst/>
          </a:prstGeom>
          <a:noFill/>
          <a:ln>
            <a:noFill/>
          </a:ln>
        </p:spPr>
      </p:pic>
      <p:sp>
        <p:nvSpPr>
          <p:cNvPr id="139" name="Google Shape;139;p6"/>
          <p:cNvSpPr txBox="1"/>
          <p:nvPr>
            <p:ph idx="1" type="body"/>
          </p:nvPr>
        </p:nvSpPr>
        <p:spPr>
          <a:xfrm>
            <a:off x="4553734" y="2024406"/>
            <a:ext cx="6798539" cy="4320976"/>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Statistics/Algorithmic Bias/Fairness</a:t>
            </a:r>
            <a:endParaRPr/>
          </a:p>
          <a:p>
            <a:pPr indent="-228600" lvl="0" marL="228600" rtl="0" algn="l">
              <a:lnSpc>
                <a:spcPct val="90000"/>
              </a:lnSpc>
              <a:spcBef>
                <a:spcPts val="1000"/>
              </a:spcBef>
              <a:spcAft>
                <a:spcPts val="0"/>
              </a:spcAft>
              <a:buClr>
                <a:schemeClr val="dk1"/>
              </a:buClr>
              <a:buSzPts val="1800"/>
              <a:buChar char="•"/>
            </a:pPr>
            <a:r>
              <a:rPr lang="en-US" sz="1800"/>
              <a:t>Human Computer Interaction (HCI) </a:t>
            </a:r>
            <a:endParaRPr/>
          </a:p>
          <a:p>
            <a:pPr indent="-228600" lvl="0" marL="228600" rtl="0" algn="l">
              <a:lnSpc>
                <a:spcPct val="90000"/>
              </a:lnSpc>
              <a:spcBef>
                <a:spcPts val="1000"/>
              </a:spcBef>
              <a:spcAft>
                <a:spcPts val="0"/>
              </a:spcAft>
              <a:buClr>
                <a:schemeClr val="dk1"/>
              </a:buClr>
              <a:buSzPts val="1800"/>
              <a:buChar char="•"/>
            </a:pPr>
            <a:r>
              <a:rPr lang="en-US" sz="1800"/>
              <a:t>Data Visualization/Number Perception</a:t>
            </a:r>
            <a:endParaRPr/>
          </a:p>
          <a:p>
            <a:pPr indent="-228600" lvl="0" marL="228600" rtl="0" algn="l">
              <a:lnSpc>
                <a:spcPct val="90000"/>
              </a:lnSpc>
              <a:spcBef>
                <a:spcPts val="1000"/>
              </a:spcBef>
              <a:spcAft>
                <a:spcPts val="0"/>
              </a:spcAft>
              <a:buClr>
                <a:schemeClr val="dk1"/>
              </a:buClr>
              <a:buSzPts val="1800"/>
              <a:buChar char="•"/>
            </a:pPr>
            <a:r>
              <a:rPr lang="en-US" sz="1800"/>
              <a:t>Statistical Literacy/Number Sense/Data Literacy</a:t>
            </a:r>
            <a:endParaRPr/>
          </a:p>
          <a:p>
            <a:pPr indent="-228600" lvl="0" marL="228600" rtl="0" algn="l">
              <a:lnSpc>
                <a:spcPct val="90000"/>
              </a:lnSpc>
              <a:spcBef>
                <a:spcPts val="1000"/>
              </a:spcBef>
              <a:spcAft>
                <a:spcPts val="0"/>
              </a:spcAft>
              <a:buClr>
                <a:schemeClr val="dk1"/>
              </a:buClr>
              <a:buSzPts val="1800"/>
              <a:buChar char="•"/>
            </a:pPr>
            <a:r>
              <a:rPr lang="en-US" sz="1800"/>
              <a:t>Psychology of Learning</a:t>
            </a:r>
            <a:endParaRPr/>
          </a:p>
          <a:p>
            <a:pPr indent="-228600" lvl="0" marL="228600" rtl="0" algn="l">
              <a:lnSpc>
                <a:spcPct val="90000"/>
              </a:lnSpc>
              <a:spcBef>
                <a:spcPts val="1000"/>
              </a:spcBef>
              <a:spcAft>
                <a:spcPts val="0"/>
              </a:spcAft>
              <a:buClr>
                <a:schemeClr val="dk1"/>
              </a:buClr>
              <a:buSzPts val="1800"/>
              <a:buChar char="•"/>
            </a:pPr>
            <a:r>
              <a:rPr lang="en-US" sz="1800"/>
              <a:t>Universal Design/Learning Disabilities and Neurodivergence/Other Accessibility Issues (e.g., color-blindness, etc.)</a:t>
            </a:r>
            <a:endParaRPr/>
          </a:p>
          <a:p>
            <a:pPr indent="-228600" lvl="0" marL="228600" rtl="0" algn="l">
              <a:lnSpc>
                <a:spcPct val="90000"/>
              </a:lnSpc>
              <a:spcBef>
                <a:spcPts val="1000"/>
              </a:spcBef>
              <a:spcAft>
                <a:spcPts val="0"/>
              </a:spcAft>
              <a:buClr>
                <a:schemeClr val="dk1"/>
              </a:buClr>
              <a:buSzPts val="1800"/>
              <a:buChar char="•"/>
            </a:pPr>
            <a:r>
              <a:rPr lang="en-US" sz="1800"/>
              <a:t>Motivation/Interest/Self-Regulated Learning (SRL)</a:t>
            </a:r>
            <a:endParaRPr/>
          </a:p>
          <a:p>
            <a:pPr indent="-228600" lvl="0" marL="228600" rtl="0" algn="l">
              <a:lnSpc>
                <a:spcPct val="90000"/>
              </a:lnSpc>
              <a:spcBef>
                <a:spcPts val="1000"/>
              </a:spcBef>
              <a:spcAft>
                <a:spcPts val="0"/>
              </a:spcAft>
              <a:buClr>
                <a:schemeClr val="dk1"/>
              </a:buClr>
              <a:buSzPts val="1800"/>
              <a:buChar char="•"/>
            </a:pPr>
            <a:r>
              <a:rPr lang="en-US" sz="1800"/>
              <a:t>Domain Knowledge</a:t>
            </a:r>
            <a:endParaRPr/>
          </a:p>
          <a:p>
            <a:pPr indent="-228600" lvl="0" marL="228600" rtl="0" algn="l">
              <a:lnSpc>
                <a:spcPct val="90000"/>
              </a:lnSpc>
              <a:spcBef>
                <a:spcPts val="1000"/>
              </a:spcBef>
              <a:spcAft>
                <a:spcPts val="0"/>
              </a:spcAft>
              <a:buClr>
                <a:schemeClr val="dk1"/>
              </a:buClr>
              <a:buSzPts val="1800"/>
              <a:buChar char="•"/>
            </a:pPr>
            <a:r>
              <a:rPr lang="en-US" sz="1800"/>
              <a:t>Cultural Differences in Human-to-Human and Human Computer Interaction (HCI)</a:t>
            </a:r>
            <a:endParaRPr/>
          </a:p>
          <a:p>
            <a:pPr indent="-139700" lvl="0" marL="228600" rtl="0" algn="l">
              <a:lnSpc>
                <a:spcPct val="90000"/>
              </a:lnSpc>
              <a:spcBef>
                <a:spcPts val="1000"/>
              </a:spcBef>
              <a:spcAft>
                <a:spcPts val="0"/>
              </a:spcAft>
              <a:buClr>
                <a:schemeClr val="dk1"/>
              </a:buClr>
              <a:buSzPts val="1400"/>
              <a:buNone/>
            </a:pPr>
            <a:r>
              <a:t/>
            </a:r>
            <a:endParaRPr sz="1400"/>
          </a:p>
        </p:txBody>
      </p:sp>
      <p:sp>
        <p:nvSpPr>
          <p:cNvPr id="140" name="Google Shape;140;p6"/>
          <p:cNvSpPr txBox="1"/>
          <p:nvPr/>
        </p:nvSpPr>
        <p:spPr>
          <a:xfrm rot="-2777677">
            <a:off x="6203426" y="3486089"/>
            <a:ext cx="747848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C00000"/>
                </a:solidFill>
                <a:latin typeface="Calibri"/>
                <a:ea typeface="Calibri"/>
                <a:cs typeface="Calibri"/>
                <a:sym typeface="Calibri"/>
              </a:rPr>
              <a:t>No need to memorize this list!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1" name="Shape 1201"/>
        <p:cNvGrpSpPr/>
        <p:nvPr/>
      </p:nvGrpSpPr>
      <p:grpSpPr>
        <a:xfrm>
          <a:off x="0" y="0"/>
          <a:ext cx="0" cy="0"/>
          <a:chOff x="0" y="0"/>
          <a:chExt cx="0" cy="0"/>
        </a:xfrm>
      </p:grpSpPr>
      <p:sp>
        <p:nvSpPr>
          <p:cNvPr id="1202" name="Google Shape;1202;p6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3" name="Google Shape;1203;p60"/>
          <p:cNvSpPr txBox="1"/>
          <p:nvPr>
            <p:ph type="title"/>
          </p:nvPr>
        </p:nvSpPr>
        <p:spPr>
          <a:xfrm>
            <a:off x="841248" y="256032"/>
            <a:ext cx="10506456" cy="101498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Choosing Charts</a:t>
            </a:r>
            <a:endParaRPr/>
          </a:p>
        </p:txBody>
      </p:sp>
      <p:sp>
        <p:nvSpPr>
          <p:cNvPr id="1204" name="Google Shape;1204;p60"/>
          <p:cNvSpPr/>
          <p:nvPr/>
        </p:nvSpPr>
        <p:spPr>
          <a:xfrm>
            <a:off x="865953" y="1634502"/>
            <a:ext cx="10451592"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5" name="Google Shape;1205;p60"/>
          <p:cNvSpPr/>
          <p:nvPr/>
        </p:nvSpPr>
        <p:spPr>
          <a:xfrm flipH="1" rot="10800000">
            <a:off x="841248" y="1538176"/>
            <a:ext cx="1873457" cy="10981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6" name="Google Shape;1206;p60"/>
          <p:cNvSpPr txBox="1"/>
          <p:nvPr/>
        </p:nvSpPr>
        <p:spPr>
          <a:xfrm>
            <a:off x="4936739" y="4093497"/>
            <a:ext cx="1286565" cy="3924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908">
                <a:solidFill>
                  <a:schemeClr val="dk1"/>
                </a:solidFill>
                <a:latin typeface="Calibri"/>
                <a:ea typeface="Calibri"/>
                <a:cs typeface="Calibri"/>
                <a:sym typeface="Calibri"/>
              </a:rPr>
              <a:t>Line Chart</a:t>
            </a:r>
            <a:endParaRPr sz="1800">
              <a:solidFill>
                <a:schemeClr val="dk1"/>
              </a:solidFill>
              <a:latin typeface="Calibri"/>
              <a:ea typeface="Calibri"/>
              <a:cs typeface="Calibri"/>
              <a:sym typeface="Calibri"/>
            </a:endParaRPr>
          </a:p>
        </p:txBody>
      </p:sp>
      <p:pic>
        <p:nvPicPr>
          <p:cNvPr descr="A diagram with text and words&#10;&#10;Description automatically generated with medium confidence" id="1207" name="Google Shape;1207;p60"/>
          <p:cNvPicPr preferRelativeResize="0"/>
          <p:nvPr/>
        </p:nvPicPr>
        <p:blipFill rotWithShape="1">
          <a:blip r:embed="rId3">
            <a:alphaModFix/>
          </a:blip>
          <a:srcRect b="990" l="4394" r="0" t="3931"/>
          <a:stretch/>
        </p:blipFill>
        <p:spPr>
          <a:xfrm>
            <a:off x="2150534" y="1722142"/>
            <a:ext cx="7747000" cy="5025377"/>
          </a:xfrm>
          <a:prstGeom prst="rect">
            <a:avLst/>
          </a:prstGeom>
          <a:noFill/>
          <a:ln>
            <a:noFill/>
          </a:ln>
        </p:spPr>
      </p:pic>
      <p:sp>
        <p:nvSpPr>
          <p:cNvPr id="1208" name="Google Shape;1208;p60"/>
          <p:cNvSpPr txBox="1"/>
          <p:nvPr/>
        </p:nvSpPr>
        <p:spPr>
          <a:xfrm>
            <a:off x="865953" y="1134917"/>
            <a:ext cx="1027006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A5A5A5"/>
                </a:solidFill>
                <a:latin typeface="Calibri"/>
                <a:ea typeface="Calibri"/>
                <a:cs typeface="Calibri"/>
                <a:sym typeface="Calibri"/>
              </a:rPr>
              <a:t>Image Credit: https://medium.com/@Lynia_Li/as-you-know-there-are-many-types-of-charts-to-be-used-in-data-visualization-54da9b97092e</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pic>
        <p:nvPicPr>
          <p:cNvPr descr="A screenshot of a computer&#10;&#10;Description automatically generated" id="1213" name="Google Shape;1213;p61"/>
          <p:cNvPicPr preferRelativeResize="0"/>
          <p:nvPr/>
        </p:nvPicPr>
        <p:blipFill rotWithShape="1">
          <a:blip r:embed="rId3">
            <a:alphaModFix/>
          </a:blip>
          <a:srcRect b="0" l="0" r="0" t="0"/>
          <a:stretch/>
        </p:blipFill>
        <p:spPr>
          <a:xfrm>
            <a:off x="108743" y="279400"/>
            <a:ext cx="11539958" cy="6070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7" name="Shape 1217"/>
        <p:cNvGrpSpPr/>
        <p:nvPr/>
      </p:nvGrpSpPr>
      <p:grpSpPr>
        <a:xfrm>
          <a:off x="0" y="0"/>
          <a:ext cx="0" cy="0"/>
          <a:chOff x="0" y="0"/>
          <a:chExt cx="0" cy="0"/>
        </a:xfrm>
      </p:grpSpPr>
      <p:sp>
        <p:nvSpPr>
          <p:cNvPr id="1218" name="Google Shape;1218;p62"/>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9" name="Google Shape;1219;p62"/>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1</a:t>
            </a:r>
            <a:endParaRPr/>
          </a:p>
        </p:txBody>
      </p:sp>
      <p:graphicFrame>
        <p:nvGraphicFramePr>
          <p:cNvPr id="1220" name="Google Shape;1220;p62"/>
          <p:cNvGraphicFramePr/>
          <p:nvPr/>
        </p:nvGraphicFramePr>
        <p:xfrm>
          <a:off x="643467" y="1675227"/>
          <a:ext cx="10905066" cy="4394199"/>
        </p:xfrm>
        <a:graphic>
          <a:graphicData uri="http://schemas.openxmlformats.org/drawingml/2006/chart">
            <c:chart r:id="rId3"/>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4" name="Shape 1224"/>
        <p:cNvGrpSpPr/>
        <p:nvPr/>
      </p:nvGrpSpPr>
      <p:grpSpPr>
        <a:xfrm>
          <a:off x="0" y="0"/>
          <a:ext cx="0" cy="0"/>
          <a:chOff x="0" y="0"/>
          <a:chExt cx="0" cy="0"/>
        </a:xfrm>
      </p:grpSpPr>
      <p:sp>
        <p:nvSpPr>
          <p:cNvPr id="1225" name="Google Shape;1225;p63"/>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6" name="Google Shape;1226;p63"/>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1</a:t>
            </a:r>
            <a:endParaRPr/>
          </a:p>
        </p:txBody>
      </p:sp>
      <p:graphicFrame>
        <p:nvGraphicFramePr>
          <p:cNvPr id="1227" name="Google Shape;1227;p63"/>
          <p:cNvGraphicFramePr/>
          <p:nvPr/>
        </p:nvGraphicFramePr>
        <p:xfrm>
          <a:off x="643467" y="1675227"/>
          <a:ext cx="10905066" cy="4394199"/>
        </p:xfrm>
        <a:graphic>
          <a:graphicData uri="http://schemas.openxmlformats.org/drawingml/2006/chart">
            <c:chart r:id="rId3"/>
          </a:graphicData>
        </a:graphic>
      </p:graphicFrame>
      <p:sp>
        <p:nvSpPr>
          <p:cNvPr id="1228" name="Google Shape;1228;p63"/>
          <p:cNvSpPr txBox="1"/>
          <p:nvPr/>
        </p:nvSpPr>
        <p:spPr>
          <a:xfrm>
            <a:off x="8517467" y="1540933"/>
            <a:ext cx="303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Pizza Math:</a:t>
            </a:r>
            <a:endParaRPr/>
          </a:p>
        </p:txBody>
      </p:sp>
      <p:sp>
        <p:nvSpPr>
          <p:cNvPr id="1229" name="Google Shape;1229;p63"/>
          <p:cNvSpPr txBox="1"/>
          <p:nvPr/>
        </p:nvSpPr>
        <p:spPr>
          <a:xfrm>
            <a:off x="9584267" y="239562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3" name="Shape 1233"/>
        <p:cNvGrpSpPr/>
        <p:nvPr/>
      </p:nvGrpSpPr>
      <p:grpSpPr>
        <a:xfrm>
          <a:off x="0" y="0"/>
          <a:ext cx="0" cy="0"/>
          <a:chOff x="0" y="0"/>
          <a:chExt cx="0" cy="0"/>
        </a:xfrm>
      </p:grpSpPr>
      <p:sp>
        <p:nvSpPr>
          <p:cNvPr id="1234" name="Google Shape;1234;p64"/>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5" name="Google Shape;1235;p64"/>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1</a:t>
            </a:r>
            <a:endParaRPr/>
          </a:p>
        </p:txBody>
      </p:sp>
      <p:graphicFrame>
        <p:nvGraphicFramePr>
          <p:cNvPr id="1236" name="Google Shape;1236;p64"/>
          <p:cNvGraphicFramePr/>
          <p:nvPr/>
        </p:nvGraphicFramePr>
        <p:xfrm>
          <a:off x="643467" y="1675227"/>
          <a:ext cx="10905066" cy="4394199"/>
        </p:xfrm>
        <a:graphic>
          <a:graphicData uri="http://schemas.openxmlformats.org/drawingml/2006/chart">
            <c:chart r:id="rId3"/>
          </a:graphicData>
        </a:graphic>
      </p:graphicFrame>
      <p:sp>
        <p:nvSpPr>
          <p:cNvPr id="1237" name="Google Shape;1237;p64"/>
          <p:cNvSpPr/>
          <p:nvPr/>
        </p:nvSpPr>
        <p:spPr>
          <a:xfrm>
            <a:off x="10433956" y="4028908"/>
            <a:ext cx="1278467" cy="1193800"/>
          </a:xfrm>
          <a:prstGeom prst="pie">
            <a:avLst>
              <a:gd fmla="val 14454162" name="adj1"/>
              <a:gd fmla="val 11230816" name="adj2"/>
            </a:avLst>
          </a:prstGeom>
          <a:solidFill>
            <a:schemeClr val="accent1"/>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38" name="Google Shape;1238;p64"/>
          <p:cNvSpPr txBox="1"/>
          <p:nvPr/>
        </p:nvSpPr>
        <p:spPr>
          <a:xfrm>
            <a:off x="8517467" y="1540933"/>
            <a:ext cx="303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Pizza Math:</a:t>
            </a:r>
            <a:endParaRPr/>
          </a:p>
        </p:txBody>
      </p:sp>
      <p:sp>
        <p:nvSpPr>
          <p:cNvPr id="1239" name="Google Shape;1239;p64"/>
          <p:cNvSpPr txBox="1"/>
          <p:nvPr/>
        </p:nvSpPr>
        <p:spPr>
          <a:xfrm>
            <a:off x="9584267" y="239562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40" name="Google Shape;1240;p64"/>
          <p:cNvSpPr txBox="1"/>
          <p:nvPr/>
        </p:nvSpPr>
        <p:spPr>
          <a:xfrm>
            <a:off x="8640233" y="3476179"/>
            <a:ext cx="278553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Multiple comparisons: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Shaded area</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Arch length</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Angle</a:t>
            </a:r>
            <a:endParaRPr/>
          </a:p>
        </p:txBody>
      </p:sp>
      <p:sp>
        <p:nvSpPr>
          <p:cNvPr id="1241" name="Google Shape;1241;p64"/>
          <p:cNvSpPr txBox="1"/>
          <p:nvPr/>
        </p:nvSpPr>
        <p:spPr>
          <a:xfrm>
            <a:off x="9956800" y="437207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42" name="Google Shape;1242;p64"/>
          <p:cNvSpPr/>
          <p:nvPr/>
        </p:nvSpPr>
        <p:spPr>
          <a:xfrm rot="-339103">
            <a:off x="7878233" y="5159934"/>
            <a:ext cx="1278467" cy="1267805"/>
          </a:xfrm>
          <a:prstGeom prst="pie">
            <a:avLst>
              <a:gd fmla="val 14877829" name="adj1"/>
              <a:gd fmla="val 18302644" name="adj2"/>
            </a:avLst>
          </a:prstGeom>
          <a:solidFill>
            <a:schemeClr val="accent1"/>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43" name="Google Shape;1243;p64"/>
          <p:cNvSpPr/>
          <p:nvPr/>
        </p:nvSpPr>
        <p:spPr>
          <a:xfrm rot="-392345">
            <a:off x="11208972" y="5069994"/>
            <a:ext cx="1278467" cy="1193800"/>
          </a:xfrm>
          <a:prstGeom prst="pie">
            <a:avLst>
              <a:gd fmla="val 14877829" name="adj1"/>
              <a:gd fmla="val 18013311" name="adj2"/>
            </a:avLst>
          </a:prstGeom>
          <a:solidFill>
            <a:schemeClr val="accent1"/>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7" name="Shape 1247"/>
        <p:cNvGrpSpPr/>
        <p:nvPr/>
      </p:nvGrpSpPr>
      <p:grpSpPr>
        <a:xfrm>
          <a:off x="0" y="0"/>
          <a:ext cx="0" cy="0"/>
          <a:chOff x="0" y="0"/>
          <a:chExt cx="0" cy="0"/>
        </a:xfrm>
      </p:grpSpPr>
      <p:sp>
        <p:nvSpPr>
          <p:cNvPr id="1248" name="Google Shape;1248;p65"/>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9" name="Google Shape;1249;p65"/>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1</a:t>
            </a:r>
            <a:endParaRPr/>
          </a:p>
        </p:txBody>
      </p:sp>
      <p:graphicFrame>
        <p:nvGraphicFramePr>
          <p:cNvPr id="1250" name="Google Shape;1250;p65"/>
          <p:cNvGraphicFramePr/>
          <p:nvPr/>
        </p:nvGraphicFramePr>
        <p:xfrm>
          <a:off x="643467" y="1675227"/>
          <a:ext cx="10905066" cy="4394199"/>
        </p:xfrm>
        <a:graphic>
          <a:graphicData uri="http://schemas.openxmlformats.org/drawingml/2006/chart">
            <c:chart r:id="rId3"/>
          </a:graphicData>
        </a:graphic>
      </p:graphicFrame>
      <p:sp>
        <p:nvSpPr>
          <p:cNvPr id="1251" name="Google Shape;1251;p65"/>
          <p:cNvSpPr/>
          <p:nvPr/>
        </p:nvSpPr>
        <p:spPr>
          <a:xfrm>
            <a:off x="10433956" y="4028908"/>
            <a:ext cx="1278467" cy="1193800"/>
          </a:xfrm>
          <a:prstGeom prst="pie">
            <a:avLst>
              <a:gd fmla="val 14454162" name="adj1"/>
              <a:gd fmla="val 11230816" name="adj2"/>
            </a:avLst>
          </a:prstGeom>
          <a:solidFill>
            <a:schemeClr val="accent1"/>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52" name="Google Shape;1252;p65"/>
          <p:cNvSpPr txBox="1"/>
          <p:nvPr/>
        </p:nvSpPr>
        <p:spPr>
          <a:xfrm>
            <a:off x="8517467" y="1540933"/>
            <a:ext cx="303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Pizza Math:</a:t>
            </a:r>
            <a:endParaRPr/>
          </a:p>
        </p:txBody>
      </p:sp>
      <p:sp>
        <p:nvSpPr>
          <p:cNvPr id="1253" name="Google Shape;1253;p65"/>
          <p:cNvSpPr txBox="1"/>
          <p:nvPr/>
        </p:nvSpPr>
        <p:spPr>
          <a:xfrm>
            <a:off x="9584267" y="239562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54" name="Google Shape;1254;p65"/>
          <p:cNvSpPr txBox="1"/>
          <p:nvPr/>
        </p:nvSpPr>
        <p:spPr>
          <a:xfrm>
            <a:off x="8640233" y="3476179"/>
            <a:ext cx="278553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Multiple comparisons: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Shaded area</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Arch length</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Angle</a:t>
            </a:r>
            <a:endParaRPr/>
          </a:p>
        </p:txBody>
      </p:sp>
      <p:sp>
        <p:nvSpPr>
          <p:cNvPr id="1255" name="Google Shape;1255;p65"/>
          <p:cNvSpPr txBox="1"/>
          <p:nvPr/>
        </p:nvSpPr>
        <p:spPr>
          <a:xfrm>
            <a:off x="9956800" y="437207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56" name="Google Shape;1256;p65"/>
          <p:cNvSpPr/>
          <p:nvPr/>
        </p:nvSpPr>
        <p:spPr>
          <a:xfrm rot="-339103">
            <a:off x="7878233" y="5159934"/>
            <a:ext cx="1278467" cy="1267805"/>
          </a:xfrm>
          <a:prstGeom prst="pie">
            <a:avLst>
              <a:gd fmla="val 14877829" name="adj1"/>
              <a:gd fmla="val 18302644" name="adj2"/>
            </a:avLst>
          </a:prstGeom>
          <a:solidFill>
            <a:srgbClr val="FF00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57" name="Google Shape;1257;p65"/>
          <p:cNvSpPr/>
          <p:nvPr/>
        </p:nvSpPr>
        <p:spPr>
          <a:xfrm rot="-392345">
            <a:off x="11208972" y="5069994"/>
            <a:ext cx="1278467" cy="1193800"/>
          </a:xfrm>
          <a:prstGeom prst="pie">
            <a:avLst>
              <a:gd fmla="val 14877829" name="adj1"/>
              <a:gd fmla="val 18013311" name="adj2"/>
            </a:avLst>
          </a:prstGeom>
          <a:solidFill>
            <a:srgbClr val="FFFF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1" name="Shape 1261"/>
        <p:cNvGrpSpPr/>
        <p:nvPr/>
      </p:nvGrpSpPr>
      <p:grpSpPr>
        <a:xfrm>
          <a:off x="0" y="0"/>
          <a:ext cx="0" cy="0"/>
          <a:chOff x="0" y="0"/>
          <a:chExt cx="0" cy="0"/>
        </a:xfrm>
      </p:grpSpPr>
      <p:sp>
        <p:nvSpPr>
          <p:cNvPr id="1262" name="Google Shape;1262;p66"/>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3" name="Google Shape;1263;p66"/>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1</a:t>
            </a:r>
            <a:endParaRPr/>
          </a:p>
        </p:txBody>
      </p:sp>
      <p:graphicFrame>
        <p:nvGraphicFramePr>
          <p:cNvPr id="1264" name="Google Shape;1264;p66"/>
          <p:cNvGraphicFramePr/>
          <p:nvPr/>
        </p:nvGraphicFramePr>
        <p:xfrm>
          <a:off x="643467" y="1675227"/>
          <a:ext cx="10905066" cy="4394199"/>
        </p:xfrm>
        <a:graphic>
          <a:graphicData uri="http://schemas.openxmlformats.org/drawingml/2006/chart">
            <c:chart r:id="rId3"/>
          </a:graphicData>
        </a:graphic>
      </p:graphicFrame>
      <p:sp>
        <p:nvSpPr>
          <p:cNvPr id="1265" name="Google Shape;1265;p66"/>
          <p:cNvSpPr/>
          <p:nvPr/>
        </p:nvSpPr>
        <p:spPr>
          <a:xfrm>
            <a:off x="10433956" y="4028908"/>
            <a:ext cx="1278467" cy="1193800"/>
          </a:xfrm>
          <a:prstGeom prst="pie">
            <a:avLst>
              <a:gd fmla="val 14454162" name="adj1"/>
              <a:gd fmla="val 11230816" name="adj2"/>
            </a:avLst>
          </a:prstGeom>
          <a:solidFill>
            <a:schemeClr val="accent1"/>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66" name="Google Shape;1266;p66"/>
          <p:cNvSpPr txBox="1"/>
          <p:nvPr/>
        </p:nvSpPr>
        <p:spPr>
          <a:xfrm>
            <a:off x="8517467" y="1540933"/>
            <a:ext cx="303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Pizza Math:</a:t>
            </a:r>
            <a:endParaRPr/>
          </a:p>
        </p:txBody>
      </p:sp>
      <p:sp>
        <p:nvSpPr>
          <p:cNvPr id="1267" name="Google Shape;1267;p66"/>
          <p:cNvSpPr txBox="1"/>
          <p:nvPr/>
        </p:nvSpPr>
        <p:spPr>
          <a:xfrm>
            <a:off x="9584267" y="239562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68" name="Google Shape;1268;p66"/>
          <p:cNvSpPr txBox="1"/>
          <p:nvPr/>
        </p:nvSpPr>
        <p:spPr>
          <a:xfrm>
            <a:off x="8640233" y="3476179"/>
            <a:ext cx="278553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Multiple comparisons: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Shaded area</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Arch length</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Angle</a:t>
            </a:r>
            <a:endParaRPr/>
          </a:p>
        </p:txBody>
      </p:sp>
      <p:sp>
        <p:nvSpPr>
          <p:cNvPr id="1269" name="Google Shape;1269;p66"/>
          <p:cNvSpPr txBox="1"/>
          <p:nvPr/>
        </p:nvSpPr>
        <p:spPr>
          <a:xfrm>
            <a:off x="9956800" y="437207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70" name="Google Shape;1270;p66"/>
          <p:cNvSpPr/>
          <p:nvPr/>
        </p:nvSpPr>
        <p:spPr>
          <a:xfrm rot="-339103">
            <a:off x="9191129" y="5126278"/>
            <a:ext cx="1278467" cy="1267805"/>
          </a:xfrm>
          <a:prstGeom prst="pie">
            <a:avLst>
              <a:gd fmla="val 14877829" name="adj1"/>
              <a:gd fmla="val 18302644" name="adj2"/>
            </a:avLst>
          </a:prstGeom>
          <a:solidFill>
            <a:srgbClr val="FF00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71" name="Google Shape;1271;p66"/>
          <p:cNvSpPr/>
          <p:nvPr/>
        </p:nvSpPr>
        <p:spPr>
          <a:xfrm rot="-392345">
            <a:off x="10062632" y="5143787"/>
            <a:ext cx="1278467" cy="1193800"/>
          </a:xfrm>
          <a:prstGeom prst="pie">
            <a:avLst>
              <a:gd fmla="val 14877829" name="adj1"/>
              <a:gd fmla="val 18013311" name="adj2"/>
            </a:avLst>
          </a:prstGeom>
          <a:solidFill>
            <a:srgbClr val="FFFF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5" name="Shape 1275"/>
        <p:cNvGrpSpPr/>
        <p:nvPr/>
      </p:nvGrpSpPr>
      <p:grpSpPr>
        <a:xfrm>
          <a:off x="0" y="0"/>
          <a:ext cx="0" cy="0"/>
          <a:chOff x="0" y="0"/>
          <a:chExt cx="0" cy="0"/>
        </a:xfrm>
      </p:grpSpPr>
      <p:sp>
        <p:nvSpPr>
          <p:cNvPr id="1276" name="Google Shape;1276;p67"/>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7" name="Google Shape;1277;p67"/>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1</a:t>
            </a:r>
            <a:endParaRPr/>
          </a:p>
        </p:txBody>
      </p:sp>
      <p:graphicFrame>
        <p:nvGraphicFramePr>
          <p:cNvPr id="1278" name="Google Shape;1278;p67"/>
          <p:cNvGraphicFramePr/>
          <p:nvPr/>
        </p:nvGraphicFramePr>
        <p:xfrm>
          <a:off x="643467" y="1675227"/>
          <a:ext cx="10905066" cy="4394199"/>
        </p:xfrm>
        <a:graphic>
          <a:graphicData uri="http://schemas.openxmlformats.org/drawingml/2006/chart">
            <c:chart r:id="rId3"/>
          </a:graphicData>
        </a:graphic>
      </p:graphicFrame>
      <p:sp>
        <p:nvSpPr>
          <p:cNvPr id="1279" name="Google Shape;1279;p67"/>
          <p:cNvSpPr/>
          <p:nvPr/>
        </p:nvSpPr>
        <p:spPr>
          <a:xfrm>
            <a:off x="10433956" y="4028908"/>
            <a:ext cx="1278467" cy="1193800"/>
          </a:xfrm>
          <a:prstGeom prst="pie">
            <a:avLst>
              <a:gd fmla="val 14454162" name="adj1"/>
              <a:gd fmla="val 11230816" name="adj2"/>
            </a:avLst>
          </a:prstGeom>
          <a:solidFill>
            <a:schemeClr val="accent1"/>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80" name="Google Shape;1280;p67"/>
          <p:cNvSpPr txBox="1"/>
          <p:nvPr/>
        </p:nvSpPr>
        <p:spPr>
          <a:xfrm>
            <a:off x="8517467" y="1540933"/>
            <a:ext cx="3031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Pizza Math:</a:t>
            </a:r>
            <a:endParaRPr/>
          </a:p>
        </p:txBody>
      </p:sp>
      <p:sp>
        <p:nvSpPr>
          <p:cNvPr id="1281" name="Google Shape;1281;p67"/>
          <p:cNvSpPr txBox="1"/>
          <p:nvPr/>
        </p:nvSpPr>
        <p:spPr>
          <a:xfrm>
            <a:off x="9584267" y="239562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82" name="Google Shape;1282;p67"/>
          <p:cNvSpPr txBox="1"/>
          <p:nvPr/>
        </p:nvSpPr>
        <p:spPr>
          <a:xfrm>
            <a:off x="8640233" y="3476179"/>
            <a:ext cx="2785533"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Multiple comparisons: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Shaded area</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Arch length</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Angle</a:t>
            </a:r>
            <a:endParaRPr/>
          </a:p>
        </p:txBody>
      </p:sp>
      <p:sp>
        <p:nvSpPr>
          <p:cNvPr id="1283" name="Google Shape;1283;p67"/>
          <p:cNvSpPr txBox="1"/>
          <p:nvPr/>
        </p:nvSpPr>
        <p:spPr>
          <a:xfrm>
            <a:off x="9956800" y="4372071"/>
            <a:ext cx="7450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Vs.</a:t>
            </a:r>
            <a:endParaRPr/>
          </a:p>
        </p:txBody>
      </p:sp>
      <p:sp>
        <p:nvSpPr>
          <p:cNvPr id="1284" name="Google Shape;1284;p67"/>
          <p:cNvSpPr/>
          <p:nvPr/>
        </p:nvSpPr>
        <p:spPr>
          <a:xfrm rot="-339103">
            <a:off x="9495366" y="4897676"/>
            <a:ext cx="1278467" cy="1267805"/>
          </a:xfrm>
          <a:prstGeom prst="pie">
            <a:avLst>
              <a:gd fmla="val 14877829" name="adj1"/>
              <a:gd fmla="val 18302644" name="adj2"/>
            </a:avLst>
          </a:prstGeom>
          <a:solidFill>
            <a:srgbClr val="FF00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
        <p:nvSpPr>
          <p:cNvPr id="1285" name="Google Shape;1285;p67"/>
          <p:cNvSpPr/>
          <p:nvPr/>
        </p:nvSpPr>
        <p:spPr>
          <a:xfrm rot="-285837">
            <a:off x="9563099" y="4974501"/>
            <a:ext cx="1278467" cy="1193800"/>
          </a:xfrm>
          <a:prstGeom prst="pie">
            <a:avLst>
              <a:gd fmla="val 14877829" name="adj1"/>
              <a:gd fmla="val 18013311" name="adj2"/>
            </a:avLst>
          </a:prstGeom>
          <a:solidFill>
            <a:srgbClr val="FFFF00"/>
          </a:solidFill>
          <a:ln cap="flat" cmpd="sng" w="12700">
            <a:solidFill>
              <a:srgbClr val="1C305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0" name="Shape 1290"/>
        <p:cNvGrpSpPr/>
        <p:nvPr/>
      </p:nvGrpSpPr>
      <p:grpSpPr>
        <a:xfrm>
          <a:off x="0" y="0"/>
          <a:ext cx="0" cy="0"/>
          <a:chOff x="0" y="0"/>
          <a:chExt cx="0" cy="0"/>
        </a:xfrm>
      </p:grpSpPr>
      <p:sp>
        <p:nvSpPr>
          <p:cNvPr id="1291" name="Google Shape;1291;p68"/>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2" name="Google Shape;1292;p68"/>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2</a:t>
            </a:r>
            <a:endParaRPr/>
          </a:p>
        </p:txBody>
      </p:sp>
      <p:pic>
        <p:nvPicPr>
          <p:cNvPr descr="Examples of bad data visualizations" id="1293" name="Google Shape;1293;p68"/>
          <p:cNvPicPr preferRelativeResize="0"/>
          <p:nvPr/>
        </p:nvPicPr>
        <p:blipFill rotWithShape="1">
          <a:blip r:embed="rId3">
            <a:alphaModFix/>
          </a:blip>
          <a:srcRect b="0" l="0" r="0" t="0"/>
          <a:stretch/>
        </p:blipFill>
        <p:spPr>
          <a:xfrm>
            <a:off x="1159934" y="1718733"/>
            <a:ext cx="7518400" cy="4495800"/>
          </a:xfrm>
          <a:prstGeom prst="rect">
            <a:avLst/>
          </a:prstGeom>
          <a:noFill/>
          <a:ln>
            <a:noFill/>
          </a:ln>
        </p:spPr>
      </p:pic>
      <p:sp>
        <p:nvSpPr>
          <p:cNvPr id="1294" name="Google Shape;1294;p68"/>
          <p:cNvSpPr txBox="1"/>
          <p:nvPr/>
        </p:nvSpPr>
        <p:spPr>
          <a:xfrm>
            <a:off x="192466" y="6488668"/>
            <a:ext cx="113052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Image credit: https://www.futurelearn.com/info/courses/charting-and-data-visualization-in-excel/0/steps/231657</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9" name="Shape 1299"/>
        <p:cNvGrpSpPr/>
        <p:nvPr/>
      </p:nvGrpSpPr>
      <p:grpSpPr>
        <a:xfrm>
          <a:off x="0" y="0"/>
          <a:ext cx="0" cy="0"/>
          <a:chOff x="0" y="0"/>
          <a:chExt cx="0" cy="0"/>
        </a:xfrm>
      </p:grpSpPr>
      <p:sp>
        <p:nvSpPr>
          <p:cNvPr id="1300" name="Google Shape;1300;p69"/>
          <p:cNvSpPr/>
          <p:nvPr/>
        </p:nvSpPr>
        <p:spPr>
          <a:xfrm>
            <a:off x="0" y="651752"/>
            <a:ext cx="12192000" cy="73655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1" name="Google Shape;1301;p69"/>
          <p:cNvSpPr txBox="1"/>
          <p:nvPr>
            <p:ph type="title"/>
          </p:nvPr>
        </p:nvSpPr>
        <p:spPr>
          <a:xfrm>
            <a:off x="556532" y="643467"/>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lang="en-US" sz="3200">
                <a:solidFill>
                  <a:schemeClr val="lt1"/>
                </a:solidFill>
              </a:rPr>
              <a:t>Bad Visualizations, Example 3</a:t>
            </a:r>
            <a:endParaRPr/>
          </a:p>
        </p:txBody>
      </p:sp>
      <p:pic>
        <p:nvPicPr>
          <p:cNvPr descr="Stacked Bars Are the Worst - eagereyes.org" id="1302" name="Google Shape;1302;p69"/>
          <p:cNvPicPr preferRelativeResize="0"/>
          <p:nvPr/>
        </p:nvPicPr>
        <p:blipFill rotWithShape="1">
          <a:blip r:embed="rId3">
            <a:alphaModFix/>
          </a:blip>
          <a:srcRect b="0" l="0" r="0" t="0"/>
          <a:stretch/>
        </p:blipFill>
        <p:spPr>
          <a:xfrm>
            <a:off x="1109133" y="1661793"/>
            <a:ext cx="9465733" cy="4652753"/>
          </a:xfrm>
          <a:prstGeom prst="rect">
            <a:avLst/>
          </a:prstGeom>
          <a:noFill/>
          <a:ln>
            <a:noFill/>
          </a:ln>
        </p:spPr>
      </p:pic>
      <p:sp>
        <p:nvSpPr>
          <p:cNvPr id="1303" name="Google Shape;1303;p69"/>
          <p:cNvSpPr txBox="1"/>
          <p:nvPr/>
        </p:nvSpPr>
        <p:spPr>
          <a:xfrm>
            <a:off x="2954867" y="6403370"/>
            <a:ext cx="6096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Image Credit: https://eagereyes.org/blog/2016/stacked-bars-are-the-worst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diagram of impactful impact&#10;&#10;Description automatically generated" id="145" name="Google Shape;145;p7"/>
          <p:cNvPicPr preferRelativeResize="0"/>
          <p:nvPr/>
        </p:nvPicPr>
        <p:blipFill rotWithShape="1">
          <a:blip r:embed="rId3">
            <a:alphaModFix/>
          </a:blip>
          <a:srcRect b="0" l="0" r="0" t="0"/>
          <a:stretch/>
        </p:blipFill>
        <p:spPr>
          <a:xfrm>
            <a:off x="457200" y="468630"/>
            <a:ext cx="11277600" cy="592074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7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should we do instead?</a:t>
            </a:r>
            <a:endParaRPr/>
          </a:p>
        </p:txBody>
      </p:sp>
      <p:sp>
        <p:nvSpPr>
          <p:cNvPr id="1309" name="Google Shape;1309;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Pay attention to VISUALIZATION SCIENCES research </a:t>
            </a:r>
            <a:endParaRPr/>
          </a:p>
          <a:p>
            <a:pPr indent="-228600" lvl="0" marL="228600" rtl="0" algn="l">
              <a:lnSpc>
                <a:spcPct val="90000"/>
              </a:lnSpc>
              <a:spcBef>
                <a:spcPts val="1000"/>
              </a:spcBef>
              <a:spcAft>
                <a:spcPts val="0"/>
              </a:spcAft>
              <a:buClr>
                <a:schemeClr val="dk1"/>
              </a:buClr>
              <a:buSzPts val="2800"/>
              <a:buChar char="•"/>
            </a:pPr>
            <a:r>
              <a:rPr lang="en-US"/>
              <a:t>about how we process PREATTENTIVE ATTRIBUTES</a:t>
            </a:r>
            <a:endParaRPr/>
          </a:p>
          <a:p>
            <a:pPr indent="-228600" lvl="0" marL="228600" rtl="0" algn="l">
              <a:lnSpc>
                <a:spcPct val="90000"/>
              </a:lnSpc>
              <a:spcBef>
                <a:spcPts val="1000"/>
              </a:spcBef>
              <a:spcAft>
                <a:spcPts val="0"/>
              </a:spcAft>
              <a:buClr>
                <a:schemeClr val="dk1"/>
              </a:buClr>
              <a:buSzPts val="2800"/>
              <a:buChar char="•"/>
            </a:pPr>
            <a:r>
              <a:rPr lang="en-US"/>
              <a:t>about ACCESSIBILITY</a:t>
            </a:r>
            <a:endParaRPr/>
          </a:p>
          <a:p>
            <a:pPr indent="-228600" lvl="1" marL="685800" rtl="0" algn="l">
              <a:lnSpc>
                <a:spcPct val="90000"/>
              </a:lnSpc>
              <a:spcBef>
                <a:spcPts val="500"/>
              </a:spcBef>
              <a:spcAft>
                <a:spcPts val="0"/>
              </a:spcAft>
              <a:buClr>
                <a:schemeClr val="dk1"/>
              </a:buClr>
              <a:buSzPts val="2400"/>
              <a:buChar char="•"/>
            </a:pPr>
            <a:r>
              <a:rPr lang="en-US"/>
              <a:t>including colorblindness </a:t>
            </a:r>
            <a:endParaRPr/>
          </a:p>
          <a:p>
            <a:pPr indent="-228600" lvl="2" marL="1143000" rtl="0" algn="l">
              <a:lnSpc>
                <a:spcPct val="90000"/>
              </a:lnSpc>
              <a:spcBef>
                <a:spcPts val="500"/>
              </a:spcBef>
              <a:spcAft>
                <a:spcPts val="0"/>
              </a:spcAft>
              <a:buClr>
                <a:schemeClr val="dk1"/>
              </a:buClr>
              <a:buSzPts val="2000"/>
              <a:buChar char="•"/>
            </a:pPr>
            <a:r>
              <a:rPr lang="en-US"/>
              <a:t>affects 1 in 12 men in the US (at least 3 students in a typical US classroom)</a:t>
            </a:r>
            <a:endParaRPr/>
          </a:p>
          <a:p>
            <a:pPr indent="-228600" lvl="2" marL="1143000" rtl="0" algn="l">
              <a:lnSpc>
                <a:spcPct val="90000"/>
              </a:lnSpc>
              <a:spcBef>
                <a:spcPts val="500"/>
              </a:spcBef>
              <a:spcAft>
                <a:spcPts val="0"/>
              </a:spcAft>
              <a:buClr>
                <a:schemeClr val="dk1"/>
              </a:buClr>
              <a:buSzPts val="2000"/>
              <a:buChar char="•"/>
            </a:pPr>
            <a:r>
              <a:rPr lang="en-US"/>
              <a:t>lower numbers for women in the US and for SOME other counties)</a:t>
            </a:r>
            <a:endParaRPr/>
          </a:p>
          <a:p>
            <a:pPr indent="-228600" lvl="1" marL="685800" rtl="0" algn="l">
              <a:lnSpc>
                <a:spcPct val="90000"/>
              </a:lnSpc>
              <a:spcBef>
                <a:spcPts val="500"/>
              </a:spcBef>
              <a:spcAft>
                <a:spcPts val="0"/>
              </a:spcAft>
              <a:buClr>
                <a:schemeClr val="dk1"/>
              </a:buClr>
              <a:buSzPts val="2400"/>
              <a:buChar char="•"/>
            </a:pPr>
            <a:r>
              <a:rPr lang="en-US"/>
              <a:t>Including those with other sensory processing differences or disorders</a:t>
            </a:r>
            <a:endParaRPr/>
          </a:p>
          <a:p>
            <a:pPr indent="-228600" lvl="2" marL="1143000" rtl="0" algn="l">
              <a:lnSpc>
                <a:spcPct val="90000"/>
              </a:lnSpc>
              <a:spcBef>
                <a:spcPts val="500"/>
              </a:spcBef>
              <a:spcAft>
                <a:spcPts val="0"/>
              </a:spcAft>
              <a:buClr>
                <a:schemeClr val="dk1"/>
              </a:buClr>
              <a:buSzPts val="2000"/>
              <a:buChar char="•"/>
            </a:pPr>
            <a:r>
              <a:rPr lang="en-US"/>
              <a:t>i.e. unitization</a:t>
            </a:r>
            <a:endParaRPr/>
          </a:p>
          <a:p>
            <a:pPr indent="0" lvl="0" marL="0" rtl="0" algn="l">
              <a:lnSpc>
                <a:spcPct val="90000"/>
              </a:lnSpc>
              <a:spcBef>
                <a:spcPts val="1000"/>
              </a:spcBef>
              <a:spcAft>
                <a:spcPts val="0"/>
              </a:spcAft>
              <a:buClr>
                <a:schemeClr val="dk1"/>
              </a:buClr>
              <a:buSzPts val="2800"/>
              <a:buNone/>
            </a:pPr>
            <a:r>
              <a:rPr lang="en-US"/>
              <a:t>Pay attention to known COGNITIVE BIASES that affect data interpretation</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71"/>
          <p:cNvSpPr txBox="1"/>
          <p:nvPr>
            <p:ph type="title"/>
          </p:nvPr>
        </p:nvSpPr>
        <p:spPr>
          <a:xfrm>
            <a:off x="4330848" y="402479"/>
            <a:ext cx="7861152"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Double Encoding/ Colorblindness </a:t>
            </a:r>
            <a:endParaRPr/>
          </a:p>
        </p:txBody>
      </p:sp>
      <p:pic>
        <p:nvPicPr>
          <p:cNvPr descr="A diagram of different colors&#10;&#10;Description automatically generated" id="1315" name="Google Shape;1315;p71"/>
          <p:cNvPicPr preferRelativeResize="0"/>
          <p:nvPr>
            <p:ph idx="1" type="body"/>
          </p:nvPr>
        </p:nvPicPr>
        <p:blipFill rotWithShape="1">
          <a:blip r:embed="rId3">
            <a:alphaModFix/>
          </a:blip>
          <a:srcRect b="0" l="0" r="0" t="0"/>
          <a:stretch/>
        </p:blipFill>
        <p:spPr>
          <a:xfrm>
            <a:off x="816429" y="779509"/>
            <a:ext cx="3404352" cy="4351338"/>
          </a:xfrm>
          <a:prstGeom prst="rect">
            <a:avLst/>
          </a:prstGeom>
          <a:noFill/>
          <a:ln>
            <a:noFill/>
          </a:ln>
        </p:spPr>
      </p:pic>
      <p:pic>
        <p:nvPicPr>
          <p:cNvPr descr="Steven Franconeri" id="1316" name="Google Shape;1316;p71"/>
          <p:cNvPicPr preferRelativeResize="0"/>
          <p:nvPr/>
        </p:nvPicPr>
        <p:blipFill rotWithShape="1">
          <a:blip r:embed="rId4">
            <a:alphaModFix/>
          </a:blip>
          <a:srcRect b="0" l="0" r="0" t="0"/>
          <a:stretch/>
        </p:blipFill>
        <p:spPr>
          <a:xfrm>
            <a:off x="25400" y="6066970"/>
            <a:ext cx="791029" cy="791029"/>
          </a:xfrm>
          <a:prstGeom prst="rect">
            <a:avLst/>
          </a:prstGeom>
          <a:noFill/>
          <a:ln>
            <a:noFill/>
          </a:ln>
        </p:spPr>
      </p:pic>
      <p:sp>
        <p:nvSpPr>
          <p:cNvPr id="1317" name="Google Shape;1317;p71"/>
          <p:cNvSpPr txBox="1"/>
          <p:nvPr/>
        </p:nvSpPr>
        <p:spPr>
          <a:xfrm>
            <a:off x="1127052" y="6427112"/>
            <a:ext cx="953740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7F7F7F"/>
                </a:solidFill>
                <a:latin typeface="Arial"/>
                <a:ea typeface="Arial"/>
                <a:cs typeface="Arial"/>
                <a:sym typeface="Arial"/>
              </a:rPr>
              <a:t>Franconeri, S. L., Padilla, L. M., Shah, P., Zacks, J. M., &amp; Hullman, J. (2021). The science of visual data communication: What works. </a:t>
            </a:r>
            <a:r>
              <a:rPr b="0" i="1" lang="en-US" sz="1100">
                <a:solidFill>
                  <a:srgbClr val="7F7F7F"/>
                </a:solidFill>
                <a:latin typeface="Arial"/>
                <a:ea typeface="Arial"/>
                <a:cs typeface="Arial"/>
                <a:sym typeface="Arial"/>
              </a:rPr>
              <a:t>Psychological Science in the public interest</a:t>
            </a:r>
            <a:r>
              <a:rPr b="0" i="0" lang="en-US" sz="1100">
                <a:solidFill>
                  <a:srgbClr val="7F7F7F"/>
                </a:solidFill>
                <a:latin typeface="Arial"/>
                <a:ea typeface="Arial"/>
                <a:cs typeface="Arial"/>
                <a:sym typeface="Arial"/>
              </a:rPr>
              <a:t>, </a:t>
            </a:r>
            <a:r>
              <a:rPr b="0" i="1" lang="en-US" sz="1100">
                <a:solidFill>
                  <a:srgbClr val="7F7F7F"/>
                </a:solidFill>
                <a:latin typeface="Arial"/>
                <a:ea typeface="Arial"/>
                <a:cs typeface="Arial"/>
                <a:sym typeface="Arial"/>
              </a:rPr>
              <a:t>22</a:t>
            </a:r>
            <a:r>
              <a:rPr b="0" i="0" lang="en-US" sz="1100">
                <a:solidFill>
                  <a:srgbClr val="7F7F7F"/>
                </a:solidFill>
                <a:latin typeface="Arial"/>
                <a:ea typeface="Arial"/>
                <a:cs typeface="Arial"/>
                <a:sym typeface="Arial"/>
              </a:rPr>
              <a:t>(3), 110-161.</a:t>
            </a:r>
            <a:endParaRPr sz="1100">
              <a:solidFill>
                <a:srgbClr val="7F7F7F"/>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pic>
        <p:nvPicPr>
          <p:cNvPr descr="Steven Franconeri" id="1322" name="Google Shape;1322;p72"/>
          <p:cNvPicPr preferRelativeResize="0"/>
          <p:nvPr/>
        </p:nvPicPr>
        <p:blipFill rotWithShape="1">
          <a:blip r:embed="rId3">
            <a:alphaModFix/>
          </a:blip>
          <a:srcRect b="0" l="0" r="0" t="0"/>
          <a:stretch/>
        </p:blipFill>
        <p:spPr>
          <a:xfrm>
            <a:off x="11400971" y="6066970"/>
            <a:ext cx="791029" cy="791029"/>
          </a:xfrm>
          <a:prstGeom prst="rect">
            <a:avLst/>
          </a:prstGeom>
          <a:noFill/>
          <a:ln>
            <a:noFill/>
          </a:ln>
        </p:spPr>
      </p:pic>
      <p:pic>
        <p:nvPicPr>
          <p:cNvPr descr="A screenshot of a phone&#10;&#10;Description automatically generated" id="1323" name="Google Shape;1323;p72"/>
          <p:cNvPicPr preferRelativeResize="0"/>
          <p:nvPr>
            <p:ph idx="1" type="body"/>
          </p:nvPr>
        </p:nvPicPr>
        <p:blipFill rotWithShape="1">
          <a:blip r:embed="rId4">
            <a:alphaModFix/>
          </a:blip>
          <a:srcRect b="1559" l="0" r="0" t="16289"/>
          <a:stretch/>
        </p:blipFill>
        <p:spPr>
          <a:xfrm>
            <a:off x="878114" y="0"/>
            <a:ext cx="2285110" cy="6816695"/>
          </a:xfrm>
          <a:prstGeom prst="rect">
            <a:avLst/>
          </a:prstGeom>
          <a:noFill/>
          <a:ln>
            <a:noFill/>
          </a:ln>
        </p:spPr>
      </p:pic>
      <p:sp>
        <p:nvSpPr>
          <p:cNvPr id="1324" name="Google Shape;1324;p72"/>
          <p:cNvSpPr txBox="1"/>
          <p:nvPr/>
        </p:nvSpPr>
        <p:spPr>
          <a:xfrm>
            <a:off x="4882154" y="6492875"/>
            <a:ext cx="727267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7F7F7F"/>
                </a:solidFill>
                <a:latin typeface="Arial"/>
                <a:ea typeface="Arial"/>
                <a:cs typeface="Arial"/>
                <a:sym typeface="Arial"/>
              </a:rPr>
              <a:t>Franconeri, S. L., Padilla, L. M., Shah, P., Zacks, J. M., &amp; Hullman, J. (2021). The science of visual data communication: What works. </a:t>
            </a:r>
            <a:r>
              <a:rPr b="0" i="1" lang="en-US" sz="1100">
                <a:solidFill>
                  <a:srgbClr val="7F7F7F"/>
                </a:solidFill>
                <a:latin typeface="Arial"/>
                <a:ea typeface="Arial"/>
                <a:cs typeface="Arial"/>
                <a:sym typeface="Arial"/>
              </a:rPr>
              <a:t>Psychological Science in the public interest</a:t>
            </a:r>
            <a:r>
              <a:rPr b="0" i="0" lang="en-US" sz="1100">
                <a:solidFill>
                  <a:srgbClr val="7F7F7F"/>
                </a:solidFill>
                <a:latin typeface="Arial"/>
                <a:ea typeface="Arial"/>
                <a:cs typeface="Arial"/>
                <a:sym typeface="Arial"/>
              </a:rPr>
              <a:t>, </a:t>
            </a:r>
            <a:r>
              <a:rPr b="0" i="1" lang="en-US" sz="1100">
                <a:solidFill>
                  <a:srgbClr val="7F7F7F"/>
                </a:solidFill>
                <a:latin typeface="Arial"/>
                <a:ea typeface="Arial"/>
                <a:cs typeface="Arial"/>
                <a:sym typeface="Arial"/>
              </a:rPr>
              <a:t>22</a:t>
            </a:r>
            <a:r>
              <a:rPr b="0" i="0" lang="en-US" sz="1100">
                <a:solidFill>
                  <a:srgbClr val="7F7F7F"/>
                </a:solidFill>
                <a:latin typeface="Arial"/>
                <a:ea typeface="Arial"/>
                <a:cs typeface="Arial"/>
                <a:sym typeface="Arial"/>
              </a:rPr>
              <a:t>(3), 110-161.</a:t>
            </a:r>
            <a:endParaRPr sz="1100">
              <a:solidFill>
                <a:srgbClr val="7F7F7F"/>
              </a:solidFill>
              <a:latin typeface="Calibri"/>
              <a:ea typeface="Calibri"/>
              <a:cs typeface="Calibri"/>
              <a:sym typeface="Calibri"/>
            </a:endParaRPr>
          </a:p>
        </p:txBody>
      </p:sp>
      <p:pic>
        <p:nvPicPr>
          <p:cNvPr descr="A screenshot of a phone&#10;&#10;Description automatically generated" id="1325" name="Google Shape;1325;p72"/>
          <p:cNvPicPr preferRelativeResize="0"/>
          <p:nvPr/>
        </p:nvPicPr>
        <p:blipFill rotWithShape="1">
          <a:blip r:embed="rId4">
            <a:alphaModFix/>
          </a:blip>
          <a:srcRect b="86738" l="-4144" r="4144" t="-734"/>
          <a:stretch/>
        </p:blipFill>
        <p:spPr>
          <a:xfrm>
            <a:off x="5355769" y="851338"/>
            <a:ext cx="5958117" cy="302806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pic>
        <p:nvPicPr>
          <p:cNvPr descr="Steven Franconeri" id="1330" name="Google Shape;1330;p73"/>
          <p:cNvPicPr preferRelativeResize="0"/>
          <p:nvPr/>
        </p:nvPicPr>
        <p:blipFill rotWithShape="1">
          <a:blip r:embed="rId3">
            <a:alphaModFix/>
          </a:blip>
          <a:srcRect b="0" l="0" r="0" t="0"/>
          <a:stretch/>
        </p:blipFill>
        <p:spPr>
          <a:xfrm>
            <a:off x="11400971" y="6066970"/>
            <a:ext cx="791029" cy="791029"/>
          </a:xfrm>
          <a:prstGeom prst="rect">
            <a:avLst/>
          </a:prstGeom>
          <a:noFill/>
          <a:ln>
            <a:noFill/>
          </a:ln>
        </p:spPr>
      </p:pic>
      <p:pic>
        <p:nvPicPr>
          <p:cNvPr descr="A screenshot of a phone&#10;&#10;Description automatically generated" id="1331" name="Google Shape;1331;p73"/>
          <p:cNvPicPr preferRelativeResize="0"/>
          <p:nvPr>
            <p:ph idx="1" type="body"/>
          </p:nvPr>
        </p:nvPicPr>
        <p:blipFill rotWithShape="1">
          <a:blip r:embed="rId4">
            <a:alphaModFix/>
          </a:blip>
          <a:srcRect b="1559" l="0" r="0" t="16289"/>
          <a:stretch/>
        </p:blipFill>
        <p:spPr>
          <a:xfrm>
            <a:off x="878114" y="0"/>
            <a:ext cx="2285110" cy="6816695"/>
          </a:xfrm>
          <a:prstGeom prst="rect">
            <a:avLst/>
          </a:prstGeom>
          <a:noFill/>
          <a:ln>
            <a:noFill/>
          </a:ln>
        </p:spPr>
      </p:pic>
      <p:sp>
        <p:nvSpPr>
          <p:cNvPr id="1332" name="Google Shape;1332;p73"/>
          <p:cNvSpPr txBox="1"/>
          <p:nvPr/>
        </p:nvSpPr>
        <p:spPr>
          <a:xfrm>
            <a:off x="4882154" y="6492875"/>
            <a:ext cx="727267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7F7F7F"/>
                </a:solidFill>
                <a:latin typeface="Arial"/>
                <a:ea typeface="Arial"/>
                <a:cs typeface="Arial"/>
                <a:sym typeface="Arial"/>
              </a:rPr>
              <a:t>Franconeri, S. L., Padilla, L. M., Shah, P., Zacks, J. M., &amp; Hullman, J. (2021). The science of visual data communication: What works. </a:t>
            </a:r>
            <a:r>
              <a:rPr b="0" i="1" lang="en-US" sz="1100">
                <a:solidFill>
                  <a:srgbClr val="7F7F7F"/>
                </a:solidFill>
                <a:latin typeface="Arial"/>
                <a:ea typeface="Arial"/>
                <a:cs typeface="Arial"/>
                <a:sym typeface="Arial"/>
              </a:rPr>
              <a:t>Psychological Science in the public interest</a:t>
            </a:r>
            <a:r>
              <a:rPr b="0" i="0" lang="en-US" sz="1100">
                <a:solidFill>
                  <a:srgbClr val="7F7F7F"/>
                </a:solidFill>
                <a:latin typeface="Arial"/>
                <a:ea typeface="Arial"/>
                <a:cs typeface="Arial"/>
                <a:sym typeface="Arial"/>
              </a:rPr>
              <a:t>, </a:t>
            </a:r>
            <a:r>
              <a:rPr b="0" i="1" lang="en-US" sz="1100">
                <a:solidFill>
                  <a:srgbClr val="7F7F7F"/>
                </a:solidFill>
                <a:latin typeface="Arial"/>
                <a:ea typeface="Arial"/>
                <a:cs typeface="Arial"/>
                <a:sym typeface="Arial"/>
              </a:rPr>
              <a:t>22</a:t>
            </a:r>
            <a:r>
              <a:rPr b="0" i="0" lang="en-US" sz="1100">
                <a:solidFill>
                  <a:srgbClr val="7F7F7F"/>
                </a:solidFill>
                <a:latin typeface="Arial"/>
                <a:ea typeface="Arial"/>
                <a:cs typeface="Arial"/>
                <a:sym typeface="Arial"/>
              </a:rPr>
              <a:t>(3), 110-161.</a:t>
            </a:r>
            <a:endParaRPr sz="1100">
              <a:solidFill>
                <a:srgbClr val="7F7F7F"/>
              </a:solidFill>
              <a:latin typeface="Calibri"/>
              <a:ea typeface="Calibri"/>
              <a:cs typeface="Calibri"/>
              <a:sym typeface="Calibri"/>
            </a:endParaRPr>
          </a:p>
        </p:txBody>
      </p:sp>
      <p:pic>
        <p:nvPicPr>
          <p:cNvPr descr="A close-up of a diagram&#10;&#10;Description automatically generated" id="1333" name="Google Shape;1333;p73"/>
          <p:cNvPicPr preferRelativeResize="0"/>
          <p:nvPr/>
        </p:nvPicPr>
        <p:blipFill rotWithShape="1">
          <a:blip r:embed="rId5">
            <a:alphaModFix/>
          </a:blip>
          <a:srcRect b="0" l="0" r="0" t="12987"/>
          <a:stretch/>
        </p:blipFill>
        <p:spPr>
          <a:xfrm>
            <a:off x="1382040" y="-1"/>
            <a:ext cx="2725504" cy="6864989"/>
          </a:xfrm>
          <a:prstGeom prst="rect">
            <a:avLst/>
          </a:prstGeom>
          <a:noFill/>
          <a:ln>
            <a:noFill/>
          </a:ln>
        </p:spPr>
      </p:pic>
      <p:pic>
        <p:nvPicPr>
          <p:cNvPr descr="A close-up of a diagram&#10;&#10;Description automatically generated" id="1334" name="Google Shape;1334;p73"/>
          <p:cNvPicPr preferRelativeResize="0"/>
          <p:nvPr/>
        </p:nvPicPr>
        <p:blipFill rotWithShape="1">
          <a:blip r:embed="rId5">
            <a:alphaModFix/>
          </a:blip>
          <a:srcRect b="86149" l="0" r="0" t="0"/>
          <a:stretch/>
        </p:blipFill>
        <p:spPr>
          <a:xfrm>
            <a:off x="5825984" y="1214436"/>
            <a:ext cx="6201829" cy="248670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pic>
        <p:nvPicPr>
          <p:cNvPr descr="Steven Franconeri" id="1339" name="Google Shape;1339;p74"/>
          <p:cNvPicPr preferRelativeResize="0"/>
          <p:nvPr/>
        </p:nvPicPr>
        <p:blipFill rotWithShape="1">
          <a:blip r:embed="rId3">
            <a:alphaModFix/>
          </a:blip>
          <a:srcRect b="0" l="0" r="0" t="0"/>
          <a:stretch/>
        </p:blipFill>
        <p:spPr>
          <a:xfrm>
            <a:off x="11400971" y="6066970"/>
            <a:ext cx="791029" cy="791029"/>
          </a:xfrm>
          <a:prstGeom prst="rect">
            <a:avLst/>
          </a:prstGeom>
          <a:noFill/>
          <a:ln>
            <a:noFill/>
          </a:ln>
        </p:spPr>
      </p:pic>
      <p:pic>
        <p:nvPicPr>
          <p:cNvPr descr="A screenshot of a phone&#10;&#10;Description automatically generated" id="1340" name="Google Shape;1340;p74"/>
          <p:cNvPicPr preferRelativeResize="0"/>
          <p:nvPr>
            <p:ph idx="1" type="body"/>
          </p:nvPr>
        </p:nvPicPr>
        <p:blipFill rotWithShape="1">
          <a:blip r:embed="rId4">
            <a:alphaModFix/>
          </a:blip>
          <a:srcRect b="1559" l="0" r="0" t="16289"/>
          <a:stretch/>
        </p:blipFill>
        <p:spPr>
          <a:xfrm>
            <a:off x="878114" y="0"/>
            <a:ext cx="2285110" cy="6816695"/>
          </a:xfrm>
          <a:prstGeom prst="rect">
            <a:avLst/>
          </a:prstGeom>
          <a:noFill/>
          <a:ln>
            <a:noFill/>
          </a:ln>
        </p:spPr>
      </p:pic>
      <p:sp>
        <p:nvSpPr>
          <p:cNvPr id="1341" name="Google Shape;1341;p74"/>
          <p:cNvSpPr txBox="1"/>
          <p:nvPr/>
        </p:nvSpPr>
        <p:spPr>
          <a:xfrm>
            <a:off x="4882154" y="6492875"/>
            <a:ext cx="727267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7F7F7F"/>
                </a:solidFill>
                <a:latin typeface="Arial"/>
                <a:ea typeface="Arial"/>
                <a:cs typeface="Arial"/>
                <a:sym typeface="Arial"/>
              </a:rPr>
              <a:t>Franconeri, S. L., Padilla, L. M., Shah, P., Zacks, J. M., &amp; Hullman, J. (2021). The science of visual data communication: What works. </a:t>
            </a:r>
            <a:r>
              <a:rPr b="0" i="1" lang="en-US" sz="1100">
                <a:solidFill>
                  <a:srgbClr val="7F7F7F"/>
                </a:solidFill>
                <a:latin typeface="Arial"/>
                <a:ea typeface="Arial"/>
                <a:cs typeface="Arial"/>
                <a:sym typeface="Arial"/>
              </a:rPr>
              <a:t>Psychological Science in the public interest</a:t>
            </a:r>
            <a:r>
              <a:rPr b="0" i="0" lang="en-US" sz="1100">
                <a:solidFill>
                  <a:srgbClr val="7F7F7F"/>
                </a:solidFill>
                <a:latin typeface="Arial"/>
                <a:ea typeface="Arial"/>
                <a:cs typeface="Arial"/>
                <a:sym typeface="Arial"/>
              </a:rPr>
              <a:t>, </a:t>
            </a:r>
            <a:r>
              <a:rPr b="0" i="1" lang="en-US" sz="1100">
                <a:solidFill>
                  <a:srgbClr val="7F7F7F"/>
                </a:solidFill>
                <a:latin typeface="Arial"/>
                <a:ea typeface="Arial"/>
                <a:cs typeface="Arial"/>
                <a:sym typeface="Arial"/>
              </a:rPr>
              <a:t>22</a:t>
            </a:r>
            <a:r>
              <a:rPr b="0" i="0" lang="en-US" sz="1100">
                <a:solidFill>
                  <a:srgbClr val="7F7F7F"/>
                </a:solidFill>
                <a:latin typeface="Arial"/>
                <a:ea typeface="Arial"/>
                <a:cs typeface="Arial"/>
                <a:sym typeface="Arial"/>
              </a:rPr>
              <a:t>(3), 110-161.</a:t>
            </a:r>
            <a:endParaRPr sz="1100">
              <a:solidFill>
                <a:srgbClr val="7F7F7F"/>
              </a:solidFill>
              <a:latin typeface="Calibri"/>
              <a:ea typeface="Calibri"/>
              <a:cs typeface="Calibri"/>
              <a:sym typeface="Calibri"/>
            </a:endParaRPr>
          </a:p>
        </p:txBody>
      </p:sp>
      <p:pic>
        <p:nvPicPr>
          <p:cNvPr descr="A diagram of a bar&#10;&#10;Description automatically generated with medium confidence" id="1342" name="Google Shape;1342;p74"/>
          <p:cNvPicPr preferRelativeResize="0"/>
          <p:nvPr/>
        </p:nvPicPr>
        <p:blipFill rotWithShape="1">
          <a:blip r:embed="rId5">
            <a:alphaModFix/>
          </a:blip>
          <a:srcRect b="86406" l="0" r="0" t="0"/>
          <a:stretch/>
        </p:blipFill>
        <p:spPr>
          <a:xfrm>
            <a:off x="5804649" y="1131212"/>
            <a:ext cx="6046266" cy="2831188"/>
          </a:xfrm>
          <a:prstGeom prst="rect">
            <a:avLst/>
          </a:prstGeom>
          <a:noFill/>
          <a:ln>
            <a:noFill/>
          </a:ln>
        </p:spPr>
      </p:pic>
      <p:pic>
        <p:nvPicPr>
          <p:cNvPr id="1343" name="Google Shape;1343;p74"/>
          <p:cNvPicPr preferRelativeResize="0"/>
          <p:nvPr/>
        </p:nvPicPr>
        <p:blipFill rotWithShape="1">
          <a:blip r:embed="rId5">
            <a:alphaModFix/>
          </a:blip>
          <a:srcRect b="0" l="0" r="0" t="17840"/>
          <a:stretch/>
        </p:blipFill>
        <p:spPr>
          <a:xfrm>
            <a:off x="1339298" y="39"/>
            <a:ext cx="2434415" cy="688922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pic>
        <p:nvPicPr>
          <p:cNvPr descr="Steven Franconeri" id="1348" name="Google Shape;1348;p75"/>
          <p:cNvPicPr preferRelativeResize="0"/>
          <p:nvPr/>
        </p:nvPicPr>
        <p:blipFill rotWithShape="1">
          <a:blip r:embed="rId3">
            <a:alphaModFix/>
          </a:blip>
          <a:srcRect b="0" l="0" r="0" t="0"/>
          <a:stretch/>
        </p:blipFill>
        <p:spPr>
          <a:xfrm>
            <a:off x="11400971" y="6066970"/>
            <a:ext cx="791029" cy="791029"/>
          </a:xfrm>
          <a:prstGeom prst="rect">
            <a:avLst/>
          </a:prstGeom>
          <a:noFill/>
          <a:ln>
            <a:noFill/>
          </a:ln>
        </p:spPr>
      </p:pic>
      <p:pic>
        <p:nvPicPr>
          <p:cNvPr descr="A screenshot of a phone&#10;&#10;Description automatically generated" id="1349" name="Google Shape;1349;p75"/>
          <p:cNvPicPr preferRelativeResize="0"/>
          <p:nvPr>
            <p:ph idx="1" type="body"/>
          </p:nvPr>
        </p:nvPicPr>
        <p:blipFill rotWithShape="1">
          <a:blip r:embed="rId4">
            <a:alphaModFix/>
          </a:blip>
          <a:srcRect b="1559" l="0" r="0" t="16289"/>
          <a:stretch/>
        </p:blipFill>
        <p:spPr>
          <a:xfrm>
            <a:off x="878114" y="0"/>
            <a:ext cx="2285110" cy="6816695"/>
          </a:xfrm>
          <a:prstGeom prst="rect">
            <a:avLst/>
          </a:prstGeom>
          <a:noFill/>
          <a:ln>
            <a:noFill/>
          </a:ln>
        </p:spPr>
      </p:pic>
      <p:pic>
        <p:nvPicPr>
          <p:cNvPr descr="A close-up of a diagram&#10;&#10;Description automatically generated" id="1350" name="Google Shape;1350;p75"/>
          <p:cNvPicPr preferRelativeResize="0"/>
          <p:nvPr/>
        </p:nvPicPr>
        <p:blipFill rotWithShape="1">
          <a:blip r:embed="rId5">
            <a:alphaModFix/>
          </a:blip>
          <a:srcRect b="0" l="0" r="0" t="17874"/>
          <a:stretch/>
        </p:blipFill>
        <p:spPr>
          <a:xfrm>
            <a:off x="1379924" y="-8222"/>
            <a:ext cx="4339771" cy="6819640"/>
          </a:xfrm>
          <a:prstGeom prst="rect">
            <a:avLst/>
          </a:prstGeom>
          <a:noFill/>
          <a:ln>
            <a:noFill/>
          </a:ln>
        </p:spPr>
      </p:pic>
      <p:pic>
        <p:nvPicPr>
          <p:cNvPr descr="A close-up of a diagram&#10;&#10;Description automatically generated" id="1351" name="Google Shape;1351;p75"/>
          <p:cNvPicPr preferRelativeResize="0"/>
          <p:nvPr/>
        </p:nvPicPr>
        <p:blipFill rotWithShape="1">
          <a:blip r:embed="rId5">
            <a:alphaModFix/>
          </a:blip>
          <a:srcRect b="85876" l="0" r="7954" t="0"/>
          <a:stretch/>
        </p:blipFill>
        <p:spPr>
          <a:xfrm>
            <a:off x="5780063" y="1546412"/>
            <a:ext cx="6411937" cy="1882588"/>
          </a:xfrm>
          <a:prstGeom prst="rect">
            <a:avLst/>
          </a:prstGeom>
          <a:noFill/>
          <a:ln>
            <a:noFill/>
          </a:ln>
        </p:spPr>
      </p:pic>
      <p:sp>
        <p:nvSpPr>
          <p:cNvPr id="1352" name="Google Shape;1352;p75"/>
          <p:cNvSpPr txBox="1"/>
          <p:nvPr/>
        </p:nvSpPr>
        <p:spPr>
          <a:xfrm>
            <a:off x="4882154" y="6492875"/>
            <a:ext cx="727267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100">
                <a:solidFill>
                  <a:srgbClr val="7F7F7F"/>
                </a:solidFill>
                <a:latin typeface="Arial"/>
                <a:ea typeface="Arial"/>
                <a:cs typeface="Arial"/>
                <a:sym typeface="Arial"/>
              </a:rPr>
              <a:t>Franconeri, S. L., Padilla, L. M., Shah, P., Zacks, J. M., &amp; Hullman, J. (2021). The science of visual data communication: What works. </a:t>
            </a:r>
            <a:r>
              <a:rPr b="0" i="1" lang="en-US" sz="1100">
                <a:solidFill>
                  <a:srgbClr val="7F7F7F"/>
                </a:solidFill>
                <a:latin typeface="Arial"/>
                <a:ea typeface="Arial"/>
                <a:cs typeface="Arial"/>
                <a:sym typeface="Arial"/>
              </a:rPr>
              <a:t>Psychological Science in the public interest</a:t>
            </a:r>
            <a:r>
              <a:rPr b="0" i="0" lang="en-US" sz="1100">
                <a:solidFill>
                  <a:srgbClr val="7F7F7F"/>
                </a:solidFill>
                <a:latin typeface="Arial"/>
                <a:ea typeface="Arial"/>
                <a:cs typeface="Arial"/>
                <a:sym typeface="Arial"/>
              </a:rPr>
              <a:t>, </a:t>
            </a:r>
            <a:r>
              <a:rPr b="0" i="1" lang="en-US" sz="1100">
                <a:solidFill>
                  <a:srgbClr val="7F7F7F"/>
                </a:solidFill>
                <a:latin typeface="Arial"/>
                <a:ea typeface="Arial"/>
                <a:cs typeface="Arial"/>
                <a:sym typeface="Arial"/>
              </a:rPr>
              <a:t>22</a:t>
            </a:r>
            <a:r>
              <a:rPr b="0" i="0" lang="en-US" sz="1100">
                <a:solidFill>
                  <a:srgbClr val="7F7F7F"/>
                </a:solidFill>
                <a:latin typeface="Arial"/>
                <a:ea typeface="Arial"/>
                <a:cs typeface="Arial"/>
                <a:sym typeface="Arial"/>
              </a:rPr>
              <a:t>(3), 110-161.</a:t>
            </a:r>
            <a:endParaRPr sz="1100">
              <a:solidFill>
                <a:srgbClr val="7F7F7F"/>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6" name="Shape 1356"/>
        <p:cNvGrpSpPr/>
        <p:nvPr/>
      </p:nvGrpSpPr>
      <p:grpSpPr>
        <a:xfrm>
          <a:off x="0" y="0"/>
          <a:ext cx="0" cy="0"/>
          <a:chOff x="0" y="0"/>
          <a:chExt cx="0" cy="0"/>
        </a:xfrm>
      </p:grpSpPr>
      <p:pic>
        <p:nvPicPr>
          <p:cNvPr descr="Base Rate Fallacy - The Decision Lab" id="1357" name="Google Shape;1357;p76"/>
          <p:cNvPicPr preferRelativeResize="0"/>
          <p:nvPr/>
        </p:nvPicPr>
        <p:blipFill rotWithShape="1">
          <a:blip r:embed="rId3">
            <a:alphaModFix/>
          </a:blip>
          <a:srcRect b="0" l="0" r="0" t="0"/>
          <a:stretch/>
        </p:blipFill>
        <p:spPr>
          <a:xfrm>
            <a:off x="403643" y="414866"/>
            <a:ext cx="8444878" cy="5898444"/>
          </a:xfrm>
          <a:prstGeom prst="rect">
            <a:avLst/>
          </a:prstGeom>
          <a:noFill/>
          <a:ln>
            <a:noFill/>
          </a:ln>
        </p:spPr>
      </p:pic>
      <p:sp>
        <p:nvSpPr>
          <p:cNvPr id="1358" name="Google Shape;1358;p76"/>
          <p:cNvSpPr txBox="1"/>
          <p:nvPr/>
        </p:nvSpPr>
        <p:spPr>
          <a:xfrm>
            <a:off x="677333" y="6443134"/>
            <a:ext cx="68420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7F7F7F"/>
                </a:solidFill>
                <a:latin typeface="Calibri"/>
                <a:ea typeface="Calibri"/>
                <a:cs typeface="Calibri"/>
                <a:sym typeface="Calibri"/>
              </a:rPr>
              <a:t>Image Credit: https://thedecisionlab.com/biases/base-rate-fallacy</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pic>
        <p:nvPicPr>
          <p:cNvPr descr="A yellow smiley face with a halo on it&#10;&#10;Description automatically generated" id="1363" name="Google Shape;1363;p77"/>
          <p:cNvPicPr preferRelativeResize="0"/>
          <p:nvPr/>
        </p:nvPicPr>
        <p:blipFill rotWithShape="1">
          <a:blip r:embed="rId3">
            <a:alphaModFix/>
          </a:blip>
          <a:srcRect b="0" l="0" r="0" t="0"/>
          <a:stretch/>
        </p:blipFill>
        <p:spPr>
          <a:xfrm>
            <a:off x="160421" y="0"/>
            <a:ext cx="3179043" cy="1663699"/>
          </a:xfrm>
          <a:prstGeom prst="rect">
            <a:avLst/>
          </a:prstGeom>
          <a:noFill/>
          <a:ln>
            <a:noFill/>
          </a:ln>
        </p:spPr>
      </p:pic>
      <p:pic>
        <p:nvPicPr>
          <p:cNvPr descr="A purple emoji with horns&#10;&#10;Description automatically generated" id="1364" name="Google Shape;1364;p77"/>
          <p:cNvPicPr preferRelativeResize="0"/>
          <p:nvPr/>
        </p:nvPicPr>
        <p:blipFill rotWithShape="1">
          <a:blip r:embed="rId4">
            <a:alphaModFix/>
          </a:blip>
          <a:srcRect b="0" l="0" r="0" t="0"/>
          <a:stretch/>
        </p:blipFill>
        <p:spPr>
          <a:xfrm>
            <a:off x="160421" y="5491554"/>
            <a:ext cx="1268082" cy="1254261"/>
          </a:xfrm>
          <a:prstGeom prst="rect">
            <a:avLst/>
          </a:prstGeom>
          <a:noFill/>
          <a:ln>
            <a:noFill/>
          </a:ln>
        </p:spPr>
      </p:pic>
      <p:sp>
        <p:nvSpPr>
          <p:cNvPr id="1365" name="Google Shape;1365;p77"/>
          <p:cNvSpPr/>
          <p:nvPr/>
        </p:nvSpPr>
        <p:spPr>
          <a:xfrm>
            <a:off x="2286002" y="143933"/>
            <a:ext cx="2404533" cy="3496734"/>
          </a:xfrm>
          <a:prstGeom prst="upArrow">
            <a:avLst>
              <a:gd fmla="val 50000" name="adj1"/>
              <a:gd fmla="val 50000" name="adj2"/>
            </a:avLst>
          </a:prstGeom>
          <a:solidFill>
            <a:srgbClr val="FFD96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6" name="Google Shape;1366;p77"/>
          <p:cNvSpPr/>
          <p:nvPr/>
        </p:nvSpPr>
        <p:spPr>
          <a:xfrm rot="10800000">
            <a:off x="1061507" y="2921000"/>
            <a:ext cx="2404533" cy="3496734"/>
          </a:xfrm>
          <a:prstGeom prst="upArrow">
            <a:avLst>
              <a:gd fmla="val 50000" name="adj1"/>
              <a:gd fmla="val 50000" name="adj2"/>
            </a:avLst>
          </a:prstGeom>
          <a:solidFill>
            <a:srgbClr val="7030A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7" name="Google Shape;1367;p77"/>
          <p:cNvSpPr txBox="1"/>
          <p:nvPr/>
        </p:nvSpPr>
        <p:spPr>
          <a:xfrm>
            <a:off x="4547025" y="330201"/>
            <a:ext cx="511344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Halo Effect</a:t>
            </a:r>
            <a:endParaRPr/>
          </a:p>
        </p:txBody>
      </p:sp>
      <p:sp>
        <p:nvSpPr>
          <p:cNvPr id="1368" name="Google Shape;1368;p77"/>
          <p:cNvSpPr txBox="1"/>
          <p:nvPr/>
        </p:nvSpPr>
        <p:spPr>
          <a:xfrm>
            <a:off x="2667425" y="5698404"/>
            <a:ext cx="511344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Horn Effect</a:t>
            </a:r>
            <a:endParaRPr/>
          </a:p>
        </p:txBody>
      </p:sp>
      <p:sp>
        <p:nvSpPr>
          <p:cNvPr id="1369" name="Google Shape;1369;p77"/>
          <p:cNvSpPr txBox="1"/>
          <p:nvPr/>
        </p:nvSpPr>
        <p:spPr>
          <a:xfrm>
            <a:off x="4445425" y="1728086"/>
            <a:ext cx="7484554" cy="3724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Calibri"/>
                <a:ea typeface="Calibri"/>
                <a:cs typeface="Calibri"/>
                <a:sym typeface="Calibri"/>
              </a:rPr>
              <a:t>Summary: </a:t>
            </a:r>
            <a:r>
              <a:rPr lang="en-US" sz="3600">
                <a:solidFill>
                  <a:schemeClr val="dk1"/>
                </a:solidFill>
                <a:latin typeface="Calibri"/>
                <a:ea typeface="Calibri"/>
                <a:cs typeface="Calibri"/>
                <a:sym typeface="Calibri"/>
              </a:rPr>
              <a:t>If someone is </a:t>
            </a:r>
            <a:r>
              <a:rPr lang="en-US" sz="3600" u="sng">
                <a:solidFill>
                  <a:schemeClr val="dk1"/>
                </a:solidFill>
                <a:latin typeface="Calibri"/>
                <a:ea typeface="Calibri"/>
                <a:cs typeface="Calibri"/>
                <a:sym typeface="Calibri"/>
              </a:rPr>
              <a:t>[good/bad]</a:t>
            </a:r>
            <a:r>
              <a:rPr lang="en-US" sz="3600">
                <a:solidFill>
                  <a:schemeClr val="dk1"/>
                </a:solidFill>
                <a:latin typeface="Calibri"/>
                <a:ea typeface="Calibri"/>
                <a:cs typeface="Calibri"/>
                <a:sym typeface="Calibri"/>
              </a:rPr>
              <a:t> in one area, they are </a:t>
            </a:r>
            <a:r>
              <a:rPr lang="en-US" sz="3600" u="sng">
                <a:solidFill>
                  <a:schemeClr val="dk1"/>
                </a:solidFill>
                <a:latin typeface="Calibri"/>
                <a:ea typeface="Calibri"/>
                <a:cs typeface="Calibri"/>
                <a:sym typeface="Calibri"/>
              </a:rPr>
              <a:t>[good/bad] </a:t>
            </a:r>
            <a:r>
              <a:rPr lang="en-US" sz="3600">
                <a:solidFill>
                  <a:schemeClr val="dk1"/>
                </a:solidFill>
                <a:latin typeface="Calibri"/>
                <a:ea typeface="Calibri"/>
                <a:cs typeface="Calibri"/>
                <a:sym typeface="Calibri"/>
              </a:rPr>
              <a:t>in unrelated area.</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3600">
                <a:solidFill>
                  <a:schemeClr val="dk1"/>
                </a:solidFill>
                <a:latin typeface="Calibri"/>
                <a:ea typeface="Calibri"/>
                <a:cs typeface="Calibri"/>
                <a:sym typeface="Calibri"/>
              </a:rPr>
              <a:t>Ex: </a:t>
            </a:r>
            <a:r>
              <a:rPr lang="en-US" sz="3600">
                <a:solidFill>
                  <a:schemeClr val="dk1"/>
                </a:solidFill>
                <a:latin typeface="Calibri"/>
                <a:ea typeface="Calibri"/>
                <a:cs typeface="Calibri"/>
                <a:sym typeface="Calibri"/>
              </a:rPr>
              <a:t>Those students who give me good evaluations are SOOOOO GOOD LOOKING!</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t>Anchoring Bias</a:t>
            </a:r>
            <a:endParaRPr/>
          </a:p>
        </p:txBody>
      </p:sp>
      <p:graphicFrame>
        <p:nvGraphicFramePr>
          <p:cNvPr id="1376" name="Google Shape;1376;p78"/>
          <p:cNvGraphicFramePr/>
          <p:nvPr/>
        </p:nvGraphicFramePr>
        <p:xfrm>
          <a:off x="8115301" y="1455204"/>
          <a:ext cx="2048937" cy="4580466"/>
        </p:xfrm>
        <a:graphic>
          <a:graphicData uri="http://schemas.openxmlformats.org/drawingml/2006/chart">
            <c:chart r:id="rId3"/>
          </a:graphicData>
        </a:graphic>
      </p:graphicFrame>
      <p:cxnSp>
        <p:nvCxnSpPr>
          <p:cNvPr id="1377" name="Google Shape;1377;p78"/>
          <p:cNvCxnSpPr/>
          <p:nvPr/>
        </p:nvCxnSpPr>
        <p:spPr>
          <a:xfrm>
            <a:off x="4703232" y="2663290"/>
            <a:ext cx="1456266" cy="0"/>
          </a:xfrm>
          <a:prstGeom prst="straightConnector1">
            <a:avLst/>
          </a:prstGeom>
          <a:noFill/>
          <a:ln cap="flat" cmpd="sng" w="38100">
            <a:solidFill>
              <a:srgbClr val="FF791A"/>
            </a:solidFill>
            <a:prstDash val="solid"/>
            <a:miter lim="800000"/>
            <a:headEnd len="sm" w="sm" type="none"/>
            <a:tailEnd len="sm" w="sm" type="none"/>
          </a:ln>
        </p:spPr>
      </p:cxnSp>
      <p:graphicFrame>
        <p:nvGraphicFramePr>
          <p:cNvPr id="1378" name="Google Shape;1378;p78"/>
          <p:cNvGraphicFramePr/>
          <p:nvPr/>
        </p:nvGraphicFramePr>
        <p:xfrm>
          <a:off x="702733" y="1455204"/>
          <a:ext cx="2048937" cy="4580466"/>
        </p:xfrm>
        <a:graphic>
          <a:graphicData uri="http://schemas.openxmlformats.org/drawingml/2006/chart">
            <c:chart r:id="rId4"/>
          </a:graphicData>
        </a:graphic>
      </p:graphicFrame>
      <p:sp>
        <p:nvSpPr>
          <p:cNvPr id="1379" name="Google Shape;1379;p78"/>
          <p:cNvSpPr txBox="1"/>
          <p:nvPr/>
        </p:nvSpPr>
        <p:spPr>
          <a:xfrm>
            <a:off x="660406" y="5874341"/>
            <a:ext cx="3429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Student 21 did really well compared to Student 17!</a:t>
            </a:r>
            <a:endParaRPr/>
          </a:p>
        </p:txBody>
      </p:sp>
      <p:sp>
        <p:nvSpPr>
          <p:cNvPr id="1380" name="Google Shape;1380;p78"/>
          <p:cNvSpPr txBox="1"/>
          <p:nvPr/>
        </p:nvSpPr>
        <p:spPr>
          <a:xfrm>
            <a:off x="7882465" y="5874341"/>
            <a:ext cx="28363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C: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Both these students are well below average!</a:t>
            </a:r>
            <a:endParaRPr/>
          </a:p>
        </p:txBody>
      </p:sp>
      <p:graphicFrame>
        <p:nvGraphicFramePr>
          <p:cNvPr id="1381" name="Google Shape;1381;p78"/>
          <p:cNvGraphicFramePr/>
          <p:nvPr/>
        </p:nvGraphicFramePr>
        <p:xfrm>
          <a:off x="4224862" y="1455204"/>
          <a:ext cx="2048937" cy="4580466"/>
        </p:xfrm>
        <a:graphic>
          <a:graphicData uri="http://schemas.openxmlformats.org/drawingml/2006/chart">
            <c:chart r:id="rId5"/>
          </a:graphicData>
        </a:graphic>
      </p:graphicFrame>
      <p:sp>
        <p:nvSpPr>
          <p:cNvPr id="1382" name="Google Shape;1382;p78"/>
          <p:cNvSpPr txBox="1"/>
          <p:nvPr/>
        </p:nvSpPr>
        <p:spPr>
          <a:xfrm>
            <a:off x="4089406" y="5874341"/>
            <a:ext cx="28363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B: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Both these students are failing!</a:t>
            </a:r>
            <a:endParaRPr/>
          </a:p>
        </p:txBody>
      </p:sp>
      <p:sp>
        <p:nvSpPr>
          <p:cNvPr id="1383" name="Google Shape;1383;p78"/>
          <p:cNvSpPr/>
          <p:nvPr/>
        </p:nvSpPr>
        <p:spPr>
          <a:xfrm>
            <a:off x="4013200" y="1388534"/>
            <a:ext cx="6705598" cy="5409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7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t>Anchoring Bias</a:t>
            </a:r>
            <a:endParaRPr/>
          </a:p>
        </p:txBody>
      </p:sp>
      <p:graphicFrame>
        <p:nvGraphicFramePr>
          <p:cNvPr id="1390" name="Google Shape;1390;p79"/>
          <p:cNvGraphicFramePr/>
          <p:nvPr/>
        </p:nvGraphicFramePr>
        <p:xfrm>
          <a:off x="8115301" y="1455204"/>
          <a:ext cx="2048937" cy="4580466"/>
        </p:xfrm>
        <a:graphic>
          <a:graphicData uri="http://schemas.openxmlformats.org/drawingml/2006/chart">
            <c:chart r:id="rId3"/>
          </a:graphicData>
        </a:graphic>
      </p:graphicFrame>
      <p:cxnSp>
        <p:nvCxnSpPr>
          <p:cNvPr id="1391" name="Google Shape;1391;p79"/>
          <p:cNvCxnSpPr/>
          <p:nvPr/>
        </p:nvCxnSpPr>
        <p:spPr>
          <a:xfrm>
            <a:off x="4703232" y="2663290"/>
            <a:ext cx="1456266" cy="0"/>
          </a:xfrm>
          <a:prstGeom prst="straightConnector1">
            <a:avLst/>
          </a:prstGeom>
          <a:noFill/>
          <a:ln cap="flat" cmpd="sng" w="38100">
            <a:solidFill>
              <a:srgbClr val="FF791A"/>
            </a:solidFill>
            <a:prstDash val="solid"/>
            <a:miter lim="800000"/>
            <a:headEnd len="sm" w="sm" type="none"/>
            <a:tailEnd len="sm" w="sm" type="none"/>
          </a:ln>
        </p:spPr>
      </p:cxnSp>
      <p:graphicFrame>
        <p:nvGraphicFramePr>
          <p:cNvPr id="1392" name="Google Shape;1392;p79"/>
          <p:cNvGraphicFramePr/>
          <p:nvPr/>
        </p:nvGraphicFramePr>
        <p:xfrm>
          <a:off x="702733" y="1455204"/>
          <a:ext cx="2048937" cy="4580466"/>
        </p:xfrm>
        <a:graphic>
          <a:graphicData uri="http://schemas.openxmlformats.org/drawingml/2006/chart">
            <c:chart r:id="rId4"/>
          </a:graphicData>
        </a:graphic>
      </p:graphicFrame>
      <p:sp>
        <p:nvSpPr>
          <p:cNvPr id="1393" name="Google Shape;1393;p79"/>
          <p:cNvSpPr txBox="1"/>
          <p:nvPr/>
        </p:nvSpPr>
        <p:spPr>
          <a:xfrm>
            <a:off x="660406" y="5874341"/>
            <a:ext cx="3429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Student 21 did really well compared to Student 17!</a:t>
            </a:r>
            <a:endParaRPr/>
          </a:p>
        </p:txBody>
      </p:sp>
      <p:sp>
        <p:nvSpPr>
          <p:cNvPr id="1394" name="Google Shape;1394;p79"/>
          <p:cNvSpPr txBox="1"/>
          <p:nvPr/>
        </p:nvSpPr>
        <p:spPr>
          <a:xfrm>
            <a:off x="7882465" y="5874341"/>
            <a:ext cx="28363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C: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Both these students are well below average!</a:t>
            </a:r>
            <a:endParaRPr/>
          </a:p>
        </p:txBody>
      </p:sp>
      <p:graphicFrame>
        <p:nvGraphicFramePr>
          <p:cNvPr id="1395" name="Google Shape;1395;p79"/>
          <p:cNvGraphicFramePr/>
          <p:nvPr/>
        </p:nvGraphicFramePr>
        <p:xfrm>
          <a:off x="4224862" y="1455204"/>
          <a:ext cx="2048937" cy="4580466"/>
        </p:xfrm>
        <a:graphic>
          <a:graphicData uri="http://schemas.openxmlformats.org/drawingml/2006/chart">
            <c:chart r:id="rId5"/>
          </a:graphicData>
        </a:graphic>
      </p:graphicFrame>
      <p:sp>
        <p:nvSpPr>
          <p:cNvPr id="1396" name="Google Shape;1396;p79"/>
          <p:cNvSpPr txBox="1"/>
          <p:nvPr/>
        </p:nvSpPr>
        <p:spPr>
          <a:xfrm>
            <a:off x="4089406" y="5874341"/>
            <a:ext cx="28363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B: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Both these students are failing!</a:t>
            </a:r>
            <a:endParaRPr/>
          </a:p>
        </p:txBody>
      </p:sp>
      <p:sp>
        <p:nvSpPr>
          <p:cNvPr id="1397" name="Google Shape;1397;p79"/>
          <p:cNvSpPr/>
          <p:nvPr/>
        </p:nvSpPr>
        <p:spPr>
          <a:xfrm>
            <a:off x="6752168" y="1388534"/>
            <a:ext cx="3966629" cy="54091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A diagram of impactful impact&#10;&#10;Description automatically generated" id="150" name="Google Shape;150;p8"/>
          <p:cNvPicPr preferRelativeResize="0"/>
          <p:nvPr/>
        </p:nvPicPr>
        <p:blipFill rotWithShape="1">
          <a:blip r:embed="rId3">
            <a:alphaModFix/>
          </a:blip>
          <a:srcRect b="0" l="0" r="0" t="0"/>
          <a:stretch/>
        </p:blipFill>
        <p:spPr>
          <a:xfrm>
            <a:off x="457200" y="468630"/>
            <a:ext cx="11277600" cy="5920740"/>
          </a:xfrm>
          <a:prstGeom prst="rect">
            <a:avLst/>
          </a:prstGeom>
          <a:noFill/>
          <a:ln>
            <a:noFill/>
          </a:ln>
        </p:spPr>
      </p:pic>
      <p:sp>
        <p:nvSpPr>
          <p:cNvPr id="151" name="Google Shape;151;p8"/>
          <p:cNvSpPr/>
          <p:nvPr/>
        </p:nvSpPr>
        <p:spPr>
          <a:xfrm flipH="1" rot="-161975">
            <a:off x="6705806" y="3295795"/>
            <a:ext cx="4470816" cy="1578384"/>
          </a:xfrm>
          <a:prstGeom prst="notchedRightArrow">
            <a:avLst>
              <a:gd fmla="val 50000" name="adj1"/>
              <a:gd fmla="val 50000" name="adj2"/>
            </a:avLst>
          </a:prstGeom>
          <a:solidFill>
            <a:srgbClr val="FF0000"/>
          </a:solid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Actionable Insights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2" name="Shape 1402"/>
        <p:cNvGrpSpPr/>
        <p:nvPr/>
      </p:nvGrpSpPr>
      <p:grpSpPr>
        <a:xfrm>
          <a:off x="0" y="0"/>
          <a:ext cx="0" cy="0"/>
          <a:chOff x="0" y="0"/>
          <a:chExt cx="0" cy="0"/>
        </a:xfrm>
      </p:grpSpPr>
      <p:sp>
        <p:nvSpPr>
          <p:cNvPr id="1403" name="Google Shape;1403;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4400"/>
              <a:t>Anchoring Bias</a:t>
            </a:r>
            <a:endParaRPr/>
          </a:p>
        </p:txBody>
      </p:sp>
      <p:graphicFrame>
        <p:nvGraphicFramePr>
          <p:cNvPr id="1404" name="Google Shape;1404;p80"/>
          <p:cNvGraphicFramePr/>
          <p:nvPr/>
        </p:nvGraphicFramePr>
        <p:xfrm>
          <a:off x="8115301" y="1455204"/>
          <a:ext cx="2048937" cy="4580466"/>
        </p:xfrm>
        <a:graphic>
          <a:graphicData uri="http://schemas.openxmlformats.org/drawingml/2006/chart">
            <c:chart r:id="rId3"/>
          </a:graphicData>
        </a:graphic>
      </p:graphicFrame>
      <p:cxnSp>
        <p:nvCxnSpPr>
          <p:cNvPr id="1405" name="Google Shape;1405;p80"/>
          <p:cNvCxnSpPr/>
          <p:nvPr/>
        </p:nvCxnSpPr>
        <p:spPr>
          <a:xfrm>
            <a:off x="4703232" y="2663290"/>
            <a:ext cx="1456266" cy="0"/>
          </a:xfrm>
          <a:prstGeom prst="straightConnector1">
            <a:avLst/>
          </a:prstGeom>
          <a:noFill/>
          <a:ln cap="flat" cmpd="sng" w="38100">
            <a:solidFill>
              <a:srgbClr val="FF791A"/>
            </a:solidFill>
            <a:prstDash val="solid"/>
            <a:miter lim="800000"/>
            <a:headEnd len="sm" w="sm" type="none"/>
            <a:tailEnd len="sm" w="sm" type="none"/>
          </a:ln>
        </p:spPr>
      </p:cxnSp>
      <p:graphicFrame>
        <p:nvGraphicFramePr>
          <p:cNvPr id="1406" name="Google Shape;1406;p80"/>
          <p:cNvGraphicFramePr/>
          <p:nvPr/>
        </p:nvGraphicFramePr>
        <p:xfrm>
          <a:off x="702733" y="1455204"/>
          <a:ext cx="2048937" cy="4580466"/>
        </p:xfrm>
        <a:graphic>
          <a:graphicData uri="http://schemas.openxmlformats.org/drawingml/2006/chart">
            <c:chart r:id="rId4"/>
          </a:graphicData>
        </a:graphic>
      </p:graphicFrame>
      <p:sp>
        <p:nvSpPr>
          <p:cNvPr id="1407" name="Google Shape;1407;p80"/>
          <p:cNvSpPr txBox="1"/>
          <p:nvPr/>
        </p:nvSpPr>
        <p:spPr>
          <a:xfrm>
            <a:off x="660406" y="5874341"/>
            <a:ext cx="3429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A: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Student 21 did really well compared to Student 17!</a:t>
            </a:r>
            <a:endParaRPr/>
          </a:p>
        </p:txBody>
      </p:sp>
      <p:sp>
        <p:nvSpPr>
          <p:cNvPr id="1408" name="Google Shape;1408;p80"/>
          <p:cNvSpPr txBox="1"/>
          <p:nvPr/>
        </p:nvSpPr>
        <p:spPr>
          <a:xfrm>
            <a:off x="7882465" y="5874341"/>
            <a:ext cx="28363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C: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Both these students are well below average!</a:t>
            </a:r>
            <a:endParaRPr/>
          </a:p>
        </p:txBody>
      </p:sp>
      <p:graphicFrame>
        <p:nvGraphicFramePr>
          <p:cNvPr id="1409" name="Google Shape;1409;p80"/>
          <p:cNvGraphicFramePr/>
          <p:nvPr/>
        </p:nvGraphicFramePr>
        <p:xfrm>
          <a:off x="4224862" y="1455204"/>
          <a:ext cx="2048937" cy="4580466"/>
        </p:xfrm>
        <a:graphic>
          <a:graphicData uri="http://schemas.openxmlformats.org/drawingml/2006/chart">
            <c:chart r:id="rId5"/>
          </a:graphicData>
        </a:graphic>
      </p:graphicFrame>
      <p:sp>
        <p:nvSpPr>
          <p:cNvPr id="1410" name="Google Shape;1410;p80"/>
          <p:cNvSpPr txBox="1"/>
          <p:nvPr/>
        </p:nvSpPr>
        <p:spPr>
          <a:xfrm>
            <a:off x="4089406" y="5874341"/>
            <a:ext cx="283633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Example B: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Both these students are failing!</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pic>
        <p:nvPicPr>
          <p:cNvPr descr="The “Streetlight Effect”: a metaphor for knowledge and ignorance – Axis,  Praxis" id="1415" name="Google Shape;1415;p81"/>
          <p:cNvPicPr preferRelativeResize="0"/>
          <p:nvPr/>
        </p:nvPicPr>
        <p:blipFill rotWithShape="1">
          <a:blip r:embed="rId3">
            <a:alphaModFix/>
          </a:blip>
          <a:srcRect b="0" l="0" r="0" t="0"/>
          <a:stretch/>
        </p:blipFill>
        <p:spPr>
          <a:xfrm>
            <a:off x="355812" y="1947334"/>
            <a:ext cx="8808086" cy="3632201"/>
          </a:xfrm>
          <a:prstGeom prst="rect">
            <a:avLst/>
          </a:prstGeom>
          <a:noFill/>
          <a:ln>
            <a:noFill/>
          </a:ln>
        </p:spPr>
      </p:pic>
      <p:sp>
        <p:nvSpPr>
          <p:cNvPr id="1416" name="Google Shape;1416;p81"/>
          <p:cNvSpPr txBox="1"/>
          <p:nvPr/>
        </p:nvSpPr>
        <p:spPr>
          <a:xfrm>
            <a:off x="435080" y="5557350"/>
            <a:ext cx="8795134" cy="2789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7F7F7F"/>
                </a:solidFill>
                <a:latin typeface="Calibri"/>
                <a:ea typeface="Calibri"/>
                <a:cs typeface="Calibri"/>
                <a:sym typeface="Calibri"/>
              </a:rPr>
              <a:t>Image Credit: https://axispraxis.wordpress.com/2016/03/24/the-streetlight-effect-a-metaphor-for-knowledge-and-ignorance/</a:t>
            </a:r>
            <a:endParaRPr/>
          </a:p>
        </p:txBody>
      </p:sp>
      <p:sp>
        <p:nvSpPr>
          <p:cNvPr id="1417" name="Google Shape;1417;p81"/>
          <p:cNvSpPr txBox="1"/>
          <p:nvPr/>
        </p:nvSpPr>
        <p:spPr>
          <a:xfrm>
            <a:off x="355812" y="233001"/>
            <a:ext cx="511344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6000">
                <a:solidFill>
                  <a:schemeClr val="dk1"/>
                </a:solidFill>
                <a:latin typeface="Calibri"/>
                <a:ea typeface="Calibri"/>
                <a:cs typeface="Calibri"/>
                <a:sym typeface="Calibri"/>
              </a:rPr>
              <a:t>Streetlight Bias</a:t>
            </a:r>
            <a:endParaRPr/>
          </a:p>
        </p:txBody>
      </p:sp>
      <p:sp>
        <p:nvSpPr>
          <p:cNvPr id="1418" name="Google Shape;1418;p81"/>
          <p:cNvSpPr txBox="1"/>
          <p:nvPr/>
        </p:nvSpPr>
        <p:spPr>
          <a:xfrm>
            <a:off x="355812" y="1248664"/>
            <a:ext cx="71456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You only find things when you look for them.</a:t>
            </a:r>
            <a:endParaRPr/>
          </a:p>
        </p:txBody>
      </p:sp>
      <p:sp>
        <p:nvSpPr>
          <p:cNvPr id="1419" name="Google Shape;1419;p81"/>
          <p:cNvSpPr/>
          <p:nvPr/>
        </p:nvSpPr>
        <p:spPr>
          <a:xfrm>
            <a:off x="9787467" y="990600"/>
            <a:ext cx="1972733" cy="2108200"/>
          </a:xfrm>
          <a:prstGeom prst="heptagon">
            <a:avLst>
              <a:gd fmla="val 102572" name="hf"/>
              <a:gd fmla="val 105210" name="vf"/>
            </a:avLst>
          </a:prstGeom>
          <a:solidFill>
            <a:srgbClr val="BF9000"/>
          </a:solidFill>
          <a:ln cap="flat" cmpd="sng" w="381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Merit Badge for PERCENT CORRECT ANSWERS</a:t>
            </a:r>
            <a:endParaRPr/>
          </a:p>
        </p:txBody>
      </p:sp>
      <p:sp>
        <p:nvSpPr>
          <p:cNvPr id="1420" name="Google Shape;1420;p81"/>
          <p:cNvSpPr/>
          <p:nvPr/>
        </p:nvSpPr>
        <p:spPr>
          <a:xfrm>
            <a:off x="9863455" y="3588625"/>
            <a:ext cx="1972733" cy="2108200"/>
          </a:xfrm>
          <a:prstGeom prst="heptagon">
            <a:avLst>
              <a:gd fmla="val 102572" name="hf"/>
              <a:gd fmla="val 105210" name="vf"/>
            </a:avLst>
          </a:prstGeom>
          <a:solidFill>
            <a:srgbClr val="BF9000"/>
          </a:solidFill>
          <a:ln cap="flat" cmpd="sng" w="381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Merit Badge for NUMBER OF PROBLEMS ATTEMPTED</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Big and Small Number Biases</a:t>
            </a:r>
            <a:endParaRPr/>
          </a:p>
        </p:txBody>
      </p:sp>
      <p:sp>
        <p:nvSpPr>
          <p:cNvPr id="1426" name="Google Shape;1426;p82"/>
          <p:cNvSpPr txBox="1"/>
          <p:nvPr>
            <p:ph idx="1" type="body"/>
          </p:nvPr>
        </p:nvSpPr>
        <p:spPr>
          <a:xfrm>
            <a:off x="838200" y="1574800"/>
            <a:ext cx="5909733" cy="4918075"/>
          </a:xfrm>
          <a:prstGeom prst="rect">
            <a:avLst/>
          </a:prstGeom>
          <a:noFill/>
          <a:ln>
            <a:noFill/>
          </a:ln>
        </p:spPr>
        <p:txBody>
          <a:bodyPr anchorCtr="0" anchor="t" bIns="45700" lIns="91425" spcFirstLastPara="1" rIns="91425" wrap="square" tIns="45700">
            <a:normAutofit fontScale="70000" lnSpcReduction="20000"/>
          </a:bodyPr>
          <a:lstStyle/>
          <a:p>
            <a:pPr indent="-514350" lvl="0" marL="514350" rtl="0" algn="l">
              <a:lnSpc>
                <a:spcPct val="90000"/>
              </a:lnSpc>
              <a:spcBef>
                <a:spcPts val="0"/>
              </a:spcBef>
              <a:spcAft>
                <a:spcPts val="0"/>
              </a:spcAft>
              <a:buClr>
                <a:schemeClr val="dk1"/>
              </a:buClr>
              <a:buSzPct val="100000"/>
              <a:buFont typeface="Calibri"/>
              <a:buAutoNum type="arabicPeriod"/>
            </a:pPr>
            <a:r>
              <a:rPr lang="en-US"/>
              <a:t>Even extra geeky math nerds struggle with long decimal points</a:t>
            </a:r>
            <a:endParaRPr/>
          </a:p>
          <a:p>
            <a:pPr indent="-228600" lvl="1" marL="685800" rtl="0" algn="l">
              <a:lnSpc>
                <a:spcPct val="90000"/>
              </a:lnSpc>
              <a:spcBef>
                <a:spcPts val="500"/>
              </a:spcBef>
              <a:spcAft>
                <a:spcPts val="0"/>
              </a:spcAft>
              <a:buClr>
                <a:schemeClr val="dk1"/>
              </a:buClr>
              <a:buSzPct val="100000"/>
              <a:buChar char="•"/>
            </a:pPr>
            <a:r>
              <a:rPr lang="en-US"/>
              <a:t>0.23591343</a:t>
            </a:r>
            <a:endParaRPr/>
          </a:p>
          <a:p>
            <a:pPr indent="-228600" lvl="1" marL="685800" rtl="0" algn="l">
              <a:lnSpc>
                <a:spcPct val="90000"/>
              </a:lnSpc>
              <a:spcBef>
                <a:spcPts val="500"/>
              </a:spcBef>
              <a:spcAft>
                <a:spcPts val="0"/>
              </a:spcAft>
              <a:buClr>
                <a:schemeClr val="dk1"/>
              </a:buClr>
              <a:buSzPct val="100000"/>
              <a:buChar char="•"/>
            </a:pPr>
            <a:r>
              <a:rPr lang="en-US"/>
              <a:t>0.23502785</a:t>
            </a:r>
            <a:endParaRPr/>
          </a:p>
          <a:p>
            <a:pPr indent="-228600" lvl="1" marL="685800" rtl="0" algn="l">
              <a:lnSpc>
                <a:spcPct val="90000"/>
              </a:lnSpc>
              <a:spcBef>
                <a:spcPts val="500"/>
              </a:spcBef>
              <a:spcAft>
                <a:spcPts val="0"/>
              </a:spcAft>
              <a:buClr>
                <a:schemeClr val="dk1"/>
              </a:buClr>
              <a:buSzPct val="100000"/>
              <a:buChar char="•"/>
            </a:pPr>
            <a:r>
              <a:rPr lang="en-US"/>
              <a:t>0.3205235</a:t>
            </a:r>
            <a:endParaRPr/>
          </a:p>
          <a:p>
            <a:pPr indent="-228600" lvl="1" marL="685800" rtl="0" algn="l">
              <a:lnSpc>
                <a:spcPct val="90000"/>
              </a:lnSpc>
              <a:spcBef>
                <a:spcPts val="500"/>
              </a:spcBef>
              <a:spcAft>
                <a:spcPts val="0"/>
              </a:spcAft>
              <a:buClr>
                <a:schemeClr val="dk1"/>
              </a:buClr>
              <a:buSzPct val="100000"/>
              <a:buChar char="•"/>
            </a:pPr>
            <a:r>
              <a:rPr lang="en-US"/>
              <a:t>0.32415034</a:t>
            </a:r>
            <a:endParaRPr/>
          </a:p>
          <a:p>
            <a:pPr indent="-350519" lvl="1" marL="914400" rtl="0" algn="l">
              <a:lnSpc>
                <a:spcPct val="90000"/>
              </a:lnSpc>
              <a:spcBef>
                <a:spcPts val="500"/>
              </a:spcBef>
              <a:spcAft>
                <a:spcPts val="0"/>
              </a:spcAft>
              <a:buClr>
                <a:schemeClr val="dk1"/>
              </a:buClr>
              <a:buSzPct val="100000"/>
              <a:buFont typeface="Calibri"/>
              <a:buNone/>
            </a:pPr>
            <a:r>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Left-hand bias in all numbers</a:t>
            </a:r>
            <a:endParaRPr/>
          </a:p>
          <a:p>
            <a:pPr indent="-228600" lvl="1" marL="685800" rtl="0" algn="l">
              <a:lnSpc>
                <a:spcPct val="90000"/>
              </a:lnSpc>
              <a:spcBef>
                <a:spcPts val="500"/>
              </a:spcBef>
              <a:spcAft>
                <a:spcPts val="0"/>
              </a:spcAft>
              <a:buClr>
                <a:schemeClr val="dk1"/>
              </a:buClr>
              <a:buSzPct val="100000"/>
              <a:buChar char="•"/>
            </a:pPr>
            <a:r>
              <a:rPr lang="en-US"/>
              <a:t>Ask your sales team </a:t>
            </a:r>
            <a:endParaRPr/>
          </a:p>
          <a:p>
            <a:pPr indent="-350519" lvl="1" marL="914400" rtl="0" algn="l">
              <a:lnSpc>
                <a:spcPct val="90000"/>
              </a:lnSpc>
              <a:spcBef>
                <a:spcPts val="500"/>
              </a:spcBef>
              <a:spcAft>
                <a:spcPts val="0"/>
              </a:spcAft>
              <a:buClr>
                <a:schemeClr val="dk1"/>
              </a:buClr>
              <a:buSzPct val="100000"/>
              <a:buFont typeface="Calibri"/>
              <a:buNone/>
            </a:pPr>
            <a:r>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Good evidence that humans start to struggle with numbers outside of “first base” in their counting systems</a:t>
            </a:r>
            <a:endParaRPr/>
          </a:p>
          <a:p>
            <a:pPr indent="-228600" lvl="1" marL="685800" rtl="0" algn="l">
              <a:lnSpc>
                <a:spcPct val="90000"/>
              </a:lnSpc>
              <a:spcBef>
                <a:spcPts val="500"/>
              </a:spcBef>
              <a:spcAft>
                <a:spcPts val="0"/>
              </a:spcAft>
              <a:buClr>
                <a:schemeClr val="dk1"/>
              </a:buClr>
              <a:buSzPct val="100000"/>
              <a:buChar char="•"/>
            </a:pPr>
            <a:r>
              <a:rPr lang="en-US"/>
              <a:t>e.g., English is a base 10 language (NOT all languages are)</a:t>
            </a:r>
            <a:endParaRPr/>
          </a:p>
          <a:p>
            <a:pPr indent="-228600" lvl="1" marL="685800" rtl="0" algn="l">
              <a:lnSpc>
                <a:spcPct val="90000"/>
              </a:lnSpc>
              <a:spcBef>
                <a:spcPts val="500"/>
              </a:spcBef>
              <a:spcAft>
                <a:spcPts val="0"/>
              </a:spcAft>
              <a:buClr>
                <a:schemeClr val="dk1"/>
              </a:buClr>
              <a:buSzPct val="100000"/>
              <a:buChar char="•"/>
            </a:pPr>
            <a:r>
              <a:rPr lang="en-US"/>
              <a:t>The bigger or smaller they are, the more they need contextualization</a:t>
            </a:r>
            <a:endParaRPr/>
          </a:p>
          <a:p>
            <a:pPr indent="-228600" lvl="1" marL="685800" rtl="0" algn="l">
              <a:lnSpc>
                <a:spcPct val="90000"/>
              </a:lnSpc>
              <a:spcBef>
                <a:spcPts val="500"/>
              </a:spcBef>
              <a:spcAft>
                <a:spcPts val="0"/>
              </a:spcAft>
              <a:buClr>
                <a:schemeClr val="dk1"/>
              </a:buClr>
              <a:buSzPct val="100000"/>
              <a:buChar char="•"/>
            </a:pPr>
            <a:r>
              <a:rPr lang="en-US"/>
              <a:t>A million seconds is 11.6 days</a:t>
            </a:r>
            <a:endParaRPr/>
          </a:p>
          <a:p>
            <a:pPr indent="-228600" lvl="1" marL="685800" rtl="0" algn="l">
              <a:lnSpc>
                <a:spcPct val="90000"/>
              </a:lnSpc>
              <a:spcBef>
                <a:spcPts val="500"/>
              </a:spcBef>
              <a:spcAft>
                <a:spcPts val="0"/>
              </a:spcAft>
              <a:buClr>
                <a:schemeClr val="dk1"/>
              </a:buClr>
              <a:buSzPct val="100000"/>
              <a:buChar char="•"/>
            </a:pPr>
            <a:r>
              <a:rPr lang="en-US"/>
              <a:t>A billion seconds is 11,574 days (30 years)</a:t>
            </a:r>
            <a:endParaRPr/>
          </a:p>
          <a:p>
            <a:pPr indent="-121919" lvl="1" marL="685800" rtl="0" algn="l">
              <a:lnSpc>
                <a:spcPct val="90000"/>
              </a:lnSpc>
              <a:spcBef>
                <a:spcPts val="500"/>
              </a:spcBef>
              <a:spcAft>
                <a:spcPts val="0"/>
              </a:spcAft>
              <a:buClr>
                <a:schemeClr val="dk1"/>
              </a:buClr>
              <a:buSzPct val="100000"/>
              <a:buNone/>
            </a:pPr>
            <a:r>
              <a:t/>
            </a:r>
            <a:endParaRPr/>
          </a:p>
          <a:p>
            <a:pPr indent="-121919" lvl="1" marL="685800" rtl="0" algn="l">
              <a:lnSpc>
                <a:spcPct val="90000"/>
              </a:lnSpc>
              <a:spcBef>
                <a:spcPts val="500"/>
              </a:spcBef>
              <a:spcAft>
                <a:spcPts val="0"/>
              </a:spcAft>
              <a:buClr>
                <a:schemeClr val="dk1"/>
              </a:buClr>
              <a:buSzPct val="100000"/>
              <a:buNone/>
            </a:pPr>
            <a:r>
              <a:t/>
            </a:r>
            <a:endParaRPr/>
          </a:p>
          <a:p>
            <a:pPr indent="-104140" lvl="0" marL="228600" rtl="0" algn="l">
              <a:lnSpc>
                <a:spcPct val="90000"/>
              </a:lnSpc>
              <a:spcBef>
                <a:spcPts val="1000"/>
              </a:spcBef>
              <a:spcAft>
                <a:spcPts val="0"/>
              </a:spcAft>
              <a:buClr>
                <a:schemeClr val="dk1"/>
              </a:buClr>
              <a:buSzPct val="100000"/>
              <a:buNone/>
            </a:pPr>
            <a:r>
              <a:t/>
            </a:r>
            <a:endParaRPr/>
          </a:p>
        </p:txBody>
      </p:sp>
      <p:sp>
        <p:nvSpPr>
          <p:cNvPr id="1427" name="Google Shape;1427;p82"/>
          <p:cNvSpPr txBox="1"/>
          <p:nvPr/>
        </p:nvSpPr>
        <p:spPr>
          <a:xfrm>
            <a:off x="6883400" y="1574800"/>
            <a:ext cx="4927600" cy="4918075"/>
          </a:xfrm>
          <a:prstGeom prst="rect">
            <a:avLst/>
          </a:prstGeom>
          <a:solidFill>
            <a:srgbClr val="FFF2CC"/>
          </a:solid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dk1"/>
              </a:buClr>
              <a:buSzPct val="100000"/>
              <a:buFont typeface="Arial"/>
              <a:buNone/>
            </a:pPr>
            <a:r>
              <a:rPr lang="en-US" sz="2800" u="sng">
                <a:solidFill>
                  <a:schemeClr val="dk1"/>
                </a:solidFill>
                <a:latin typeface="Calibri"/>
                <a:ea typeface="Calibri"/>
                <a:cs typeface="Calibri"/>
                <a:sym typeface="Calibri"/>
              </a:rPr>
              <a:t>Example: Disease Reporting</a:t>
            </a:r>
            <a:endParaRPr/>
          </a:p>
          <a:p>
            <a:pPr indent="0" lvl="0" marL="0" marR="0" rtl="0" algn="l">
              <a:lnSpc>
                <a:spcPct val="90000"/>
              </a:lnSpc>
              <a:spcBef>
                <a:spcPts val="1000"/>
              </a:spcBef>
              <a:spcAft>
                <a:spcPts val="0"/>
              </a:spcAft>
              <a:buClr>
                <a:schemeClr val="dk1"/>
              </a:buClr>
              <a:buSzPct val="100000"/>
              <a:buFont typeface="Arial"/>
              <a:buNone/>
            </a:pPr>
            <a:r>
              <a:t/>
            </a:r>
            <a:endParaRPr sz="900" u="sng">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lang="en-US" sz="2800">
                <a:solidFill>
                  <a:schemeClr val="dk1"/>
                </a:solidFill>
                <a:latin typeface="Calibri"/>
                <a:ea typeface="Calibri"/>
                <a:cs typeface="Calibri"/>
                <a:sym typeface="Calibri"/>
              </a:rPr>
              <a:t>Professionals report on number of people dead/infected per 100,000.</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Standardizes across localities the way a percentage would</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More interpretable</a:t>
            </a:r>
            <a:endParaRPr/>
          </a:p>
          <a:p>
            <a:pPr indent="-228600" lvl="1" marL="685800" marR="0" rtl="0" algn="l">
              <a:lnSpc>
                <a:spcPct val="90000"/>
              </a:lnSpc>
              <a:spcBef>
                <a:spcPts val="5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10 per 100k (.0001) people means you probably won’t know anybody who is sick.</a:t>
            </a:r>
            <a:endParaRPr/>
          </a:p>
          <a:p>
            <a:pPr indent="-228600" lvl="1" marL="685800" marR="0" rtl="0" algn="l">
              <a:lnSpc>
                <a:spcPct val="90000"/>
              </a:lnSpc>
              <a:spcBef>
                <a:spcPts val="5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1,000 per 100k (.01) means you might</a:t>
            </a:r>
            <a:endParaRPr/>
          </a:p>
          <a:p>
            <a:pPr indent="-228600" lvl="0" marL="228600" marR="0" rtl="0" algn="l">
              <a:lnSpc>
                <a:spcPct val="90000"/>
              </a:lnSpc>
              <a:spcBef>
                <a:spcPts val="1000"/>
              </a:spcBef>
              <a:spcAft>
                <a:spcPts val="0"/>
              </a:spcAft>
              <a:buClr>
                <a:schemeClr val="dk1"/>
              </a:buClr>
              <a:buSzPct val="100000"/>
              <a:buFont typeface="Arial"/>
              <a:buChar char="•"/>
            </a:pPr>
            <a:r>
              <a:rPr lang="en-US" sz="2800">
                <a:solidFill>
                  <a:schemeClr val="dk1"/>
                </a:solidFill>
                <a:latin typeface="Calibri"/>
                <a:ea typeface="Calibri"/>
                <a:cs typeface="Calibri"/>
                <a:sym typeface="Calibri"/>
              </a:rPr>
              <a:t>Also keeps them from making errors in decimal points</a:t>
            </a:r>
            <a:endParaRPr/>
          </a:p>
          <a:p>
            <a:pPr indent="-228600" lvl="1" marL="685800" marR="0" rtl="0" algn="l">
              <a:lnSpc>
                <a:spcPct val="90000"/>
              </a:lnSpc>
              <a:spcBef>
                <a:spcPts val="50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.01 &gt; .001</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83"/>
          <p:cNvSpPr txBox="1"/>
          <p:nvPr/>
        </p:nvSpPr>
        <p:spPr>
          <a:xfrm>
            <a:off x="329684" y="258901"/>
            <a:ext cx="11193966" cy="63401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strike="noStrike">
                <a:solidFill>
                  <a:srgbClr val="000000"/>
                </a:solidFill>
                <a:latin typeface="Arial"/>
                <a:ea typeface="Arial"/>
                <a:cs typeface="Arial"/>
                <a:sym typeface="Arial"/>
              </a:rPr>
              <a:t>What data vis principles should we follow?</a:t>
            </a:r>
            <a:endParaRPr/>
          </a:p>
          <a:p>
            <a:pPr indent="0" lvl="0" marL="0" marR="0" rtl="0" algn="l">
              <a:spcBef>
                <a:spcPts val="0"/>
              </a:spcBef>
              <a:spcAft>
                <a:spcPts val="0"/>
              </a:spcAft>
              <a:buNone/>
            </a:pPr>
            <a:r>
              <a:t/>
            </a:r>
            <a:endParaRPr b="0" i="0" sz="1800" u="none" strike="noStrike">
              <a:solidFill>
                <a:srgbClr val="595959"/>
              </a:solidFill>
              <a:latin typeface="Arial"/>
              <a:ea typeface="Arial"/>
              <a:cs typeface="Arial"/>
              <a:sym typeface="Arial"/>
            </a:endParaRPr>
          </a:p>
          <a:p>
            <a:pPr indent="-114300" lvl="0" marL="0" marR="0" rtl="0" algn="l">
              <a:spcBef>
                <a:spcPts val="0"/>
              </a:spcBef>
              <a:spcAft>
                <a:spcPts val="0"/>
              </a:spcAft>
              <a:buClr>
                <a:srgbClr val="595959"/>
              </a:buClr>
              <a:buSzPts val="1800"/>
              <a:buFont typeface="Arial"/>
              <a:buChar char="•"/>
            </a:pPr>
            <a:r>
              <a:rPr lang="en-US" sz="1800">
                <a:solidFill>
                  <a:srgbClr val="595959"/>
                </a:solidFill>
                <a:latin typeface="Arial"/>
                <a:ea typeface="Arial"/>
                <a:cs typeface="Arial"/>
                <a:sym typeface="Arial"/>
              </a:rPr>
              <a:t> </a:t>
            </a:r>
            <a:r>
              <a:rPr b="0" i="0" lang="en-US" sz="1800" u="none" strike="noStrike">
                <a:solidFill>
                  <a:srgbClr val="595959"/>
                </a:solidFill>
                <a:latin typeface="Arial"/>
                <a:ea typeface="Arial"/>
                <a:cs typeface="Arial"/>
                <a:sym typeface="Arial"/>
              </a:rPr>
              <a:t>Data:Ink Ratio </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vs. needs for redundancy/clarity (accessibility)</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vs. focusing attention on insights (use both text and color)</a:t>
            </a:r>
            <a:endParaRPr/>
          </a:p>
          <a:p>
            <a:pPr indent="0" lvl="1" marL="457200" marR="0" rtl="0" algn="l">
              <a:spcBef>
                <a:spcPts val="0"/>
              </a:spcBef>
              <a:spcAft>
                <a:spcPts val="0"/>
              </a:spcAft>
              <a:buClr>
                <a:schemeClr val="dk1"/>
              </a:buClr>
              <a:buSzPts val="1800"/>
              <a:buFont typeface="Arial"/>
              <a:buNone/>
            </a:pPr>
            <a:r>
              <a:t/>
            </a:r>
            <a:endParaRPr b="0" i="0" sz="1800" u="none" cap="none" strike="noStrike">
              <a:solidFill>
                <a:srgbClr val="595959"/>
              </a:solidFill>
              <a:latin typeface="Arial"/>
              <a:ea typeface="Arial"/>
              <a:cs typeface="Arial"/>
              <a:sym typeface="Arial"/>
            </a:endParaRPr>
          </a:p>
          <a:p>
            <a:pPr indent="-114300" lvl="0" marL="0" marR="0" rtl="0" algn="l">
              <a:spcBef>
                <a:spcPts val="0"/>
              </a:spcBef>
              <a:spcAft>
                <a:spcPts val="0"/>
              </a:spcAft>
              <a:buClr>
                <a:srgbClr val="595959"/>
              </a:buClr>
              <a:buSzPts val="1800"/>
              <a:buFont typeface="Arial"/>
              <a:buChar char="•"/>
            </a:pPr>
            <a:r>
              <a:rPr b="0" i="0" lang="en-US" sz="1800" u="none" strike="noStrike">
                <a:solidFill>
                  <a:srgbClr val="595959"/>
                </a:solidFill>
                <a:latin typeface="Arial"/>
                <a:ea typeface="Arial"/>
                <a:cs typeface="Arial"/>
                <a:sym typeface="Arial"/>
              </a:rPr>
              <a:t> Color </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Avoid red/green contrasts and other nonaccessible combos</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Use white for missing data?</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Test all of your visualizations for colorblindness</a:t>
            </a:r>
            <a:endParaRPr/>
          </a:p>
          <a:p>
            <a:pPr indent="0" lvl="1" marL="457200" marR="0" rtl="0" algn="l">
              <a:spcBef>
                <a:spcPts val="0"/>
              </a:spcBef>
              <a:spcAft>
                <a:spcPts val="0"/>
              </a:spcAft>
              <a:buClr>
                <a:schemeClr val="dk1"/>
              </a:buClr>
              <a:buSzPts val="1800"/>
              <a:buFont typeface="Arial"/>
              <a:buNone/>
            </a:pPr>
            <a:r>
              <a:t/>
            </a:r>
            <a:endParaRPr b="0" i="0" sz="1800" u="none" cap="none" strike="noStrike">
              <a:solidFill>
                <a:srgbClr val="595959"/>
              </a:solidFill>
              <a:latin typeface="Arial"/>
              <a:ea typeface="Arial"/>
              <a:cs typeface="Arial"/>
              <a:sym typeface="Arial"/>
            </a:endParaRPr>
          </a:p>
          <a:p>
            <a:pPr indent="-114300" lvl="0" marL="0" marR="0" rtl="0" algn="l">
              <a:spcBef>
                <a:spcPts val="0"/>
              </a:spcBef>
              <a:spcAft>
                <a:spcPts val="0"/>
              </a:spcAft>
              <a:buClr>
                <a:srgbClr val="595959"/>
              </a:buClr>
              <a:buSzPts val="1800"/>
              <a:buFont typeface="Arial"/>
              <a:buChar char="•"/>
            </a:pPr>
            <a:r>
              <a:rPr b="0" i="0" lang="en-US" sz="1800" u="none" strike="noStrike">
                <a:solidFill>
                  <a:srgbClr val="595959"/>
                </a:solidFill>
                <a:latin typeface="Arial"/>
                <a:ea typeface="Arial"/>
                <a:cs typeface="Arial"/>
                <a:sym typeface="Arial"/>
              </a:rPr>
              <a:t>  Label</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intentional use of 0 on the axis </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in learning analytics, use positive labels to set goals</a:t>
            </a:r>
            <a:endParaRPr b="0" i="0" sz="1800" u="none" cap="none" strike="noStrike">
              <a:solidFill>
                <a:srgbClr val="595959"/>
              </a:solidFill>
              <a:latin typeface="Arial"/>
              <a:ea typeface="Arial"/>
              <a:cs typeface="Arial"/>
              <a:sym typeface="Arial"/>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if large amounts of additional text is needed, then a table or a heat map might be better</a:t>
            </a:r>
            <a:endParaRPr/>
          </a:p>
          <a:p>
            <a:pPr indent="0" lvl="0" marL="0" marR="0" rtl="0" algn="l">
              <a:spcBef>
                <a:spcPts val="0"/>
              </a:spcBef>
              <a:spcAft>
                <a:spcPts val="0"/>
              </a:spcAft>
              <a:buClr>
                <a:schemeClr val="dk1"/>
              </a:buClr>
              <a:buSzPts val="1800"/>
              <a:buFont typeface="Arial"/>
              <a:buNone/>
            </a:pPr>
            <a:r>
              <a:t/>
            </a:r>
            <a:endParaRPr sz="1800">
              <a:solidFill>
                <a:srgbClr val="595959"/>
              </a:solidFill>
              <a:latin typeface="Arial"/>
              <a:ea typeface="Arial"/>
              <a:cs typeface="Arial"/>
              <a:sym typeface="Arial"/>
            </a:endParaRPr>
          </a:p>
          <a:p>
            <a:pPr indent="-114300" lvl="0" marL="0" marR="0" rtl="0" algn="l">
              <a:spcBef>
                <a:spcPts val="0"/>
              </a:spcBef>
              <a:spcAft>
                <a:spcPts val="0"/>
              </a:spcAft>
              <a:buClr>
                <a:srgbClr val="595959"/>
              </a:buClr>
              <a:buSzPts val="1800"/>
              <a:buFont typeface="Arial"/>
              <a:buChar char="•"/>
            </a:pPr>
            <a:r>
              <a:rPr b="0" i="0" lang="en-US" sz="1800" u="none" strike="noStrike">
                <a:solidFill>
                  <a:srgbClr val="595959"/>
                </a:solidFill>
                <a:latin typeface="Arial"/>
                <a:ea typeface="Arial"/>
                <a:cs typeface="Arial"/>
                <a:sym typeface="Arial"/>
              </a:rPr>
              <a:t>Fair representation of numbers</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Big and small numbers need contextualization</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People are not great at interpreting values from angles and arches (straight lines are easier)</a:t>
            </a:r>
            <a:endParaRPr/>
          </a:p>
          <a:p>
            <a:pPr indent="-114300" lvl="1" marL="457200" marR="0" rtl="0" algn="l">
              <a:spcBef>
                <a:spcPts val="0"/>
              </a:spcBef>
              <a:spcAft>
                <a:spcPts val="0"/>
              </a:spcAft>
              <a:buClr>
                <a:srgbClr val="595959"/>
              </a:buClr>
              <a:buSzPts val="1800"/>
              <a:buFont typeface="Arial"/>
              <a:buChar char="•"/>
            </a:pPr>
            <a:r>
              <a:rPr b="0" i="0" lang="en-US" sz="1800" u="none" cap="none" strike="noStrike">
                <a:solidFill>
                  <a:srgbClr val="595959"/>
                </a:solidFill>
                <a:latin typeface="Arial"/>
                <a:ea typeface="Arial"/>
                <a:cs typeface="Arial"/>
                <a:sym typeface="Arial"/>
              </a:rPr>
              <a:t> lines &gt; area </a:t>
            </a:r>
            <a:endParaRPr/>
          </a:p>
          <a:p>
            <a:pPr indent="0" lvl="1" marL="457200" marR="0" rtl="0" algn="l">
              <a:spcBef>
                <a:spcPts val="0"/>
              </a:spcBef>
              <a:spcAft>
                <a:spcPts val="0"/>
              </a:spcAft>
              <a:buClr>
                <a:schemeClr val="dk1"/>
              </a:buClr>
              <a:buSzPts val="1800"/>
              <a:buFont typeface="Arial"/>
              <a:buNone/>
            </a:pPr>
            <a:r>
              <a:t/>
            </a:r>
            <a:endParaRPr b="0" i="0" sz="1800" u="none" cap="none" strike="noStrike">
              <a:solidFill>
                <a:srgbClr val="595959"/>
              </a:solidFill>
              <a:latin typeface="Arial"/>
              <a:ea typeface="Arial"/>
              <a:cs typeface="Arial"/>
              <a:sym typeface="Arial"/>
            </a:endParaRPr>
          </a:p>
          <a:p>
            <a:pPr indent="-114300" lvl="0" marL="0" marR="0" rtl="0" algn="l">
              <a:spcBef>
                <a:spcPts val="0"/>
              </a:spcBef>
              <a:spcAft>
                <a:spcPts val="0"/>
              </a:spcAft>
              <a:buClr>
                <a:srgbClr val="595959"/>
              </a:buClr>
              <a:buSzPts val="1800"/>
              <a:buFont typeface="Arial"/>
              <a:buChar char="•"/>
            </a:pPr>
            <a:r>
              <a:rPr b="0" i="0" lang="en-US" sz="1800" u="none" strike="noStrike">
                <a:solidFill>
                  <a:srgbClr val="595959"/>
                </a:solidFill>
                <a:latin typeface="Arial"/>
                <a:ea typeface="Arial"/>
                <a:cs typeface="Arial"/>
                <a:sym typeface="Arial"/>
              </a:rPr>
              <a:t> Uncertainty needs to be carefully represented--it needs to be tested with your group</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7" name="Shape 1437"/>
        <p:cNvGrpSpPr/>
        <p:nvPr/>
      </p:nvGrpSpPr>
      <p:grpSpPr>
        <a:xfrm>
          <a:off x="0" y="0"/>
          <a:ext cx="0" cy="0"/>
          <a:chOff x="0" y="0"/>
          <a:chExt cx="0" cy="0"/>
        </a:xfrm>
      </p:grpSpPr>
      <p:sp>
        <p:nvSpPr>
          <p:cNvPr id="1438" name="Google Shape;1438;p8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9" name="Google Shape;1439;p84"/>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0" name="Google Shape;1440;p84"/>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1" name="Google Shape;1441;p84"/>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2" name="Google Shape;1442;p84"/>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3" name="Google Shape;1443;p84"/>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4" name="Google Shape;1444;p84"/>
          <p:cNvSpPr txBox="1"/>
          <p:nvPr>
            <p:ph type="ctrTitle"/>
          </p:nvPr>
        </p:nvSpPr>
        <p:spPr>
          <a:xfrm>
            <a:off x="466722" y="586855"/>
            <a:ext cx="3201366" cy="4763067"/>
          </a:xfrm>
          <a:prstGeom prst="rect">
            <a:avLst/>
          </a:prstGeom>
          <a:noFill/>
          <a:ln>
            <a:noFill/>
          </a:ln>
        </p:spPr>
        <p:txBody>
          <a:bodyPr anchorCtr="0" anchor="b" bIns="45700" lIns="91425" spcFirstLastPara="1" rIns="91425" wrap="square" tIns="45700">
            <a:normAutofit fontScale="90000"/>
          </a:bodyPr>
          <a:lstStyle/>
          <a:p>
            <a:pPr indent="0" lvl="0" marL="0" rtl="0" algn="r">
              <a:lnSpc>
                <a:spcPct val="90000"/>
              </a:lnSpc>
              <a:spcBef>
                <a:spcPts val="0"/>
              </a:spcBef>
              <a:spcAft>
                <a:spcPts val="0"/>
              </a:spcAft>
              <a:buClr>
                <a:schemeClr val="lt1"/>
              </a:buClr>
              <a:buSzPct val="100000"/>
              <a:buFont typeface="Calibri"/>
              <a:buNone/>
            </a:pPr>
            <a:r>
              <a:rPr lang="en-US" sz="4000"/>
              <a:t>Intro to Data Vis for Learning Analytics</a:t>
            </a:r>
            <a:br>
              <a:rPr lang="en-US" sz="4000"/>
            </a:br>
            <a:br>
              <a:rPr lang="en-US" sz="4000"/>
            </a:br>
            <a:r>
              <a:rPr lang="en-US" sz="4000"/>
              <a:t>Video E:</a:t>
            </a:r>
            <a:br>
              <a:rPr lang="en-US" sz="4000"/>
            </a:br>
            <a:r>
              <a:rPr lang="en-US" sz="4000"/>
              <a:t>Example Dashboard (2</a:t>
            </a:r>
            <a:r>
              <a:rPr baseline="30000" lang="en-US" sz="4000"/>
              <a:t>nd</a:t>
            </a:r>
            <a:r>
              <a:rPr lang="en-US" sz="4000"/>
              <a:t> Draft)</a:t>
            </a:r>
            <a:endParaRPr b="1" sz="4000">
              <a:solidFill>
                <a:srgbClr val="FFFFFF"/>
              </a:solidFill>
              <a:latin typeface="Calibri"/>
              <a:ea typeface="Calibri"/>
              <a:cs typeface="Calibri"/>
              <a:sym typeface="Calibri"/>
            </a:endParaRPr>
          </a:p>
        </p:txBody>
      </p:sp>
      <p:pic>
        <p:nvPicPr>
          <p:cNvPr id="1445" name="Google Shape;1445;p84"/>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446" name="Google Shape;1446;p84"/>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graphicFrame>
        <p:nvGraphicFramePr>
          <p:cNvPr id="1451" name="Google Shape;1451;p85"/>
          <p:cNvGraphicFramePr/>
          <p:nvPr/>
        </p:nvGraphicFramePr>
        <p:xfrm>
          <a:off x="294861" y="1749287"/>
          <a:ext cx="5801139" cy="2625380"/>
        </p:xfrm>
        <a:graphic>
          <a:graphicData uri="http://schemas.openxmlformats.org/drawingml/2006/chart">
            <c:chart r:id="rId3"/>
          </a:graphicData>
        </a:graphic>
      </p:graphicFrame>
      <p:graphicFrame>
        <p:nvGraphicFramePr>
          <p:cNvPr id="1452" name="Google Shape;1452;p85"/>
          <p:cNvGraphicFramePr/>
          <p:nvPr/>
        </p:nvGraphicFramePr>
        <p:xfrm>
          <a:off x="9170504" y="455751"/>
          <a:ext cx="3021496" cy="6455258"/>
        </p:xfrm>
        <a:graphic>
          <a:graphicData uri="http://schemas.openxmlformats.org/drawingml/2006/chart">
            <c:chart r:id="rId4"/>
          </a:graphicData>
        </a:graphic>
      </p:graphicFrame>
      <p:sp>
        <p:nvSpPr>
          <p:cNvPr id="1453" name="Google Shape;1453;p85"/>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454" name="Google Shape;1454;p85"/>
          <p:cNvGraphicFramePr/>
          <p:nvPr/>
        </p:nvGraphicFramePr>
        <p:xfrm>
          <a:off x="6031948" y="203568"/>
          <a:ext cx="3202609" cy="6698974"/>
        </p:xfrm>
        <a:graphic>
          <a:graphicData uri="http://schemas.openxmlformats.org/drawingml/2006/chart">
            <c:chart r:id="rId5"/>
          </a:graphicData>
        </a:graphic>
      </p:graphicFrame>
      <p:pic>
        <p:nvPicPr>
          <p:cNvPr id="1455" name="Google Shape;1455;p85"/>
          <p:cNvPicPr preferRelativeResize="0"/>
          <p:nvPr/>
        </p:nvPicPr>
        <p:blipFill rotWithShape="1">
          <a:blip r:embed="rId6">
            <a:alphaModFix/>
          </a:blip>
          <a:srcRect b="0" l="0" r="0" t="0"/>
          <a:stretch/>
        </p:blipFill>
        <p:spPr>
          <a:xfrm>
            <a:off x="429961" y="4442473"/>
            <a:ext cx="5477194" cy="230094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graphicFrame>
        <p:nvGraphicFramePr>
          <p:cNvPr id="1460" name="Google Shape;1460;p86"/>
          <p:cNvGraphicFramePr/>
          <p:nvPr/>
        </p:nvGraphicFramePr>
        <p:xfrm>
          <a:off x="9170504" y="455751"/>
          <a:ext cx="3021496" cy="6455258"/>
        </p:xfrm>
        <a:graphic>
          <a:graphicData uri="http://schemas.openxmlformats.org/drawingml/2006/chart">
            <c:chart r:id="rId3"/>
          </a:graphicData>
        </a:graphic>
      </p:graphicFrame>
      <p:sp>
        <p:nvSpPr>
          <p:cNvPr id="1461" name="Google Shape;1461;p86"/>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462" name="Google Shape;1462;p86"/>
          <p:cNvGraphicFramePr/>
          <p:nvPr/>
        </p:nvGraphicFramePr>
        <p:xfrm>
          <a:off x="6031948" y="203568"/>
          <a:ext cx="3202609" cy="6698974"/>
        </p:xfrm>
        <a:graphic>
          <a:graphicData uri="http://schemas.openxmlformats.org/drawingml/2006/chart">
            <c:chart r:id="rId4"/>
          </a:graphicData>
        </a:graphic>
      </p:graphicFrame>
      <p:pic>
        <p:nvPicPr>
          <p:cNvPr id="1463" name="Google Shape;1463;p86"/>
          <p:cNvPicPr preferRelativeResize="0"/>
          <p:nvPr/>
        </p:nvPicPr>
        <p:blipFill rotWithShape="1">
          <a:blip r:embed="rId5">
            <a:alphaModFix/>
          </a:blip>
          <a:srcRect b="0" l="0" r="0" t="0"/>
          <a:stretch/>
        </p:blipFill>
        <p:spPr>
          <a:xfrm>
            <a:off x="429961" y="4442473"/>
            <a:ext cx="5477194" cy="2300945"/>
          </a:xfrm>
          <a:prstGeom prst="rect">
            <a:avLst/>
          </a:prstGeom>
          <a:noFill/>
          <a:ln>
            <a:noFill/>
          </a:ln>
        </p:spPr>
      </p:pic>
      <p:pic>
        <p:nvPicPr>
          <p:cNvPr descr="A graph of a graph&#10;&#10;Description automatically generated with medium confidence" id="1464" name="Google Shape;1464;p86"/>
          <p:cNvPicPr preferRelativeResize="0"/>
          <p:nvPr/>
        </p:nvPicPr>
        <p:blipFill rotWithShape="1">
          <a:blip r:embed="rId6">
            <a:alphaModFix/>
          </a:blip>
          <a:srcRect b="0" l="0" r="0" t="0"/>
          <a:stretch/>
        </p:blipFill>
        <p:spPr>
          <a:xfrm>
            <a:off x="718009" y="2016819"/>
            <a:ext cx="5020733" cy="2262527"/>
          </a:xfrm>
          <a:prstGeom prst="rect">
            <a:avLst/>
          </a:prstGeom>
          <a:noFill/>
          <a:ln>
            <a:noFill/>
          </a:ln>
        </p:spPr>
      </p:pic>
      <p:sp>
        <p:nvSpPr>
          <p:cNvPr id="1465" name="Google Shape;1465;p86"/>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466" name="Google Shape;1466;p86"/>
          <p:cNvSpPr/>
          <p:nvPr/>
        </p:nvSpPr>
        <p:spPr>
          <a:xfrm>
            <a:off x="429961" y="1656080"/>
            <a:ext cx="5477194" cy="2786393"/>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graphicFrame>
        <p:nvGraphicFramePr>
          <p:cNvPr id="1471" name="Google Shape;1471;p87"/>
          <p:cNvGraphicFramePr/>
          <p:nvPr/>
        </p:nvGraphicFramePr>
        <p:xfrm>
          <a:off x="9170504" y="455751"/>
          <a:ext cx="3021496" cy="6455258"/>
        </p:xfrm>
        <a:graphic>
          <a:graphicData uri="http://schemas.openxmlformats.org/drawingml/2006/chart">
            <c:chart r:id="rId3"/>
          </a:graphicData>
        </a:graphic>
      </p:graphicFrame>
      <p:sp>
        <p:nvSpPr>
          <p:cNvPr id="1472" name="Google Shape;1472;p87"/>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473" name="Google Shape;1473;p87"/>
          <p:cNvGraphicFramePr/>
          <p:nvPr/>
        </p:nvGraphicFramePr>
        <p:xfrm>
          <a:off x="6031948" y="203568"/>
          <a:ext cx="3202609" cy="6698974"/>
        </p:xfrm>
        <a:graphic>
          <a:graphicData uri="http://schemas.openxmlformats.org/drawingml/2006/chart">
            <c:chart r:id="rId4"/>
          </a:graphicData>
        </a:graphic>
      </p:graphicFrame>
      <p:graphicFrame>
        <p:nvGraphicFramePr>
          <p:cNvPr id="1474" name="Google Shape;1474;p87"/>
          <p:cNvGraphicFramePr/>
          <p:nvPr/>
        </p:nvGraphicFramePr>
        <p:xfrm>
          <a:off x="376767" y="4467874"/>
          <a:ext cx="5801139" cy="2226733"/>
        </p:xfrm>
        <a:graphic>
          <a:graphicData uri="http://schemas.openxmlformats.org/drawingml/2006/chart">
            <c:chart r:id="rId5"/>
          </a:graphicData>
        </a:graphic>
      </p:graphicFrame>
      <p:pic>
        <p:nvPicPr>
          <p:cNvPr descr="A graph of a graph&#10;&#10;Description automatically generated with medium confidence" id="1475" name="Google Shape;1475;p87"/>
          <p:cNvPicPr preferRelativeResize="0"/>
          <p:nvPr/>
        </p:nvPicPr>
        <p:blipFill rotWithShape="1">
          <a:blip r:embed="rId6">
            <a:alphaModFix/>
          </a:blip>
          <a:srcRect b="0" l="0" r="0" t="0"/>
          <a:stretch/>
        </p:blipFill>
        <p:spPr>
          <a:xfrm>
            <a:off x="718009" y="2016819"/>
            <a:ext cx="5020733" cy="2262527"/>
          </a:xfrm>
          <a:prstGeom prst="rect">
            <a:avLst/>
          </a:prstGeom>
          <a:noFill/>
          <a:ln>
            <a:noFill/>
          </a:ln>
        </p:spPr>
      </p:pic>
      <p:sp>
        <p:nvSpPr>
          <p:cNvPr id="1476" name="Google Shape;1476;p87"/>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477" name="Google Shape;1477;p87"/>
          <p:cNvSpPr/>
          <p:nvPr/>
        </p:nvSpPr>
        <p:spPr>
          <a:xfrm>
            <a:off x="352842" y="4467874"/>
            <a:ext cx="5696040" cy="2185288"/>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88"/>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483" name="Google Shape;1483;p88"/>
          <p:cNvGraphicFramePr/>
          <p:nvPr/>
        </p:nvGraphicFramePr>
        <p:xfrm>
          <a:off x="6293311" y="79513"/>
          <a:ext cx="3147020" cy="6698974"/>
        </p:xfrm>
        <a:graphic>
          <a:graphicData uri="http://schemas.openxmlformats.org/drawingml/2006/chart">
            <c:chart r:id="rId3"/>
          </a:graphicData>
        </a:graphic>
      </p:graphicFrame>
      <p:graphicFrame>
        <p:nvGraphicFramePr>
          <p:cNvPr id="1484" name="Google Shape;1484;p88"/>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485" name="Google Shape;1485;p88"/>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486" name="Google Shape;1486;p88"/>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487" name="Google Shape;1487;p88"/>
          <p:cNvSpPr/>
          <p:nvPr/>
        </p:nvSpPr>
        <p:spPr>
          <a:xfrm>
            <a:off x="6221893" y="87977"/>
            <a:ext cx="3147020" cy="6698973"/>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8" name="Google Shape;1488;p88"/>
          <p:cNvSpPr txBox="1"/>
          <p:nvPr/>
        </p:nvSpPr>
        <p:spPr>
          <a:xfrm>
            <a:off x="9609667" y="330200"/>
            <a:ext cx="2150533"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89"/>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494" name="Google Shape;1494;p89"/>
          <p:cNvGraphicFramePr/>
          <p:nvPr/>
        </p:nvGraphicFramePr>
        <p:xfrm>
          <a:off x="6293311" y="79513"/>
          <a:ext cx="3147020" cy="6698974"/>
        </p:xfrm>
        <a:graphic>
          <a:graphicData uri="http://schemas.openxmlformats.org/drawingml/2006/chart">
            <c:chart r:id="rId3"/>
          </a:graphicData>
        </a:graphic>
      </p:graphicFrame>
      <p:graphicFrame>
        <p:nvGraphicFramePr>
          <p:cNvPr id="1495" name="Google Shape;1495;p89"/>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496" name="Google Shape;1496;p89"/>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497" name="Google Shape;1497;p89"/>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498" name="Google Shape;1498;p89"/>
          <p:cNvSpPr/>
          <p:nvPr/>
        </p:nvSpPr>
        <p:spPr>
          <a:xfrm>
            <a:off x="6221893" y="87977"/>
            <a:ext cx="3147020" cy="6698973"/>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499" name="Google Shape;1499;p89"/>
          <p:cNvCxnSpPr/>
          <p:nvPr/>
        </p:nvCxnSpPr>
        <p:spPr>
          <a:xfrm flipH="1">
            <a:off x="8644467" y="1058333"/>
            <a:ext cx="448733" cy="5207000"/>
          </a:xfrm>
          <a:prstGeom prst="straightConnector1">
            <a:avLst/>
          </a:prstGeom>
          <a:noFill/>
          <a:ln cap="flat" cmpd="sng" w="9525">
            <a:solidFill>
              <a:srgbClr val="FF8582"/>
            </a:solidFill>
            <a:prstDash val="solid"/>
            <a:miter lim="800000"/>
            <a:headEnd len="lg" w="lg" type="triangle"/>
            <a:tailEnd len="lg" w="lg" type="triangle"/>
          </a:ln>
        </p:spPr>
      </p:cxnSp>
      <p:sp>
        <p:nvSpPr>
          <p:cNvPr id="1500" name="Google Shape;1500;p89"/>
          <p:cNvSpPr txBox="1"/>
          <p:nvPr/>
        </p:nvSpPr>
        <p:spPr>
          <a:xfrm>
            <a:off x="9609667" y="330200"/>
            <a:ext cx="2150533"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9"/>
          <p:cNvPicPr preferRelativeResize="0"/>
          <p:nvPr/>
        </p:nvPicPr>
        <p:blipFill rotWithShape="1">
          <a:blip r:embed="rId3">
            <a:alphaModFix/>
          </a:blip>
          <a:srcRect b="0" l="0" r="0" t="0"/>
          <a:stretch/>
        </p:blipFill>
        <p:spPr>
          <a:xfrm>
            <a:off x="1040911" y="65277"/>
            <a:ext cx="9399626" cy="6727446"/>
          </a:xfrm>
          <a:prstGeom prst="rect">
            <a:avLst/>
          </a:prstGeom>
          <a:noFill/>
          <a:ln>
            <a:noFill/>
          </a:ln>
        </p:spPr>
      </p:pic>
      <p:sp>
        <p:nvSpPr>
          <p:cNvPr id="158" name="Google Shape;158;p9"/>
          <p:cNvSpPr txBox="1"/>
          <p:nvPr/>
        </p:nvSpPr>
        <p:spPr>
          <a:xfrm>
            <a:off x="0" y="6608057"/>
            <a:ext cx="66090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A5A5A5"/>
                </a:solidFill>
                <a:latin typeface="Calibri"/>
                <a:ea typeface="Calibri"/>
                <a:cs typeface="Calibri"/>
                <a:sym typeface="Calibri"/>
              </a:rPr>
              <a:t>Image Credit: https://marketoonist.com/2019/11/kpi-overload.html</a:t>
            </a:r>
            <a:endParaRPr sz="1800">
              <a:solidFill>
                <a:srgbClr val="A5A5A5"/>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90"/>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506" name="Google Shape;1506;p90"/>
          <p:cNvGraphicFramePr/>
          <p:nvPr/>
        </p:nvGraphicFramePr>
        <p:xfrm>
          <a:off x="6293311" y="79513"/>
          <a:ext cx="3147020" cy="6698974"/>
        </p:xfrm>
        <a:graphic>
          <a:graphicData uri="http://schemas.openxmlformats.org/drawingml/2006/chart">
            <c:chart r:id="rId3"/>
          </a:graphicData>
        </a:graphic>
      </p:graphicFrame>
      <p:graphicFrame>
        <p:nvGraphicFramePr>
          <p:cNvPr id="1507" name="Google Shape;1507;p90"/>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508" name="Google Shape;1508;p90"/>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509" name="Google Shape;1509;p90"/>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510" name="Google Shape;1510;p90"/>
          <p:cNvSpPr/>
          <p:nvPr/>
        </p:nvSpPr>
        <p:spPr>
          <a:xfrm>
            <a:off x="6221893" y="87977"/>
            <a:ext cx="3147020" cy="6698973"/>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1" name="Google Shape;1511;p90"/>
          <p:cNvSpPr txBox="1"/>
          <p:nvPr/>
        </p:nvSpPr>
        <p:spPr>
          <a:xfrm>
            <a:off x="9609667" y="3302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512" name="Google Shape;1512;p90"/>
          <p:cNvSpPr txBox="1"/>
          <p:nvPr/>
        </p:nvSpPr>
        <p:spPr>
          <a:xfrm>
            <a:off x="8678333" y="-270933"/>
            <a:ext cx="184731" cy="369332"/>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6" name="Shape 1516"/>
        <p:cNvGrpSpPr/>
        <p:nvPr/>
      </p:nvGrpSpPr>
      <p:grpSpPr>
        <a:xfrm>
          <a:off x="0" y="0"/>
          <a:ext cx="0" cy="0"/>
          <a:chOff x="0" y="0"/>
          <a:chExt cx="0" cy="0"/>
        </a:xfrm>
      </p:grpSpPr>
      <p:sp>
        <p:nvSpPr>
          <p:cNvPr id="1517" name="Google Shape;1517;p91"/>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518" name="Google Shape;1518;p91"/>
          <p:cNvGraphicFramePr/>
          <p:nvPr/>
        </p:nvGraphicFramePr>
        <p:xfrm>
          <a:off x="6293311" y="79513"/>
          <a:ext cx="3147020" cy="6698974"/>
        </p:xfrm>
        <a:graphic>
          <a:graphicData uri="http://schemas.openxmlformats.org/drawingml/2006/chart">
            <c:chart r:id="rId3"/>
          </a:graphicData>
        </a:graphic>
      </p:graphicFrame>
      <p:graphicFrame>
        <p:nvGraphicFramePr>
          <p:cNvPr id="1519" name="Google Shape;1519;p91"/>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520" name="Google Shape;1520;p91"/>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521" name="Google Shape;1521;p91"/>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522" name="Google Shape;1522;p91"/>
          <p:cNvSpPr/>
          <p:nvPr/>
        </p:nvSpPr>
        <p:spPr>
          <a:xfrm>
            <a:off x="6221893" y="87977"/>
            <a:ext cx="3147020" cy="6698973"/>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3" name="Google Shape;1523;p91"/>
          <p:cNvSpPr txBox="1"/>
          <p:nvPr/>
        </p:nvSpPr>
        <p:spPr>
          <a:xfrm>
            <a:off x="9609667" y="3302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524" name="Google Shape;1524;p91"/>
          <p:cNvSpPr txBox="1"/>
          <p:nvPr/>
        </p:nvSpPr>
        <p:spPr>
          <a:xfrm>
            <a:off x="8678333" y="-270933"/>
            <a:ext cx="184731" cy="369332"/>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sp>
        <p:nvSpPr>
          <p:cNvPr id="1529" name="Google Shape;1529;p92"/>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530" name="Google Shape;1530;p92"/>
          <p:cNvGraphicFramePr/>
          <p:nvPr/>
        </p:nvGraphicFramePr>
        <p:xfrm>
          <a:off x="6293311" y="79513"/>
          <a:ext cx="3147020" cy="6698974"/>
        </p:xfrm>
        <a:graphic>
          <a:graphicData uri="http://schemas.openxmlformats.org/drawingml/2006/chart">
            <c:chart r:id="rId3"/>
          </a:graphicData>
        </a:graphic>
      </p:graphicFrame>
      <p:graphicFrame>
        <p:nvGraphicFramePr>
          <p:cNvPr id="1531" name="Google Shape;1531;p92"/>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532" name="Google Shape;1532;p92"/>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533" name="Google Shape;1533;p92"/>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534" name="Google Shape;1534;p92"/>
          <p:cNvSpPr/>
          <p:nvPr/>
        </p:nvSpPr>
        <p:spPr>
          <a:xfrm>
            <a:off x="6221893" y="87977"/>
            <a:ext cx="3147020" cy="6698973"/>
          </a:xfrm>
          <a:prstGeom prst="roundRect">
            <a:avLst>
              <a:gd fmla="val 8159"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5" name="Google Shape;1535;p92"/>
          <p:cNvSpPr txBox="1"/>
          <p:nvPr/>
        </p:nvSpPr>
        <p:spPr>
          <a:xfrm>
            <a:off x="9609667" y="3302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536" name="Google Shape;1536;p92"/>
          <p:cNvSpPr txBox="1"/>
          <p:nvPr/>
        </p:nvSpPr>
        <p:spPr>
          <a:xfrm>
            <a:off x="8678333" y="-270933"/>
            <a:ext cx="184731" cy="369332"/>
          </a:xfrm>
          <a:prstGeom prst="rect">
            <a:avLst/>
          </a:prstGeom>
          <a:no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93"/>
          <p:cNvSpPr txBox="1"/>
          <p:nvPr/>
        </p:nvSpPr>
        <p:spPr>
          <a:xfrm>
            <a:off x="294861" y="455751"/>
            <a:ext cx="5612294"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Professor Q’s Organic Chemistry </a:t>
            </a:r>
            <a:endParaRPr/>
          </a:p>
          <a:p>
            <a:pPr indent="0" lvl="0" marL="0" marR="0" rtl="0" algn="ctr">
              <a:spcBef>
                <a:spcPts val="0"/>
              </a:spcBef>
              <a:spcAft>
                <a:spcPts val="0"/>
              </a:spcAft>
              <a:buNone/>
            </a:pPr>
            <a:r>
              <a:rPr lang="en-US" sz="2800">
                <a:solidFill>
                  <a:schemeClr val="dk1"/>
                </a:solidFill>
                <a:latin typeface="Calibri"/>
                <a:ea typeface="Calibri"/>
                <a:cs typeface="Calibri"/>
                <a:sym typeface="Calibri"/>
              </a:rPr>
              <a:t>Big State University </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March 1, 2024</a:t>
            </a:r>
            <a:endParaRPr/>
          </a:p>
        </p:txBody>
      </p:sp>
      <p:graphicFrame>
        <p:nvGraphicFramePr>
          <p:cNvPr id="1542" name="Google Shape;1542;p93"/>
          <p:cNvGraphicFramePr/>
          <p:nvPr/>
        </p:nvGraphicFramePr>
        <p:xfrm>
          <a:off x="6293311" y="79513"/>
          <a:ext cx="3147020" cy="6698974"/>
        </p:xfrm>
        <a:graphic>
          <a:graphicData uri="http://schemas.openxmlformats.org/drawingml/2006/chart">
            <c:chart r:id="rId3"/>
          </a:graphicData>
        </a:graphic>
      </p:graphicFrame>
      <p:graphicFrame>
        <p:nvGraphicFramePr>
          <p:cNvPr id="1543" name="Google Shape;1543;p93"/>
          <p:cNvGraphicFramePr/>
          <p:nvPr/>
        </p:nvGraphicFramePr>
        <p:xfrm>
          <a:off x="376767" y="4467874"/>
          <a:ext cx="5801139" cy="2226733"/>
        </p:xfrm>
        <a:graphic>
          <a:graphicData uri="http://schemas.openxmlformats.org/drawingml/2006/chart">
            <c:chart r:id="rId4"/>
          </a:graphicData>
        </a:graphic>
      </p:graphicFrame>
      <p:pic>
        <p:nvPicPr>
          <p:cNvPr descr="A graph of a graph&#10;&#10;Description automatically generated with medium confidence" id="1544" name="Google Shape;1544;p93"/>
          <p:cNvPicPr preferRelativeResize="0"/>
          <p:nvPr/>
        </p:nvPicPr>
        <p:blipFill rotWithShape="1">
          <a:blip r:embed="rId5">
            <a:alphaModFix/>
          </a:blip>
          <a:srcRect b="0" l="0" r="0" t="0"/>
          <a:stretch/>
        </p:blipFill>
        <p:spPr>
          <a:xfrm>
            <a:off x="718009" y="2016819"/>
            <a:ext cx="5020733" cy="2262527"/>
          </a:xfrm>
          <a:prstGeom prst="rect">
            <a:avLst/>
          </a:prstGeom>
          <a:noFill/>
          <a:ln>
            <a:noFill/>
          </a:ln>
        </p:spPr>
      </p:pic>
      <p:sp>
        <p:nvSpPr>
          <p:cNvPr id="1545" name="Google Shape;1545;p93"/>
          <p:cNvSpPr txBox="1"/>
          <p:nvPr/>
        </p:nvSpPr>
        <p:spPr>
          <a:xfrm>
            <a:off x="1032933" y="1745973"/>
            <a:ext cx="4705809" cy="378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60">
                <a:solidFill>
                  <a:srgbClr val="3F3F3F"/>
                </a:solidFill>
                <a:latin typeface="Calibri"/>
                <a:ea typeface="Calibri"/>
                <a:cs typeface="Calibri"/>
                <a:sym typeface="Calibri"/>
              </a:rPr>
              <a:t>Class Quiz Averages</a:t>
            </a:r>
            <a:endParaRPr/>
          </a:p>
        </p:txBody>
      </p:sp>
      <p:sp>
        <p:nvSpPr>
          <p:cNvPr id="1546" name="Google Shape;1546;p93"/>
          <p:cNvSpPr txBox="1"/>
          <p:nvPr/>
        </p:nvSpPr>
        <p:spPr>
          <a:xfrm>
            <a:off x="5845251" y="3809568"/>
            <a:ext cx="6035625" cy="2062103"/>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2400" u="none" cap="none" strike="noStrike">
                <a:solidFill>
                  <a:schemeClr val="dk1"/>
                </a:solidFill>
                <a:latin typeface="Calibri"/>
                <a:ea typeface="Calibri"/>
                <a:cs typeface="Calibri"/>
                <a:sym typeface="Calibri"/>
              </a:rPr>
              <a:t>WHAT SHOULD WE ADD?</a:t>
            </a:r>
            <a:endParaRPr/>
          </a:p>
          <a:p>
            <a:pPr indent="-342900" lvl="1" marL="8001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What other </a:t>
            </a:r>
            <a:r>
              <a:rPr b="0" i="0" lang="en-US" sz="1800" u="sng" cap="none" strike="noStrike">
                <a:solidFill>
                  <a:schemeClr val="dk1"/>
                </a:solidFill>
                <a:latin typeface="Calibri"/>
                <a:ea typeface="Calibri"/>
                <a:cs typeface="Calibri"/>
                <a:sym typeface="Calibri"/>
              </a:rPr>
              <a:t>course-internal metrics</a:t>
            </a:r>
            <a:r>
              <a:rPr b="0" i="0" lang="en-US" sz="1800" u="none" cap="none" strike="noStrike">
                <a:solidFill>
                  <a:schemeClr val="dk1"/>
                </a:solidFill>
                <a:latin typeface="Calibri"/>
                <a:ea typeface="Calibri"/>
                <a:cs typeface="Calibri"/>
                <a:sym typeface="Calibri"/>
              </a:rPr>
              <a:t> are available?</a:t>
            </a:r>
            <a:endParaRPr/>
          </a:p>
          <a:p>
            <a:pPr indent="-342900" lvl="1" marL="8001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What other </a:t>
            </a:r>
            <a:r>
              <a:rPr b="0" i="0" lang="en-US" sz="1800" u="sng" cap="none" strike="noStrike">
                <a:solidFill>
                  <a:schemeClr val="dk1"/>
                </a:solidFill>
                <a:latin typeface="Calibri"/>
                <a:ea typeface="Calibri"/>
                <a:cs typeface="Calibri"/>
                <a:sym typeface="Calibri"/>
              </a:rPr>
              <a:t>course-external metrics</a:t>
            </a:r>
            <a:r>
              <a:rPr b="0" i="0" lang="en-US" sz="1800" u="none" cap="none" strike="noStrike">
                <a:solidFill>
                  <a:schemeClr val="dk1"/>
                </a:solidFill>
                <a:latin typeface="Calibri"/>
                <a:ea typeface="Calibri"/>
                <a:cs typeface="Calibri"/>
                <a:sym typeface="Calibri"/>
              </a:rPr>
              <a:t> are available?</a:t>
            </a:r>
            <a:endParaRPr/>
          </a:p>
          <a:p>
            <a:pPr indent="-342900" lvl="1" marL="800100" marR="0" rtl="0" algn="l">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What should the teacher </a:t>
            </a:r>
            <a:r>
              <a:rPr b="0" i="0" lang="en-US" sz="1800" u="sng" cap="none" strike="noStrike">
                <a:solidFill>
                  <a:schemeClr val="dk1"/>
                </a:solidFill>
                <a:latin typeface="Calibri"/>
                <a:ea typeface="Calibri"/>
                <a:cs typeface="Calibri"/>
                <a:sym typeface="Calibri"/>
              </a:rPr>
              <a:t>do</a:t>
            </a:r>
            <a:r>
              <a:rPr b="0" i="0" lang="en-US" sz="1800" u="none" cap="none" strike="noStrike">
                <a:solidFill>
                  <a:schemeClr val="dk1"/>
                </a:solidFill>
                <a:latin typeface="Calibri"/>
                <a:ea typeface="Calibri"/>
                <a:cs typeface="Calibri"/>
                <a:sym typeface="Calibri"/>
              </a:rPr>
              <a:t> (</a:t>
            </a:r>
            <a:r>
              <a:rPr b="0" i="1" lang="en-US" sz="1800" u="none" cap="none" strike="noStrike">
                <a:solidFill>
                  <a:schemeClr val="dk1"/>
                </a:solidFill>
                <a:latin typeface="Calibri"/>
                <a:ea typeface="Calibri"/>
                <a:cs typeface="Calibri"/>
                <a:sym typeface="Calibri"/>
              </a:rPr>
              <a:t>agency &amp; actionability</a:t>
            </a:r>
            <a:r>
              <a:rPr b="0" i="0" lang="en-US" sz="1800" u="none" cap="none" strike="noStrike">
                <a:solidFill>
                  <a:schemeClr val="dk1"/>
                </a:solidFill>
                <a:latin typeface="Calibri"/>
                <a:ea typeface="Calibri"/>
                <a:cs typeface="Calibri"/>
                <a:sym typeface="Calibri"/>
              </a:rPr>
              <a:t>) to help these students improve?  What goals?</a:t>
            </a:r>
            <a:endParaRPr/>
          </a:p>
          <a:p>
            <a:pPr indent="-254000" lvl="1" marL="800100" marR="0" rtl="0" algn="l">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7" name="Google Shape;1547;p93"/>
          <p:cNvSpPr txBox="1"/>
          <p:nvPr/>
        </p:nvSpPr>
        <p:spPr>
          <a:xfrm>
            <a:off x="9762067" y="482600"/>
            <a:ext cx="2150533"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Sort: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7</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Spotlight:</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Students with failing average</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Failing Quiz Grades</a:t>
            </a:r>
            <a:endParaRPr/>
          </a:p>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Quiz 6 Below Average</a:t>
            </a:r>
            <a:endParaRPr/>
          </a:p>
        </p:txBody>
      </p:sp>
      <p:sp>
        <p:nvSpPr>
          <p:cNvPr id="1548" name="Google Shape;1548;p93"/>
          <p:cNvSpPr/>
          <p:nvPr/>
        </p:nvSpPr>
        <p:spPr>
          <a:xfrm>
            <a:off x="5819850" y="3809568"/>
            <a:ext cx="6067348" cy="2062102"/>
          </a:xfrm>
          <a:prstGeom prst="roundRect">
            <a:avLst>
              <a:gd fmla="val 6517" name="adj"/>
            </a:avLst>
          </a:prstGeom>
          <a:noFill/>
          <a:ln cap="flat" cmpd="sng" w="5715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3" name="Shape 1553"/>
        <p:cNvGrpSpPr/>
        <p:nvPr/>
      </p:nvGrpSpPr>
      <p:grpSpPr>
        <a:xfrm>
          <a:off x="0" y="0"/>
          <a:ext cx="0" cy="0"/>
          <a:chOff x="0" y="0"/>
          <a:chExt cx="0" cy="0"/>
        </a:xfrm>
      </p:grpSpPr>
      <p:sp>
        <p:nvSpPr>
          <p:cNvPr id="1554" name="Google Shape;1554;p9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5" name="Google Shape;1555;p94"/>
          <p:cNvSpPr/>
          <p:nvPr/>
        </p:nvSpPr>
        <p:spPr>
          <a:xfrm flipH="1" rot="5400000">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6" name="Google Shape;1556;p94"/>
          <p:cNvSpPr/>
          <p:nvPr/>
        </p:nvSpPr>
        <p:spPr>
          <a:xfrm flipH="1" rot="5400000">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7" name="Google Shape;1557;p94"/>
          <p:cNvSpPr/>
          <p:nvPr/>
        </p:nvSpPr>
        <p:spPr>
          <a:xfrm flipH="1" rot="5400000">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8" name="Google Shape;1558;p94"/>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9" name="Google Shape;1559;p94"/>
          <p:cNvSpPr/>
          <p:nvPr/>
        </p:nvSpPr>
        <p:spPr>
          <a:xfrm flipH="1" rot="5400000">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0" name="Google Shape;1560;p94"/>
          <p:cNvSpPr txBox="1"/>
          <p:nvPr>
            <p:ph type="ctrTitle"/>
          </p:nvPr>
        </p:nvSpPr>
        <p:spPr>
          <a:xfrm>
            <a:off x="466722" y="586855"/>
            <a:ext cx="3201366" cy="5305945"/>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lt1"/>
              </a:buClr>
              <a:buSzPts val="4000"/>
              <a:buFont typeface="Calibri"/>
              <a:buNone/>
            </a:pPr>
            <a:r>
              <a:rPr lang="en-US" sz="4000"/>
              <a:t>Intro to Data Vis for Learning Analytics</a:t>
            </a:r>
            <a:br>
              <a:rPr lang="en-US" sz="4000"/>
            </a:br>
            <a:br>
              <a:rPr lang="en-US" sz="4000"/>
            </a:br>
            <a:r>
              <a:rPr lang="en-US" sz="4000"/>
              <a:t>Video F:</a:t>
            </a:r>
            <a:br>
              <a:rPr lang="en-US" sz="4000"/>
            </a:br>
            <a:r>
              <a:rPr lang="en-US" sz="4000"/>
              <a:t>Types of Data and Dashboards</a:t>
            </a:r>
            <a:endParaRPr b="1" sz="4000">
              <a:solidFill>
                <a:srgbClr val="FFFFFF"/>
              </a:solidFill>
              <a:latin typeface="Calibri"/>
              <a:ea typeface="Calibri"/>
              <a:cs typeface="Calibri"/>
              <a:sym typeface="Calibri"/>
            </a:endParaRPr>
          </a:p>
        </p:txBody>
      </p:sp>
      <p:pic>
        <p:nvPicPr>
          <p:cNvPr id="1561" name="Google Shape;1561;p94"/>
          <p:cNvPicPr preferRelativeResize="0"/>
          <p:nvPr/>
        </p:nvPicPr>
        <p:blipFill rotWithShape="1">
          <a:blip r:embed="rId3">
            <a:alphaModFix/>
          </a:blip>
          <a:srcRect b="0" l="0" r="0" t="0"/>
          <a:stretch/>
        </p:blipFill>
        <p:spPr>
          <a:xfrm>
            <a:off x="5175112" y="583044"/>
            <a:ext cx="6550166" cy="3958383"/>
          </a:xfrm>
          <a:prstGeom prst="rect">
            <a:avLst/>
          </a:prstGeom>
          <a:noFill/>
          <a:ln>
            <a:noFill/>
          </a:ln>
        </p:spPr>
      </p:pic>
      <p:sp>
        <p:nvSpPr>
          <p:cNvPr id="1562" name="Google Shape;1562;p94"/>
          <p:cNvSpPr txBox="1"/>
          <p:nvPr/>
        </p:nvSpPr>
        <p:spPr>
          <a:xfrm>
            <a:off x="5170630" y="3706414"/>
            <a:ext cx="6833588" cy="27539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F3864"/>
              </a:buClr>
              <a:buSzPts val="2000"/>
              <a:buFont typeface="Arial"/>
              <a:buNone/>
            </a:pPr>
            <a:r>
              <a:rPr b="1" lang="en-US" sz="2000">
                <a:solidFill>
                  <a:srgbClr val="1F3864"/>
                </a:solidFill>
                <a:latin typeface="Calibri"/>
                <a:ea typeface="Calibri"/>
                <a:cs typeface="Calibri"/>
                <a:sym typeface="Calibri"/>
              </a:rPr>
              <a:t>Dr. Jaclyn Ocumpaugh, Associate Director, Penn Center for Learning Analytics</a:t>
            </a:r>
            <a:endParaRPr sz="2000">
              <a:solidFill>
                <a:srgbClr val="1F3864"/>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95"/>
          <p:cNvSpPr txBox="1"/>
          <p:nvPr/>
        </p:nvSpPr>
        <p:spPr>
          <a:xfrm>
            <a:off x="350071" y="728134"/>
            <a:ext cx="11491857" cy="5041380"/>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374151"/>
              </a:buClr>
              <a:buSzPts val="3700"/>
              <a:buFont typeface="Arial"/>
              <a:buNone/>
            </a:pPr>
            <a:r>
              <a:rPr b="1" i="0" lang="en-US" sz="3700">
                <a:solidFill>
                  <a:srgbClr val="374151"/>
                </a:solidFill>
                <a:latin typeface="Arial"/>
                <a:ea typeface="Arial"/>
                <a:cs typeface="Arial"/>
                <a:sym typeface="Arial"/>
              </a:rPr>
              <a:t>Video G: Types of Data and Dashboards</a:t>
            </a:r>
            <a:endParaRPr/>
          </a:p>
          <a:p>
            <a:pPr indent="0" lvl="0" marL="0" marR="0" rtl="0" algn="l">
              <a:lnSpc>
                <a:spcPct val="120000"/>
              </a:lnSpc>
              <a:spcBef>
                <a:spcPts val="0"/>
              </a:spcBef>
              <a:spcAft>
                <a:spcPts val="0"/>
              </a:spcAft>
              <a:buClr>
                <a:srgbClr val="374151"/>
              </a:buClr>
              <a:buSzPts val="1800"/>
              <a:buFont typeface="Arial"/>
              <a:buNone/>
            </a:pPr>
            <a:r>
              <a:rPr b="1" i="0" lang="en-US" sz="1800">
                <a:solidFill>
                  <a:srgbClr val="374151"/>
                </a:solidFill>
                <a:latin typeface="Arial"/>
                <a:ea typeface="Arial"/>
                <a:cs typeface="Arial"/>
                <a:sym typeface="Arial"/>
              </a:rPr>
              <a:t>Objective:</a:t>
            </a:r>
            <a:r>
              <a:rPr b="0" i="0" lang="en-US" sz="1800">
                <a:solidFill>
                  <a:srgbClr val="374151"/>
                </a:solidFill>
                <a:latin typeface="Arial"/>
                <a:ea typeface="Arial"/>
                <a:cs typeface="Arial"/>
                <a:sym typeface="Arial"/>
              </a:rPr>
              <a:t> Explore various types of data visualizations applicable to learning analytics scenarios.</a:t>
            </a:r>
            <a:endParaRPr/>
          </a:p>
          <a:p>
            <a:pPr indent="0" lvl="0" marL="0" marR="0" rtl="0" algn="l">
              <a:lnSpc>
                <a:spcPct val="120000"/>
              </a:lnSpc>
              <a:spcBef>
                <a:spcPts val="0"/>
              </a:spcBef>
              <a:spcAft>
                <a:spcPts val="0"/>
              </a:spcAft>
              <a:buClr>
                <a:schemeClr val="dk1"/>
              </a:buClr>
              <a:buSzPts val="1800"/>
              <a:buFont typeface="Calibri"/>
              <a:buNone/>
            </a:pPr>
            <a:r>
              <a:t/>
            </a:r>
            <a:endParaRPr b="0" i="0" sz="1800">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Overview of Data Types</a:t>
            </a:r>
            <a:endParaRPr b="0" i="0" sz="1800">
              <a:solidFill>
                <a:srgbClr val="374151"/>
              </a:solidFill>
              <a:latin typeface="Arial"/>
              <a:ea typeface="Arial"/>
              <a:cs typeface="Arial"/>
              <a:sym typeface="Arial"/>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Continuous, categorical</a:t>
            </a:r>
            <a:endParaRPr/>
          </a:p>
          <a:p>
            <a:pPr indent="-285750" lvl="1" marL="78867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Types of data: assessment, process, and other</a:t>
            </a:r>
            <a:endParaRPr/>
          </a:p>
          <a:p>
            <a:pPr indent="-171450" lvl="1" marL="788670" marR="0" rtl="0" algn="l">
              <a:lnSpc>
                <a:spcPct val="120000"/>
              </a:lnSpc>
              <a:spcBef>
                <a:spcPts val="0"/>
              </a:spcBef>
              <a:spcAft>
                <a:spcPts val="0"/>
              </a:spcAft>
              <a:buClr>
                <a:schemeClr val="dk1"/>
              </a:buClr>
              <a:buSzPts val="1800"/>
              <a:buFont typeface="Arial"/>
              <a:buNone/>
            </a:pPr>
            <a:r>
              <a:t/>
            </a:r>
            <a:endParaRPr b="0"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Overview of Dashboard and Data Types</a:t>
            </a:r>
            <a:endParaRPr/>
          </a:p>
          <a:p>
            <a:pPr indent="-285750" lvl="1" marL="74295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 Based on WHO, WHAT, and HOW</a:t>
            </a:r>
            <a:endParaRPr/>
          </a:p>
          <a:p>
            <a:pPr indent="-285750" lvl="1" marL="742950" marR="0" rtl="0" algn="l">
              <a:lnSpc>
                <a:spcPct val="120000"/>
              </a:lnSpc>
              <a:spcBef>
                <a:spcPts val="0"/>
              </a:spcBef>
              <a:spcAft>
                <a:spcPts val="0"/>
              </a:spcAft>
              <a:buClr>
                <a:srgbClr val="374151"/>
              </a:buClr>
              <a:buSzPts val="1800"/>
              <a:buFont typeface="Arial"/>
              <a:buChar char="•"/>
            </a:pPr>
            <a:r>
              <a:rPr b="0" i="0" lang="en-US" sz="1800" u="none" cap="none" strike="noStrike">
                <a:solidFill>
                  <a:srgbClr val="374151"/>
                </a:solidFill>
                <a:latin typeface="Arial"/>
                <a:ea typeface="Arial"/>
                <a:cs typeface="Arial"/>
                <a:sym typeface="Arial"/>
              </a:rPr>
              <a:t>Descriptive, Predictive, Prescriptive.</a:t>
            </a:r>
            <a:endParaRPr/>
          </a:p>
          <a:p>
            <a:pPr indent="-171450" lvl="1" marL="742950" marR="0" rtl="0" algn="l">
              <a:lnSpc>
                <a:spcPct val="120000"/>
              </a:lnSpc>
              <a:spcBef>
                <a:spcPts val="0"/>
              </a:spcBef>
              <a:spcAft>
                <a:spcPts val="0"/>
              </a:spcAft>
              <a:buClr>
                <a:schemeClr val="dk1"/>
              </a:buClr>
              <a:buSzPts val="1800"/>
              <a:buFont typeface="Arial"/>
              <a:buNone/>
            </a:pPr>
            <a:r>
              <a:t/>
            </a:r>
            <a:endParaRPr b="0" i="0" sz="1800" u="none" cap="none" strike="noStrike">
              <a:solidFill>
                <a:srgbClr val="374151"/>
              </a:solidFill>
              <a:latin typeface="Arial"/>
              <a:ea typeface="Arial"/>
              <a:cs typeface="Arial"/>
              <a:sym typeface="Arial"/>
            </a:endParaRPr>
          </a:p>
          <a:p>
            <a:pPr indent="-114300" lvl="0" marL="0" marR="0" rtl="0" algn="l">
              <a:lnSpc>
                <a:spcPct val="120000"/>
              </a:lnSpc>
              <a:spcBef>
                <a:spcPts val="0"/>
              </a:spcBef>
              <a:spcAft>
                <a:spcPts val="0"/>
              </a:spcAft>
              <a:buClr>
                <a:srgbClr val="374151"/>
              </a:buClr>
              <a:buSzPts val="1800"/>
              <a:buFont typeface="Calibri"/>
              <a:buAutoNum type="arabicPeriod"/>
            </a:pPr>
            <a:r>
              <a:rPr b="1" i="0" lang="en-US" sz="1800">
                <a:solidFill>
                  <a:srgbClr val="374151"/>
                </a:solidFill>
                <a:latin typeface="Arial"/>
                <a:ea typeface="Arial"/>
                <a:cs typeface="Arial"/>
                <a:sym typeface="Arial"/>
              </a:rPr>
              <a:t> Goals for Visualization in Learning Analytics </a:t>
            </a:r>
            <a:endParaRPr/>
          </a:p>
          <a:p>
            <a:pPr indent="-114300" lvl="0" marL="0" marR="0" rtl="0" algn="l">
              <a:lnSpc>
                <a:spcPct val="120000"/>
              </a:lnSpc>
              <a:spcBef>
                <a:spcPts val="0"/>
              </a:spcBef>
              <a:spcAft>
                <a:spcPts val="0"/>
              </a:spcAft>
              <a:buClr>
                <a:srgbClr val="374151"/>
              </a:buClr>
              <a:buSzPts val="1800"/>
              <a:buFont typeface="Calibri"/>
              <a:buAutoNum type="arabicPeriod"/>
            </a:pPr>
            <a:r>
              <a:rPr b="1" lang="en-US" sz="1800">
                <a:solidFill>
                  <a:srgbClr val="374151"/>
                </a:solidFill>
                <a:latin typeface="Arial"/>
                <a:ea typeface="Arial"/>
                <a:cs typeface="Arial"/>
                <a:sym typeface="Arial"/>
              </a:rPr>
              <a:t> Mini Example with nudges and warnings</a:t>
            </a:r>
            <a:endParaRPr b="1" i="0" sz="1800">
              <a:solidFill>
                <a:srgbClr val="37415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sp>
        <p:nvSpPr>
          <p:cNvPr id="1572" name="Google Shape;1572;p9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Types (Mathematical Classifications)</a:t>
            </a:r>
            <a:endParaRPr/>
          </a:p>
        </p:txBody>
      </p:sp>
      <p:sp>
        <p:nvSpPr>
          <p:cNvPr id="1573" name="Google Shape;1573;p9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Continuous</a:t>
            </a:r>
            <a:r>
              <a:rPr lang="en-US"/>
              <a:t>: time student spends in the classroom</a:t>
            </a:r>
            <a:endParaRPr/>
          </a:p>
          <a:p>
            <a:pPr indent="-228600" lvl="0" marL="228600" rtl="0" algn="l">
              <a:lnSpc>
                <a:spcPct val="90000"/>
              </a:lnSpc>
              <a:spcBef>
                <a:spcPts val="1000"/>
              </a:spcBef>
              <a:spcAft>
                <a:spcPts val="0"/>
              </a:spcAft>
              <a:buClr>
                <a:schemeClr val="dk1"/>
              </a:buClr>
              <a:buSzPts val="2800"/>
              <a:buChar char="•"/>
            </a:pPr>
            <a:r>
              <a:rPr b="1" lang="en-US"/>
              <a:t>Discrete</a:t>
            </a:r>
            <a:r>
              <a:rPr lang="en-US"/>
              <a:t>: number of times the student clicks on a link</a:t>
            </a:r>
            <a:endParaRPr/>
          </a:p>
          <a:p>
            <a:pPr indent="-228600" lvl="0" marL="228600" rtl="0" algn="l">
              <a:lnSpc>
                <a:spcPct val="90000"/>
              </a:lnSpc>
              <a:spcBef>
                <a:spcPts val="1000"/>
              </a:spcBef>
              <a:spcAft>
                <a:spcPts val="0"/>
              </a:spcAft>
              <a:buClr>
                <a:schemeClr val="dk1"/>
              </a:buClr>
              <a:buSzPts val="2800"/>
              <a:buChar char="•"/>
            </a:pPr>
            <a:r>
              <a:rPr b="1" lang="en-US"/>
              <a:t>Ordinal</a:t>
            </a:r>
            <a:r>
              <a:rPr lang="en-US"/>
              <a:t>: when a student rates their interest from 1 to 7</a:t>
            </a:r>
            <a:endParaRPr/>
          </a:p>
          <a:p>
            <a:pPr indent="-228600" lvl="0" marL="228600" rtl="0" algn="l">
              <a:lnSpc>
                <a:spcPct val="90000"/>
              </a:lnSpc>
              <a:spcBef>
                <a:spcPts val="1000"/>
              </a:spcBef>
              <a:spcAft>
                <a:spcPts val="0"/>
              </a:spcAft>
              <a:buClr>
                <a:schemeClr val="dk1"/>
              </a:buClr>
              <a:buSzPts val="2800"/>
              <a:buChar char="•"/>
            </a:pPr>
            <a:r>
              <a:rPr b="1" lang="en-US"/>
              <a:t>Nominal</a:t>
            </a:r>
            <a:r>
              <a:rPr lang="en-US"/>
              <a:t>: whether or not the student qualifies for free/reduced price lunch (a measure of SES)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Types (Education)</a:t>
            </a:r>
            <a:endParaRPr/>
          </a:p>
        </p:txBody>
      </p:sp>
      <p:sp>
        <p:nvSpPr>
          <p:cNvPr id="1579" name="Google Shape;1579;p97"/>
          <p:cNvSpPr txBox="1"/>
          <p:nvPr>
            <p:ph idx="1" type="body"/>
          </p:nvPr>
        </p:nvSpPr>
        <p:spPr>
          <a:xfrm>
            <a:off x="838199" y="1825625"/>
            <a:ext cx="10778067"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US"/>
              <a:t>Assessment Data: </a:t>
            </a:r>
            <a:r>
              <a:rPr lang="en-US"/>
              <a:t>performance on assignments and tests</a:t>
            </a:r>
            <a:endParaRPr/>
          </a:p>
          <a:p>
            <a:pPr indent="-228600" lvl="0" marL="228600" rtl="0" algn="l">
              <a:lnSpc>
                <a:spcPct val="90000"/>
              </a:lnSpc>
              <a:spcBef>
                <a:spcPts val="1000"/>
              </a:spcBef>
              <a:spcAft>
                <a:spcPts val="0"/>
              </a:spcAft>
              <a:buClr>
                <a:schemeClr val="dk1"/>
              </a:buClr>
              <a:buSzPts val="2800"/>
              <a:buChar char="•"/>
            </a:pPr>
            <a:r>
              <a:rPr b="1" lang="en-US"/>
              <a:t>Process Data: </a:t>
            </a:r>
            <a:r>
              <a:rPr lang="en-US"/>
              <a:t>how those assignments/tests were completed</a:t>
            </a:r>
            <a:endParaRPr/>
          </a:p>
          <a:p>
            <a:pPr indent="-228600" lvl="0" marL="228600" rtl="0" algn="l">
              <a:lnSpc>
                <a:spcPct val="90000"/>
              </a:lnSpc>
              <a:spcBef>
                <a:spcPts val="1000"/>
              </a:spcBef>
              <a:spcAft>
                <a:spcPts val="0"/>
              </a:spcAft>
              <a:buClr>
                <a:schemeClr val="dk1"/>
              </a:buClr>
              <a:buSzPts val="2800"/>
              <a:buChar char="•"/>
            </a:pPr>
            <a:r>
              <a:rPr b="1" lang="en-US"/>
              <a:t>Student Data: </a:t>
            </a:r>
            <a:r>
              <a:rPr lang="en-US"/>
              <a:t>demographics, personal characteristics, learning disabilities, working memory, anxiety, etc.</a:t>
            </a:r>
            <a:endParaRPr/>
          </a:p>
          <a:p>
            <a:pPr indent="-228600" lvl="0" marL="228600" rtl="0" algn="l">
              <a:lnSpc>
                <a:spcPct val="90000"/>
              </a:lnSpc>
              <a:spcBef>
                <a:spcPts val="1000"/>
              </a:spcBef>
              <a:spcAft>
                <a:spcPts val="0"/>
              </a:spcAft>
              <a:buClr>
                <a:schemeClr val="dk1"/>
              </a:buClr>
              <a:buSzPts val="2800"/>
              <a:buChar char="•"/>
            </a:pPr>
            <a:r>
              <a:rPr b="1" lang="en-US"/>
              <a:t>Contextual Data:</a:t>
            </a:r>
            <a:r>
              <a:rPr lang="en-US"/>
              <a:t> under what circumstances were these data collected</a:t>
            </a:r>
            <a:endParaRPr/>
          </a:p>
          <a:p>
            <a:pPr indent="-228600" lvl="1" marL="685800" rtl="0" algn="l">
              <a:lnSpc>
                <a:spcPct val="90000"/>
              </a:lnSpc>
              <a:spcBef>
                <a:spcPts val="500"/>
              </a:spcBef>
              <a:spcAft>
                <a:spcPts val="0"/>
              </a:spcAft>
              <a:buClr>
                <a:schemeClr val="dk1"/>
              </a:buClr>
              <a:buSzPts val="2400"/>
              <a:buChar char="•"/>
            </a:pPr>
            <a:r>
              <a:rPr lang="en-US"/>
              <a:t>Homework/classwork</a:t>
            </a:r>
            <a:endParaRPr/>
          </a:p>
          <a:p>
            <a:pPr indent="-228600" lvl="1" marL="685800" rtl="0" algn="l">
              <a:lnSpc>
                <a:spcPct val="90000"/>
              </a:lnSpc>
              <a:spcBef>
                <a:spcPts val="500"/>
              </a:spcBef>
              <a:spcAft>
                <a:spcPts val="0"/>
              </a:spcAft>
              <a:buClr>
                <a:schemeClr val="dk1"/>
              </a:buClr>
              <a:buSzPts val="2400"/>
              <a:buChar char="•"/>
            </a:pPr>
            <a:r>
              <a:rPr lang="en-US"/>
              <a:t>EVERYTHING ELSE</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98"/>
          <p:cNvSpPr txBox="1"/>
          <p:nvPr>
            <p:ph type="title"/>
          </p:nvPr>
        </p:nvSpPr>
        <p:spPr>
          <a:xfrm rot="-5400000">
            <a:off x="-2849134" y="2849137"/>
            <a:ext cx="6858002" cy="1159728"/>
          </a:xfrm>
          <a:prstGeom prst="rect">
            <a:avLst/>
          </a:prstGeom>
          <a:solidFill>
            <a:srgbClr val="7F7F7F"/>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a:solidFill>
                  <a:schemeClr val="lt1"/>
                </a:solidFill>
              </a:rPr>
              <a:t>Typical Process Data in Learning Systems</a:t>
            </a:r>
            <a:endParaRPr/>
          </a:p>
        </p:txBody>
      </p:sp>
      <p:grpSp>
        <p:nvGrpSpPr>
          <p:cNvPr id="1586" name="Google Shape;1586;p98"/>
          <p:cNvGrpSpPr/>
          <p:nvPr/>
        </p:nvGrpSpPr>
        <p:grpSpPr>
          <a:xfrm>
            <a:off x="6585210" y="24463"/>
            <a:ext cx="5181600" cy="6831373"/>
            <a:chOff x="0" y="24464"/>
            <a:chExt cx="5181600" cy="6831373"/>
          </a:xfrm>
        </p:grpSpPr>
        <p:sp>
          <p:nvSpPr>
            <p:cNvPr id="1587" name="Google Shape;1587;p98"/>
            <p:cNvSpPr/>
            <p:nvPr/>
          </p:nvSpPr>
          <p:spPr>
            <a:xfrm>
              <a:off x="0" y="255464"/>
              <a:ext cx="5181600" cy="756000"/>
            </a:xfrm>
            <a:prstGeom prst="rect">
              <a:avLst/>
            </a:prstGeom>
            <a:solidFill>
              <a:schemeClr val="lt1">
                <a:alpha val="89803"/>
              </a:schemeClr>
            </a:solidFill>
            <a:ln cap="flat" cmpd="sng" w="12700">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98"/>
            <p:cNvSpPr txBox="1"/>
            <p:nvPr/>
          </p:nvSpPr>
          <p:spPr>
            <a:xfrm>
              <a:off x="0" y="255464"/>
              <a:ext cx="5181600" cy="756000"/>
            </a:xfrm>
            <a:prstGeom prst="rect">
              <a:avLst/>
            </a:prstGeom>
            <a:noFill/>
            <a:ln>
              <a:noFill/>
            </a:ln>
          </p:spPr>
          <p:txBody>
            <a:bodyPr anchorCtr="0" anchor="t" bIns="85325" lIns="402150" spcFirstLastPara="1" rIns="402150" wrap="square" tIns="104125">
              <a:noAutofit/>
            </a:bodyPr>
            <a:lstStyle/>
            <a:p>
              <a:pPr indent="-114300" lvl="1" marL="114300" marR="0" rtl="0" algn="l">
                <a:lnSpc>
                  <a:spcPct val="9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Knowledge component</a:t>
              </a:r>
              <a:endParaRPr/>
            </a:p>
            <a:p>
              <a:pPr indent="-114300" lvl="1" marL="114300" marR="0" rtl="0" algn="l">
                <a:lnSpc>
                  <a:spcPct val="90000"/>
                </a:lnSpc>
                <a:spcBef>
                  <a:spcPts val="18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Skill</a:t>
              </a:r>
              <a:endParaRPr/>
            </a:p>
            <a:p>
              <a:pPr indent="-114300" lvl="1" marL="114300" marR="0" rtl="0" algn="l">
                <a:lnSpc>
                  <a:spcPct val="90000"/>
                </a:lnSpc>
                <a:spcBef>
                  <a:spcPts val="18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Cognitive Abilities</a:t>
              </a:r>
              <a:endParaRPr/>
            </a:p>
          </p:txBody>
        </p:sp>
        <p:sp>
          <p:nvSpPr>
            <p:cNvPr id="1589" name="Google Shape;1589;p98"/>
            <p:cNvSpPr/>
            <p:nvPr/>
          </p:nvSpPr>
          <p:spPr>
            <a:xfrm>
              <a:off x="259080" y="24464"/>
              <a:ext cx="3627120" cy="304799"/>
            </a:xfrm>
            <a:prstGeom prst="roundRect">
              <a:avLst>
                <a:gd fmla="val 16667" name="adj"/>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98"/>
            <p:cNvSpPr txBox="1"/>
            <p:nvPr/>
          </p:nvSpPr>
          <p:spPr>
            <a:xfrm>
              <a:off x="273959" y="39343"/>
              <a:ext cx="3597362" cy="275041"/>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Mastery</a:t>
              </a:r>
              <a:endParaRPr/>
            </a:p>
          </p:txBody>
        </p:sp>
        <p:sp>
          <p:nvSpPr>
            <p:cNvPr id="1591" name="Google Shape;1591;p98"/>
            <p:cNvSpPr/>
            <p:nvPr/>
          </p:nvSpPr>
          <p:spPr>
            <a:xfrm>
              <a:off x="0" y="1281493"/>
              <a:ext cx="5181600" cy="866250"/>
            </a:xfrm>
            <a:prstGeom prst="rect">
              <a:avLst/>
            </a:prstGeom>
            <a:solidFill>
              <a:schemeClr val="lt1">
                <a:alpha val="89803"/>
              </a:schemeClr>
            </a:solidFill>
            <a:ln cap="flat" cmpd="sng" w="12700">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98"/>
            <p:cNvSpPr txBox="1"/>
            <p:nvPr/>
          </p:nvSpPr>
          <p:spPr>
            <a:xfrm>
              <a:off x="0" y="1281493"/>
              <a:ext cx="5181600" cy="866250"/>
            </a:xfrm>
            <a:prstGeom prst="rect">
              <a:avLst/>
            </a:prstGeom>
            <a:noFill/>
            <a:ln>
              <a:noFill/>
            </a:ln>
          </p:spPr>
          <p:txBody>
            <a:bodyPr anchorCtr="0" anchor="t" bIns="99550" lIns="402150" spcFirstLastPara="1" rIns="402150" wrap="square" tIns="10412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On-task behavior</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On-task conversation</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Help Seeking</a:t>
              </a:r>
              <a:endParaRPr/>
            </a:p>
          </p:txBody>
        </p:sp>
        <p:sp>
          <p:nvSpPr>
            <p:cNvPr id="1593" name="Google Shape;1593;p98"/>
            <p:cNvSpPr/>
            <p:nvPr/>
          </p:nvSpPr>
          <p:spPr>
            <a:xfrm>
              <a:off x="259080" y="1038464"/>
              <a:ext cx="3627120" cy="304801"/>
            </a:xfrm>
            <a:prstGeom prst="roundRect">
              <a:avLst>
                <a:gd fmla="val 16667" name="adj"/>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98"/>
            <p:cNvSpPr txBox="1"/>
            <p:nvPr/>
          </p:nvSpPr>
          <p:spPr>
            <a:xfrm>
              <a:off x="273959" y="1053343"/>
              <a:ext cx="3597362" cy="275043"/>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General Engagement</a:t>
              </a:r>
              <a:endParaRPr/>
            </a:p>
          </p:txBody>
        </p:sp>
        <p:sp>
          <p:nvSpPr>
            <p:cNvPr id="1595" name="Google Shape;1595;p98"/>
            <p:cNvSpPr/>
            <p:nvPr/>
          </p:nvSpPr>
          <p:spPr>
            <a:xfrm>
              <a:off x="0" y="2390667"/>
              <a:ext cx="5181600" cy="1165500"/>
            </a:xfrm>
            <a:prstGeom prst="rect">
              <a:avLst/>
            </a:prstGeom>
            <a:solidFill>
              <a:schemeClr val="lt1">
                <a:alpha val="89803"/>
              </a:schemeClr>
            </a:solidFill>
            <a:ln cap="flat" cmpd="sng" w="12700">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98"/>
            <p:cNvSpPr txBox="1"/>
            <p:nvPr/>
          </p:nvSpPr>
          <p:spPr>
            <a:xfrm>
              <a:off x="0" y="2390667"/>
              <a:ext cx="5181600" cy="1165500"/>
            </a:xfrm>
            <a:prstGeom prst="rect">
              <a:avLst/>
            </a:prstGeom>
            <a:noFill/>
            <a:ln>
              <a:noFill/>
            </a:ln>
          </p:spPr>
          <p:txBody>
            <a:bodyPr anchorCtr="0" anchor="t" bIns="85325" lIns="402150" spcFirstLastPara="1" rIns="402150" wrap="square" tIns="104125">
              <a:noAutofit/>
            </a:bodyPr>
            <a:lstStyle/>
            <a:p>
              <a:pPr indent="-114300" lvl="1" marL="114300" marR="0" rtl="0" algn="l">
                <a:lnSpc>
                  <a:spcPct val="9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Boredom</a:t>
              </a:r>
              <a:endParaRPr/>
            </a:p>
            <a:p>
              <a:pPr indent="-114300" lvl="1" marL="114300" marR="0" rtl="0" algn="l">
                <a:lnSpc>
                  <a:spcPct val="90000"/>
                </a:lnSpc>
                <a:spcBef>
                  <a:spcPts val="18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Confusion</a:t>
              </a:r>
              <a:endParaRPr/>
            </a:p>
            <a:p>
              <a:pPr indent="-114300" lvl="1" marL="114300" marR="0" rtl="0" algn="l">
                <a:lnSpc>
                  <a:spcPct val="90000"/>
                </a:lnSpc>
                <a:spcBef>
                  <a:spcPts val="18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Delight</a:t>
              </a:r>
              <a:endParaRPr/>
            </a:p>
            <a:p>
              <a:pPr indent="-114300" lvl="1" marL="114300" marR="0" rtl="0" algn="l">
                <a:lnSpc>
                  <a:spcPct val="90000"/>
                </a:lnSpc>
                <a:spcBef>
                  <a:spcPts val="18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Engaged Concentration</a:t>
              </a:r>
              <a:endParaRPr/>
            </a:p>
            <a:p>
              <a:pPr indent="-114300" lvl="1" marL="114300" marR="0" rtl="0" algn="l">
                <a:lnSpc>
                  <a:spcPct val="90000"/>
                </a:lnSpc>
                <a:spcBef>
                  <a:spcPts val="18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Frustration</a:t>
              </a:r>
              <a:endParaRPr/>
            </a:p>
          </p:txBody>
        </p:sp>
        <p:sp>
          <p:nvSpPr>
            <p:cNvPr id="1597" name="Google Shape;1597;p98"/>
            <p:cNvSpPr/>
            <p:nvPr/>
          </p:nvSpPr>
          <p:spPr>
            <a:xfrm>
              <a:off x="259080" y="2162715"/>
              <a:ext cx="3627120" cy="301751"/>
            </a:xfrm>
            <a:prstGeom prst="roundRect">
              <a:avLst>
                <a:gd fmla="val 16667" name="adj"/>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98"/>
            <p:cNvSpPr txBox="1"/>
            <p:nvPr/>
          </p:nvSpPr>
          <p:spPr>
            <a:xfrm>
              <a:off x="273810" y="2177445"/>
              <a:ext cx="3597660" cy="272291"/>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Affective States</a:t>
              </a:r>
              <a:endParaRPr/>
            </a:p>
          </p:txBody>
        </p:sp>
        <p:sp>
          <p:nvSpPr>
            <p:cNvPr id="1599" name="Google Shape;1599;p98"/>
            <p:cNvSpPr/>
            <p:nvPr/>
          </p:nvSpPr>
          <p:spPr>
            <a:xfrm>
              <a:off x="0" y="3875127"/>
              <a:ext cx="5181600" cy="1795500"/>
            </a:xfrm>
            <a:prstGeom prst="rect">
              <a:avLst/>
            </a:prstGeom>
            <a:solidFill>
              <a:schemeClr val="lt1">
                <a:alpha val="89803"/>
              </a:schemeClr>
            </a:solidFill>
            <a:ln cap="flat" cmpd="sng" w="12700">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98"/>
            <p:cNvSpPr txBox="1"/>
            <p:nvPr/>
          </p:nvSpPr>
          <p:spPr>
            <a:xfrm>
              <a:off x="0" y="3875127"/>
              <a:ext cx="5181600" cy="1795500"/>
            </a:xfrm>
            <a:prstGeom prst="rect">
              <a:avLst/>
            </a:prstGeom>
            <a:noFill/>
            <a:ln>
              <a:noFill/>
            </a:ln>
          </p:spPr>
          <p:txBody>
            <a:bodyPr anchorCtr="0" anchor="t" bIns="99550" lIns="402150" spcFirstLastPara="1" rIns="402150" wrap="square" tIns="10412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Gaming the System</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Help Abuse</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Without Thinking Fastidiously</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Carelessness (Contextual Guess &amp; Slip)</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Answer Harvesting</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Copying Answers using Multiple Existence (CAMEO)</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Stop Out (quitting level)</a:t>
              </a:r>
              <a:endParaRPr/>
            </a:p>
          </p:txBody>
        </p:sp>
        <p:sp>
          <p:nvSpPr>
            <p:cNvPr id="1601" name="Google Shape;1601;p98"/>
            <p:cNvSpPr/>
            <p:nvPr/>
          </p:nvSpPr>
          <p:spPr>
            <a:xfrm>
              <a:off x="259080" y="3583167"/>
              <a:ext cx="3627120" cy="365760"/>
            </a:xfrm>
            <a:prstGeom prst="roundRect">
              <a:avLst>
                <a:gd fmla="val 16667" name="adj"/>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98"/>
            <p:cNvSpPr txBox="1"/>
            <p:nvPr/>
          </p:nvSpPr>
          <p:spPr>
            <a:xfrm>
              <a:off x="276935" y="3601022"/>
              <a:ext cx="3591410" cy="330050"/>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Disengagement</a:t>
              </a:r>
              <a:endParaRPr/>
            </a:p>
          </p:txBody>
        </p:sp>
        <p:sp>
          <p:nvSpPr>
            <p:cNvPr id="1603" name="Google Shape;1603;p98"/>
            <p:cNvSpPr/>
            <p:nvPr/>
          </p:nvSpPr>
          <p:spPr>
            <a:xfrm>
              <a:off x="0" y="5989587"/>
              <a:ext cx="5181600" cy="866250"/>
            </a:xfrm>
            <a:prstGeom prst="rect">
              <a:avLst/>
            </a:prstGeom>
            <a:solidFill>
              <a:schemeClr val="lt1">
                <a:alpha val="89803"/>
              </a:schemeClr>
            </a:solidFill>
            <a:ln cap="flat" cmpd="sng" w="12700">
              <a:solidFill>
                <a:srgbClr val="FF000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98"/>
            <p:cNvSpPr txBox="1"/>
            <p:nvPr/>
          </p:nvSpPr>
          <p:spPr>
            <a:xfrm>
              <a:off x="0" y="5989587"/>
              <a:ext cx="5181600" cy="866250"/>
            </a:xfrm>
            <a:prstGeom prst="rect">
              <a:avLst/>
            </a:prstGeom>
            <a:noFill/>
            <a:ln>
              <a:noFill/>
            </a:ln>
          </p:spPr>
          <p:txBody>
            <a:bodyPr anchorCtr="0" anchor="t" bIns="99550" lIns="402150" spcFirstLastPara="1" rIns="402150" wrap="square" tIns="10412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Winne's SMART/COPES categories*</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Wheel-spinning</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Productive Persistence</a:t>
              </a:r>
              <a:endParaRPr/>
            </a:p>
          </p:txBody>
        </p:sp>
        <p:sp>
          <p:nvSpPr>
            <p:cNvPr id="1605" name="Google Shape;1605;p98"/>
            <p:cNvSpPr/>
            <p:nvPr/>
          </p:nvSpPr>
          <p:spPr>
            <a:xfrm>
              <a:off x="259080" y="5697627"/>
              <a:ext cx="3627120" cy="365760"/>
            </a:xfrm>
            <a:prstGeom prst="roundRect">
              <a:avLst>
                <a:gd fmla="val 16667" name="adj"/>
              </a:avLst>
            </a:prstGeom>
            <a:solidFill>
              <a:srgbClr val="FF000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98"/>
            <p:cNvSpPr txBox="1"/>
            <p:nvPr/>
          </p:nvSpPr>
          <p:spPr>
            <a:xfrm>
              <a:off x="276935" y="5715482"/>
              <a:ext cx="3591410" cy="330050"/>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Self Regulated Learning (SRL)</a:t>
              </a:r>
              <a:endParaRPr/>
            </a:p>
          </p:txBody>
        </p:sp>
      </p:grpSp>
      <p:grpSp>
        <p:nvGrpSpPr>
          <p:cNvPr id="1607" name="Google Shape;1607;p98"/>
          <p:cNvGrpSpPr/>
          <p:nvPr/>
        </p:nvGrpSpPr>
        <p:grpSpPr>
          <a:xfrm>
            <a:off x="1281671" y="108644"/>
            <a:ext cx="5181600" cy="6423095"/>
            <a:chOff x="0" y="12749"/>
            <a:chExt cx="5181600" cy="6423095"/>
          </a:xfrm>
        </p:grpSpPr>
        <p:sp>
          <p:nvSpPr>
            <p:cNvPr id="1608" name="Google Shape;1608;p98"/>
            <p:cNvSpPr/>
            <p:nvPr/>
          </p:nvSpPr>
          <p:spPr>
            <a:xfrm>
              <a:off x="0" y="246149"/>
              <a:ext cx="5181600" cy="96075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98"/>
            <p:cNvSpPr txBox="1"/>
            <p:nvPr/>
          </p:nvSpPr>
          <p:spPr>
            <a:xfrm>
              <a:off x="0" y="246149"/>
              <a:ext cx="5181600" cy="960750"/>
            </a:xfrm>
            <a:prstGeom prst="rect">
              <a:avLst/>
            </a:prstGeom>
            <a:noFill/>
            <a:ln>
              <a:noFill/>
            </a:ln>
          </p:spPr>
          <p:txBody>
            <a:bodyPr anchorCtr="0" anchor="t" bIns="99550" lIns="402150" spcFirstLastPara="1" rIns="402150" wrap="square" tIns="20827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Raw scores of correct/incorrect</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Summary scores of correct/incorrect </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Bayesian Knowledge Tracing (BKT)</a:t>
              </a:r>
              <a:endParaRPr/>
            </a:p>
          </p:txBody>
        </p:sp>
        <p:sp>
          <p:nvSpPr>
            <p:cNvPr id="1610" name="Google Shape;1610;p98"/>
            <p:cNvSpPr/>
            <p:nvPr/>
          </p:nvSpPr>
          <p:spPr>
            <a:xfrm>
              <a:off x="259080" y="12749"/>
              <a:ext cx="3627120" cy="38099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98"/>
            <p:cNvSpPr txBox="1"/>
            <p:nvPr/>
          </p:nvSpPr>
          <p:spPr>
            <a:xfrm>
              <a:off x="277679" y="31348"/>
              <a:ext cx="3589922" cy="343801"/>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Correct/Incorrect Answers</a:t>
              </a:r>
              <a:endParaRPr/>
            </a:p>
          </p:txBody>
        </p:sp>
        <p:sp>
          <p:nvSpPr>
            <p:cNvPr id="1612" name="Google Shape;1612;p98"/>
            <p:cNvSpPr/>
            <p:nvPr/>
          </p:nvSpPr>
          <p:spPr>
            <a:xfrm>
              <a:off x="0" y="1473879"/>
              <a:ext cx="5181600" cy="1197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98"/>
            <p:cNvSpPr txBox="1"/>
            <p:nvPr/>
          </p:nvSpPr>
          <p:spPr>
            <a:xfrm>
              <a:off x="0" y="1473879"/>
              <a:ext cx="5181600" cy="1197000"/>
            </a:xfrm>
            <a:prstGeom prst="rect">
              <a:avLst/>
            </a:prstGeom>
            <a:noFill/>
            <a:ln>
              <a:noFill/>
            </a:ln>
          </p:spPr>
          <p:txBody>
            <a:bodyPr anchorCtr="0" anchor="t" bIns="99550" lIns="402150" spcFirstLastPara="1" rIns="402150" wrap="square" tIns="20827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Types of actions</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Total # of actions</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Timing, culmination of, etc. </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Sequences</a:t>
              </a:r>
              <a:endParaRPr/>
            </a:p>
          </p:txBody>
        </p:sp>
        <p:sp>
          <p:nvSpPr>
            <p:cNvPr id="1614" name="Google Shape;1614;p98"/>
            <p:cNvSpPr/>
            <p:nvPr/>
          </p:nvSpPr>
          <p:spPr>
            <a:xfrm>
              <a:off x="259080" y="1260899"/>
              <a:ext cx="3627120" cy="38099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98"/>
            <p:cNvSpPr txBox="1"/>
            <p:nvPr/>
          </p:nvSpPr>
          <p:spPr>
            <a:xfrm>
              <a:off x="277679" y="1279498"/>
              <a:ext cx="3589922" cy="343801"/>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Actions</a:t>
              </a:r>
              <a:endParaRPr/>
            </a:p>
          </p:txBody>
        </p:sp>
        <p:sp>
          <p:nvSpPr>
            <p:cNvPr id="1616" name="Google Shape;1616;p98"/>
            <p:cNvSpPr/>
            <p:nvPr/>
          </p:nvSpPr>
          <p:spPr>
            <a:xfrm>
              <a:off x="0" y="3016800"/>
              <a:ext cx="5181600" cy="96075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98"/>
            <p:cNvSpPr txBox="1"/>
            <p:nvPr/>
          </p:nvSpPr>
          <p:spPr>
            <a:xfrm>
              <a:off x="0" y="3016800"/>
              <a:ext cx="5181600" cy="960750"/>
            </a:xfrm>
            <a:prstGeom prst="rect">
              <a:avLst/>
            </a:prstGeom>
            <a:noFill/>
            <a:ln>
              <a:noFill/>
            </a:ln>
          </p:spPr>
          <p:txBody>
            <a:bodyPr anchorCtr="0" anchor="t" bIns="99550" lIns="402150" spcFirstLastPara="1" rIns="402150" wrap="square" tIns="20827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In the learning system</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With/out other people involved</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In a particular class/school/district/region</a:t>
              </a:r>
              <a:endParaRPr/>
            </a:p>
          </p:txBody>
        </p:sp>
        <p:sp>
          <p:nvSpPr>
            <p:cNvPr id="1618" name="Google Shape;1618;p98"/>
            <p:cNvSpPr/>
            <p:nvPr/>
          </p:nvSpPr>
          <p:spPr>
            <a:xfrm>
              <a:off x="259080" y="2745299"/>
              <a:ext cx="3627120" cy="419101"/>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98"/>
            <p:cNvSpPr txBox="1"/>
            <p:nvPr/>
          </p:nvSpPr>
          <p:spPr>
            <a:xfrm>
              <a:off x="279539" y="2765758"/>
              <a:ext cx="3586202" cy="378183"/>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Context</a:t>
              </a:r>
              <a:endParaRPr/>
            </a:p>
          </p:txBody>
        </p:sp>
        <p:sp>
          <p:nvSpPr>
            <p:cNvPr id="1620" name="Google Shape;1620;p98"/>
            <p:cNvSpPr/>
            <p:nvPr/>
          </p:nvSpPr>
          <p:spPr>
            <a:xfrm>
              <a:off x="0" y="4299586"/>
              <a:ext cx="5181600" cy="119700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98"/>
            <p:cNvSpPr txBox="1"/>
            <p:nvPr/>
          </p:nvSpPr>
          <p:spPr>
            <a:xfrm>
              <a:off x="0" y="4299586"/>
              <a:ext cx="5181600" cy="1197000"/>
            </a:xfrm>
            <a:prstGeom prst="rect">
              <a:avLst/>
            </a:prstGeom>
            <a:noFill/>
            <a:ln>
              <a:noFill/>
            </a:ln>
          </p:spPr>
          <p:txBody>
            <a:bodyPr anchorCtr="0" anchor="t" bIns="99550" lIns="402150" spcFirstLastPara="1" rIns="402150" wrap="square" tIns="20827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Demographics</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LEARNING STYLES</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Prior Knowledge</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Surveys of Motivational Constructs, etc.</a:t>
              </a:r>
              <a:endParaRPr/>
            </a:p>
          </p:txBody>
        </p:sp>
        <p:sp>
          <p:nvSpPr>
            <p:cNvPr id="1622" name="Google Shape;1622;p98"/>
            <p:cNvSpPr/>
            <p:nvPr/>
          </p:nvSpPr>
          <p:spPr>
            <a:xfrm>
              <a:off x="259080" y="4031550"/>
              <a:ext cx="3627120" cy="41563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98"/>
            <p:cNvSpPr txBox="1"/>
            <p:nvPr/>
          </p:nvSpPr>
          <p:spPr>
            <a:xfrm>
              <a:off x="279370" y="4051840"/>
              <a:ext cx="3586540" cy="375055"/>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Student Information</a:t>
              </a:r>
              <a:endParaRPr/>
            </a:p>
          </p:txBody>
        </p:sp>
        <p:sp>
          <p:nvSpPr>
            <p:cNvPr id="1624" name="Google Shape;1624;p98"/>
            <p:cNvSpPr/>
            <p:nvPr/>
          </p:nvSpPr>
          <p:spPr>
            <a:xfrm>
              <a:off x="0" y="5695594"/>
              <a:ext cx="5181600" cy="740250"/>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98"/>
            <p:cNvSpPr txBox="1"/>
            <p:nvPr/>
          </p:nvSpPr>
          <p:spPr>
            <a:xfrm>
              <a:off x="0" y="5695594"/>
              <a:ext cx="5181600" cy="740250"/>
            </a:xfrm>
            <a:prstGeom prst="rect">
              <a:avLst/>
            </a:prstGeom>
            <a:noFill/>
            <a:ln>
              <a:noFill/>
            </a:ln>
          </p:spPr>
          <p:txBody>
            <a:bodyPr anchorCtr="0" anchor="t" bIns="99550" lIns="402150" spcFirstLastPara="1" rIns="402150" wrap="square" tIns="208275">
              <a:noAutofit/>
            </a:bodyPr>
            <a:lstStyle/>
            <a:p>
              <a:pPr indent="-114300" lvl="1" marL="114300" marR="0" rtl="0" algn="l">
                <a:lnSpc>
                  <a:spcPct val="90000"/>
                </a:lnSpc>
                <a:spcBef>
                  <a:spcPts val="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Affective States</a:t>
              </a:r>
              <a:endParaRPr/>
            </a:p>
            <a:p>
              <a:pPr indent="-114300" lvl="1" marL="114300" marR="0" rtl="0" algn="l">
                <a:lnSpc>
                  <a:spcPct val="90000"/>
                </a:lnSpc>
                <a:spcBef>
                  <a:spcPts val="210"/>
                </a:spcBef>
                <a:spcAft>
                  <a:spcPts val="0"/>
                </a:spcAft>
                <a:buClr>
                  <a:schemeClr val="dk1"/>
                </a:buClr>
                <a:buSzPts val="1400"/>
                <a:buFont typeface="Calibri"/>
                <a:buChar char="•"/>
              </a:pPr>
              <a:r>
                <a:rPr b="0" i="0" lang="en-US" sz="1400" u="none" cap="none" strike="noStrike">
                  <a:solidFill>
                    <a:schemeClr val="dk1"/>
                  </a:solidFill>
                  <a:latin typeface="Calibri"/>
                  <a:ea typeface="Calibri"/>
                  <a:cs typeface="Calibri"/>
                  <a:sym typeface="Calibri"/>
                </a:rPr>
                <a:t>Mind wandering</a:t>
              </a:r>
              <a:endParaRPr/>
            </a:p>
          </p:txBody>
        </p:sp>
        <p:sp>
          <p:nvSpPr>
            <p:cNvPr id="1626" name="Google Shape;1626;p98"/>
            <p:cNvSpPr/>
            <p:nvPr/>
          </p:nvSpPr>
          <p:spPr>
            <a:xfrm>
              <a:off x="259080" y="5550586"/>
              <a:ext cx="3627120" cy="292608"/>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98"/>
            <p:cNvSpPr txBox="1"/>
            <p:nvPr/>
          </p:nvSpPr>
          <p:spPr>
            <a:xfrm>
              <a:off x="273364" y="5564870"/>
              <a:ext cx="3598552" cy="264040"/>
            </a:xfrm>
            <a:prstGeom prst="rect">
              <a:avLst/>
            </a:prstGeom>
            <a:noFill/>
            <a:ln>
              <a:noFill/>
            </a:ln>
          </p:spPr>
          <p:txBody>
            <a:bodyPr anchorCtr="0" anchor="ctr" bIns="0" lIns="137075" spcFirstLastPara="1" rIns="137075" wrap="square" tIns="0">
              <a:noAutofit/>
            </a:bodyPr>
            <a:lstStyle/>
            <a:p>
              <a:pPr indent="0" lvl="0" marL="0" marR="0" rtl="0" algn="l">
                <a:lnSpc>
                  <a:spcPct val="90000"/>
                </a:lnSpc>
                <a:spcBef>
                  <a:spcPts val="0"/>
                </a:spcBef>
                <a:spcAft>
                  <a:spcPts val="0"/>
                </a:spcAft>
                <a:buClr>
                  <a:schemeClr val="lt1"/>
                </a:buClr>
                <a:buSzPts val="2000"/>
                <a:buFont typeface="Calibri"/>
                <a:buNone/>
              </a:pPr>
              <a:r>
                <a:rPr lang="en-US" sz="2000">
                  <a:solidFill>
                    <a:schemeClr val="lt1"/>
                  </a:solidFill>
                  <a:latin typeface="Calibri"/>
                  <a:ea typeface="Calibri"/>
                  <a:cs typeface="Calibri"/>
                  <a:sym typeface="Calibri"/>
                </a:rPr>
                <a:t>Multimodal Data</a:t>
              </a:r>
              <a:endParaRPr/>
            </a:p>
          </p:txBody>
        </p:sp>
      </p:gr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99"/>
          <p:cNvSpPr txBox="1"/>
          <p:nvPr/>
        </p:nvSpPr>
        <p:spPr>
          <a:xfrm rot="-5400000">
            <a:off x="-2849134" y="2849137"/>
            <a:ext cx="6858002" cy="1159728"/>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Calibri"/>
              <a:buNone/>
            </a:pPr>
            <a:r>
              <a:rPr b="1" lang="en-US" sz="4400">
                <a:solidFill>
                  <a:schemeClr val="lt1"/>
                </a:solidFill>
                <a:latin typeface="Calibri"/>
                <a:ea typeface="Calibri"/>
                <a:cs typeface="Calibri"/>
                <a:sym typeface="Calibri"/>
              </a:rPr>
              <a:t>What are we doing with it?</a:t>
            </a:r>
            <a:endParaRPr/>
          </a:p>
        </p:txBody>
      </p:sp>
      <p:sp>
        <p:nvSpPr>
          <p:cNvPr id="1633" name="Google Shape;1633;p99"/>
          <p:cNvSpPr txBox="1"/>
          <p:nvPr/>
        </p:nvSpPr>
        <p:spPr>
          <a:xfrm>
            <a:off x="1728439" y="524107"/>
            <a:ext cx="9924586"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rgbClr val="7030A0"/>
                </a:solidFill>
                <a:latin typeface="Calibri"/>
                <a:ea typeface="Calibri"/>
                <a:cs typeface="Calibri"/>
                <a:sym typeface="Calibri"/>
              </a:rPr>
              <a:t>Some of the Analyses: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Descriptive/Correlational Studies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Prediction Models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Discovery with Models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u="sng">
                <a:solidFill>
                  <a:srgbClr val="7030A0"/>
                </a:solidFill>
                <a:latin typeface="Calibri"/>
                <a:ea typeface="Calibri"/>
                <a:cs typeface="Calibri"/>
                <a:sym typeface="Calibri"/>
              </a:rPr>
              <a:t>Types of Outcomes Modeled: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Short-term Learning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Long-term Learning</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Interest/Motivational Constructs</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Very Long-Term Outcomes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Which fourth grader will go to college?</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How selective that college is?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Do they finish with a STEM degree?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2023-01-30T14:07:18Z</dcterms:created>
  <dc:creator>Ocumpaugh, Jaclyn L</dc:creator>
</cp:coreProperties>
</file>